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73" r:id="rId22"/>
    <p:sldId id="275" r:id="rId23"/>
    <p:sldId id="274" r:id="rId24"/>
    <p:sldId id="276" r:id="rId25"/>
    <p:sldId id="277" r:id="rId26"/>
    <p:sldId id="291" r:id="rId27"/>
    <p:sldId id="280" r:id="rId28"/>
    <p:sldId id="296" r:id="rId29"/>
    <p:sldId id="278" r:id="rId30"/>
    <p:sldId id="287" r:id="rId31"/>
    <p:sldId id="279" r:id="rId32"/>
    <p:sldId id="293" r:id="rId33"/>
    <p:sldId id="281" r:id="rId34"/>
    <p:sldId id="294"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CB8630-A3B1-3CD8-5C4D-FD85643D0BC8}" name="Lenneras, Maria" initials="LM" userId="S::maria.lenneras@wellspect.com::4806f46b-6018-4561-b596-2f0399ba205e"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3D9F4AC1-8BAE-D358-4E56-ECE5A0FF2A2A}" name="Carrin, Ann" initials="CA" userId="S::Ann.Carrin@wellspect.com::6d76ecf7-acec-4ccf-b849-854e78b505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5F5F5"/>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72709" autoAdjust="0"/>
  </p:normalViewPr>
  <p:slideViewPr>
    <p:cSldViewPr snapToGrid="0">
      <p:cViewPr varScale="1">
        <p:scale>
          <a:sx n="80" d="100"/>
          <a:sy n="80" d="100"/>
        </p:scale>
        <p:origin x="108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11/19/2024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11/19/2024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ellspect.dk/education/artikler/cystoce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solidFill>
                  <a:schemeClr val="accent3"/>
                </a:solidFill>
              </a:rPr>
              <a:t>Materialet er udviklet i samarbejde med sundhedspersonale i Sverige, Danmark, Italien og Spanien og følger EAUN’s RIK-retningslinjer fra 2024.</a:t>
            </a:r>
          </a:p>
          <a:p>
            <a:r>
              <a:rPr lang="da-DK" noProof="0" dirty="0">
                <a:solidFill>
                  <a:schemeClr val="accent3"/>
                </a:solidFill>
              </a:rPr>
              <a:t>Det er tiltænkt sundhedspersonale, som møder RIK-patienter med tilbagevendende UVI’er.</a:t>
            </a:r>
          </a:p>
          <a:p>
            <a:r>
              <a:rPr lang="da-DK" noProof="0" dirty="0">
                <a:solidFill>
                  <a:schemeClr val="accent3"/>
                </a:solidFill>
              </a:rPr>
              <a:t>Formålet er at facilitere den bedste behandlingsvej for sundhedspersonalet til patienterne og at materialet kan bruges som tjekliste.</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da-DK" dirty="0"/>
              <a:t>I venstre kolonne finder du førstehåndsundersøgelsen, som en UVI skal gennemgå i en trinvis procedure, her med hyperlinks til dybdegående information.</a:t>
            </a:r>
          </a:p>
          <a:p>
            <a:pPr lvl="0"/>
            <a:r>
              <a:rPr lang="da-DK" dirty="0"/>
              <a:t>I højre kolonne er områder for yderligere undersøgelser, hvis det er nødvendigt.</a:t>
            </a:r>
          </a:p>
          <a:p>
            <a:pPr lvl="0"/>
            <a:endParaRPr lang="da-DK" dirty="0"/>
          </a:p>
          <a:p>
            <a:pPr lvl="0"/>
            <a:r>
              <a:rPr lang="da-DK" dirty="0"/>
              <a:t>Avanceret undersøgelse anbefales, hvis noget af følgende opstår:</a:t>
            </a:r>
          </a:p>
          <a:p>
            <a:pPr lvl="0"/>
            <a:r>
              <a:rPr lang="da-DK" dirty="0"/>
              <a:t>- Patienten har en negativ urinkultur og har samtidig symptomer fra urinvejene.</a:t>
            </a:r>
          </a:p>
          <a:p>
            <a:pPr lvl="0"/>
            <a:r>
              <a:rPr lang="da-DK" dirty="0"/>
              <a:t>- Patienten oplever tilbagevendende symptomer og har fået antibiotika, der ikke virkede.</a:t>
            </a:r>
          </a:p>
          <a:p>
            <a:pPr lvl="0"/>
            <a:r>
              <a:rPr lang="da-DK" dirty="0"/>
              <a:t>- Hvis der er mistanke om blære- eller nyresten.</a:t>
            </a:r>
            <a:endParaRPr lang="en" dirty="0"/>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da-DK" sz="1200" b="1" noProof="0" dirty="0">
                <a:latin typeface="Calibri"/>
                <a:ea typeface="Calibri"/>
                <a:cs typeface="Calibri"/>
              </a:rPr>
              <a:t>Katetervalg</a:t>
            </a:r>
            <a:r>
              <a:rPr lang="en-US" sz="1200" b="1" noProof="0" dirty="0">
                <a:latin typeface="Calibri"/>
                <a:ea typeface="Calibri"/>
                <a:cs typeface="Calibri"/>
              </a:rPr>
              <a:t>: </a:t>
            </a:r>
            <a:r>
              <a:rPr lang="da-DK" sz="1200" noProof="0" dirty="0">
                <a:latin typeface="Calibri"/>
                <a:ea typeface="Calibri"/>
                <a:cs typeface="Calibri"/>
              </a:rPr>
              <a:t>Gennemgå katetermulighederne sammen med patienten.</a:t>
            </a:r>
          </a:p>
          <a:p>
            <a:pPr>
              <a:lnSpc>
                <a:spcPct val="105000"/>
              </a:lnSpc>
              <a:spcAft>
                <a:spcPts val="800"/>
              </a:spcAft>
            </a:pPr>
            <a:r>
              <a:rPr lang="da-DK" sz="1200" noProof="0" dirty="0">
                <a:latin typeface="Calibri"/>
                <a:ea typeface="Calibri"/>
                <a:cs typeface="Calibri"/>
              </a:rPr>
              <a:t>Sørg for, at den korrekte kateterlængde bruges for at forhindre resterende urin i blæren. Ved større charrière-størrelse opnås et højere flow, tjek at kateterets optimale diameter er brugt. Det kan være nødvendigt at vurdere patienten med en blærescanning efter kateterisering for at bekræfte, at blæren er helt tom.</a:t>
            </a:r>
          </a:p>
          <a:p>
            <a:pPr>
              <a:lnSpc>
                <a:spcPct val="105000"/>
              </a:lnSpc>
              <a:spcAft>
                <a:spcPts val="800"/>
              </a:spcAft>
            </a:pPr>
            <a:r>
              <a:rPr lang="da-DK" sz="1200" noProof="0" dirty="0">
                <a:latin typeface="Calibri"/>
                <a:ea typeface="Calibri"/>
                <a:cs typeface="Calibri"/>
              </a:rPr>
              <a:t>Tilpasning til livsstil betyder normalt, at der anvendes forskellige typer katetre afhængig af forskellige situationer, f.eks. når du er i hjemmemiljøet, på arbejde, rejser eller under træning. </a:t>
            </a:r>
          </a:p>
          <a:p>
            <a:pPr>
              <a:lnSpc>
                <a:spcPct val="105000"/>
              </a:lnSpc>
              <a:spcAft>
                <a:spcPts val="800"/>
              </a:spcAft>
            </a:pPr>
            <a:endParaRPr lang="da-DK" sz="1200" noProof="0" dirty="0">
              <a:latin typeface="Calibri"/>
              <a:ea typeface="Calibri"/>
              <a:cs typeface="Calibri"/>
            </a:endParaRPr>
          </a:p>
          <a:p>
            <a:pPr>
              <a:lnSpc>
                <a:spcPct val="105000"/>
              </a:lnSpc>
              <a:spcAft>
                <a:spcPts val="800"/>
              </a:spcAft>
            </a:pPr>
            <a:r>
              <a:rPr lang="da-DK" sz="1200" noProof="0" dirty="0">
                <a:latin typeface="Calibri"/>
                <a:ea typeface="Calibri"/>
                <a:cs typeface="Calibri"/>
              </a:rPr>
              <a:t>Katetervalget bør være individuelt og tilpasset situationen, for at patienten får bedre teknik og tilslutning til terapien.</a:t>
            </a:r>
          </a:p>
          <a:p>
            <a:pPr>
              <a:lnSpc>
                <a:spcPct val="105000"/>
              </a:lnSpc>
              <a:spcAft>
                <a:spcPts val="800"/>
              </a:spcAft>
            </a:pPr>
            <a:r>
              <a:rPr lang="da-DK" sz="1200" noProof="0" dirty="0">
                <a:latin typeface="Calibri"/>
                <a:ea typeface="Calibri"/>
                <a:cs typeface="Calibri"/>
              </a:rPr>
              <a:t>RIK-frekvensen: Antallet af kateteriseringer pr. dag varierer. Hos voksne er en regelmæssig kateterisering hyppigt nok til at undgå et blærevolumen &gt; 400 ml, men vejledning gives også af urodynamiske fund såsom blærevolumen, detrusortryk ved fyldning, tilstedeværelse af refluks og nyrefunktion. Øg RIK-frekvensen, hvis patienten stadig har vandladningstrang, eller har motorisk rastløshed eller spasticitet. (EAUN retningslinjer 2024)</a:t>
            </a:r>
          </a:p>
          <a:p>
            <a:pPr>
              <a:lnSpc>
                <a:spcPct val="105000"/>
              </a:lnSpc>
              <a:spcAft>
                <a:spcPts val="800"/>
              </a:spcAft>
            </a:pPr>
            <a:r>
              <a:rPr lang="da-DK" sz="1200" noProof="0" dirty="0">
                <a:latin typeface="Calibri"/>
                <a:ea typeface="Calibri"/>
                <a:cs typeface="Calibri"/>
              </a:rPr>
              <a:t>Er der klinisk evidens for kateteret - også til langtidsbrug?</a:t>
            </a: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da-DK" sz="1200" b="1" dirty="0"/>
              <a:t>Produkthåndtering:</a:t>
            </a:r>
          </a:p>
          <a:p>
            <a:pPr lvl="0">
              <a:lnSpc>
                <a:spcPct val="105000"/>
              </a:lnSpc>
              <a:spcAft>
                <a:spcPts val="800"/>
              </a:spcAft>
            </a:pPr>
            <a:endParaRPr lang="da-DK" sz="1200" b="0" dirty="0"/>
          </a:p>
          <a:p>
            <a:pPr lvl="0">
              <a:lnSpc>
                <a:spcPct val="105000"/>
              </a:lnSpc>
              <a:spcAft>
                <a:spcPts val="800"/>
              </a:spcAft>
            </a:pPr>
            <a:r>
              <a:rPr lang="da-DK" sz="1200" b="0" dirty="0"/>
              <a:t>Se/tjek hvordan patienten håndterer kateteret og RIK-proceduren.</a:t>
            </a:r>
          </a:p>
          <a:p>
            <a:pPr lvl="0">
              <a:lnSpc>
                <a:spcPct val="105000"/>
              </a:lnSpc>
              <a:spcAft>
                <a:spcPts val="800"/>
              </a:spcAft>
            </a:pPr>
            <a:r>
              <a:rPr lang="da-DK" sz="1200" b="0" dirty="0"/>
              <a:t>Vælg et kateter, der er nemt at bruge, åbn pakken korrekt og følg vejledningen.</a:t>
            </a:r>
          </a:p>
          <a:p>
            <a:pPr lvl="0">
              <a:lnSpc>
                <a:spcPct val="105000"/>
              </a:lnSpc>
              <a:spcAft>
                <a:spcPts val="800"/>
              </a:spcAft>
            </a:pPr>
            <a:endParaRPr lang="da-DK" sz="1200" b="0" dirty="0"/>
          </a:p>
          <a:p>
            <a:pPr lvl="0">
              <a:lnSpc>
                <a:spcPct val="105000"/>
              </a:lnSpc>
              <a:spcAft>
                <a:spcPts val="800"/>
              </a:spcAft>
            </a:pPr>
            <a:r>
              <a:rPr lang="da-DK" sz="1200" b="0" dirty="0"/>
              <a:t>Er det den rigtige type kateter til det individuelle behov? Katetervalget bør være individuelt tilpasset patientens livsstil og arbejdssituation mv.</a:t>
            </a:r>
          </a:p>
          <a:p>
            <a:pPr lvl="0">
              <a:lnSpc>
                <a:spcPct val="105000"/>
              </a:lnSpc>
              <a:spcAft>
                <a:spcPts val="800"/>
              </a:spcAft>
            </a:pPr>
            <a:r>
              <a:rPr lang="da-DK" sz="1200" b="0" dirty="0"/>
              <a:t>Holdes kateteret rent under RIK? Kateterets sterilitet skal bevares under proceduren, og de påtænkte indføringshjælpemidler skal anvendes. Et håndtag på produktet kan være med til at få et stabilt greb, samt være med til at undgå at have hånden nede på toilettet. LoFric Elle muliggør en mere hygiejnisk kateteriseringsteknik og øget rækkevidde samt bedre overblik til indføring af kateteret.</a:t>
            </a:r>
          </a:p>
          <a:p>
            <a:pPr lvl="0">
              <a:lnSpc>
                <a:spcPct val="105000"/>
              </a:lnSpc>
              <a:spcAft>
                <a:spcPts val="800"/>
              </a:spcAft>
            </a:pPr>
            <a:r>
              <a:rPr lang="da-DK" sz="1200" b="0" dirty="0"/>
              <a:t>Har kateteret et hydrofilt overfladelag, der bevares både ved indføring og udtagning af kateteret? Hydrofile katetre er bevist i kliniske undersøgelser at reducere risikoen for UVI med 64 % (Li et al 2013)</a:t>
            </a:r>
            <a:endParaRPr lang="sv-SE" b="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 sz="1200" b="1" dirty="0"/>
              <a:t>Non-touch technology: </a:t>
            </a:r>
            <a:r>
              <a:rPr lang="da-DK" sz="1200" b="0" dirty="0"/>
              <a:t>Sørg for, at kateteret har et håndtag, der er let at holde ved, og som hjælper brugeren med at holde kateteret uden at skulle røre kateterets overflade før og under kateterisering. Dette giver brugeren mere kontrol og gør det nemt at føre kateteret ind i urinrøret. Derudover hjælper det brugeren med at undgå at røre ved selve kateteret, hvilket gør proceduren mere hygiejnisk og reducerer risikoen for at introducere fremmede bakterier.</a:t>
            </a:r>
          </a:p>
          <a:p>
            <a:pPr>
              <a:lnSpc>
                <a:spcPct val="105000"/>
              </a:lnSpc>
              <a:spcAft>
                <a:spcPts val="800"/>
              </a:spcAft>
            </a:pPr>
            <a:r>
              <a:rPr lang="da-DK" sz="1200" b="0" dirty="0"/>
              <a:t>(EAUN RIK-retningslinjer 2024)</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en" b="1" dirty="0"/>
              <a:t>Vask hænder </a:t>
            </a:r>
            <a:r>
              <a:rPr lang="en" dirty="0"/>
              <a:t>med vand og sæbe inden hver kateterisering. </a:t>
            </a:r>
            <a:r>
              <a:rPr lang="da-DK" sz="1200" dirty="0"/>
              <a:t>Vær opmærksom på, hvordan dette kan løses, hvis håndvasken foregår uden for privaten (offentlige toiletter) og især, hvis personen sidder i kørestol (snavset gulv og at røre ved hjulene efter håndvask)  sørg for at holde rene hænder før kateterisering.</a:t>
            </a:r>
          </a:p>
          <a:p>
            <a:r>
              <a:rPr lang="da-DK" sz="1200" dirty="0"/>
              <a:t>Håndsprit bør bruges før kateterisering på et offentligt toilet.</a:t>
            </a:r>
          </a:p>
          <a:p>
            <a:r>
              <a:rPr lang="da-DK" dirty="0"/>
              <a:t>Udfør daglig </a:t>
            </a:r>
            <a:r>
              <a:rPr lang="en" b="1" dirty="0"/>
              <a:t>intimhygiejne </a:t>
            </a:r>
            <a:r>
              <a:rPr lang="en" b="0" dirty="0"/>
              <a:t>med uparfumeret sæbe </a:t>
            </a:r>
            <a:r>
              <a:rPr lang="en" dirty="0"/>
              <a:t>(</a:t>
            </a:r>
            <a:r>
              <a:rPr lang="en" b="1" dirty="0"/>
              <a:t>ikke antibakteriel </a:t>
            </a:r>
            <a:r>
              <a:rPr lang="en" dirty="0"/>
              <a:t>sæbe), eller udelukkende lunkent vand for ikke at udtørre </a:t>
            </a:r>
            <a:r>
              <a:rPr lang="da-DK" dirty="0"/>
              <a:t>slimhinder/ ændre pH/ forstyrre normal bakterieflora. Vask mellemkødet om nødvendigt (f.eks. efter fækal lækage eller større urinlækage).</a:t>
            </a:r>
          </a:p>
          <a:p>
            <a:r>
              <a:rPr lang="en" b="1" dirty="0"/>
              <a:t>Kvinder</a:t>
            </a:r>
            <a:r>
              <a:rPr lang="en" dirty="0"/>
              <a:t> skal altid vaske sig forfra og bagud. </a:t>
            </a:r>
            <a:r>
              <a:rPr lang="en" b="1" dirty="0"/>
              <a:t>Mænd</a:t>
            </a:r>
            <a:r>
              <a:rPr lang="en" b="0" dirty="0"/>
              <a:t> skal også huske at vaske sig under forhuden. </a:t>
            </a:r>
            <a:endParaRPr lang="en" sz="1200" b="0" dirty="0">
              <a:solidFill>
                <a:srgbClr val="1E1E1E"/>
              </a:solidFill>
              <a:latin typeface="Lato"/>
              <a:ea typeface="Lato"/>
              <a:cs typeface="Lato"/>
            </a:endParaRP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Sørg for, at kateteriseringsteknikken er korrekt, og at kateteret ikke fjernes for hurtigt. Hos nye RIK-brugere kan det ske, at kateteret fjernes, før tømningen er fuldført.</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Skift position for at få en bedre tømningseffekt. Blæredivertikler kan forårsage ufuldstændig tømning. Nogle katetre er for korte til at tømme blæren helt, øjnene når ikke helt ind i blæren, da blæren kollapser ved tømning.</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Nogle gange er det nødvendigt at øge kateterets charrière-størrelse.</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Sørg for, at positionen for RIK er optimal, dvs. personer, der udfører RIK i sengen, kan ikke tømme helt. Ved at hæve den øverste del af sengen opnås en bedre position. Er toilettet på arbejdspladsen tilpasset, så fuldstændig tømning kan finde sted?</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Overvej behovet for tilstrækkelig rækkevidde hos en overvægtig person. En større kropsvægt kan kræve et længere kateter for at udføre kateterisering tilstrækkeligt.</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Det kan være nødvendigt at vurdere om der er resturin efter RIK ved at bruge en blærescanner.</a:t>
            </a:r>
            <a:endParaRPr lang="en" dirty="0">
              <a:cs typeface="Calibri"/>
            </a:endParaRPr>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da-DK" sz="1200" b="0" dirty="0">
                <a:latin typeface="Calibri" pitchFamily="34"/>
              </a:rPr>
              <a:t>En positiv nitrit vil blive opnået for infektioner forårsaget af de mest almindelige gram-negative uropatogener (E. Coli, Proteus, Klebsiella)</a:t>
            </a:r>
          </a:p>
          <a:p>
            <a:pPr lvl="0">
              <a:lnSpc>
                <a:spcPct val="105000"/>
              </a:lnSpc>
              <a:spcAft>
                <a:spcPts val="800"/>
              </a:spcAft>
            </a:pPr>
            <a:r>
              <a:rPr lang="da-DK" sz="1200" b="0" dirty="0">
                <a:latin typeface="Calibri" pitchFamily="34"/>
              </a:rPr>
              <a:t>Tværtimod vil nitrit være negativt ved gram-positive infektioner (typisk forårsaget af stafylokokker, streptokokker, enterokokker) og ved pseudomonas-infektion.</a:t>
            </a:r>
          </a:p>
          <a:p>
            <a:pPr lvl="0">
              <a:lnSpc>
                <a:spcPct val="105000"/>
              </a:lnSpc>
              <a:spcAft>
                <a:spcPts val="800"/>
              </a:spcAft>
            </a:pPr>
            <a:r>
              <a:rPr lang="da-DK" sz="1200" b="0" dirty="0">
                <a:latin typeface="Calibri" pitchFamily="34"/>
              </a:rPr>
              <a:t>I tilfælde af negativ nitrittest har leukocyttesten størst værdi og indikerer betændelse i blæren.</a:t>
            </a:r>
          </a:p>
          <a:p>
            <a:pPr lvl="0">
              <a:lnSpc>
                <a:spcPct val="105000"/>
              </a:lnSpc>
              <a:spcAft>
                <a:spcPts val="800"/>
              </a:spcAft>
            </a:pPr>
            <a:endParaRPr lang="da-DK" sz="1200" b="0" dirty="0">
              <a:latin typeface="Calibri" pitchFamily="34"/>
            </a:endParaRPr>
          </a:p>
          <a:p>
            <a:pPr lvl="0">
              <a:lnSpc>
                <a:spcPct val="105000"/>
              </a:lnSpc>
              <a:spcAft>
                <a:spcPts val="800"/>
              </a:spcAft>
            </a:pPr>
            <a:r>
              <a:rPr lang="da-DK" sz="1200" b="0" dirty="0">
                <a:latin typeface="Calibri" pitchFamily="34"/>
              </a:rPr>
              <a:t>Hvis der ses glukose på urinpinden, er det tegn på en diabetespatient og dermed en øget risiko for UVI. En person med diabetes og/eller insulinniveauer, der ikke er korrekt justeret, kræver, at patienten henvises til eksperter på området for yderligere undersøgelse.</a:t>
            </a:r>
          </a:p>
          <a:p>
            <a:pPr lvl="0">
              <a:lnSpc>
                <a:spcPct val="105000"/>
              </a:lnSpc>
              <a:spcAft>
                <a:spcPts val="800"/>
              </a:spcAft>
            </a:pPr>
            <a:r>
              <a:rPr lang="da-DK" sz="1200" b="0" dirty="0">
                <a:latin typeface="Calibri" pitchFamily="34"/>
              </a:rPr>
              <a:t>Ustabilt blodsukker kan øge risikoen for UVI eller fungere som føde for bakterierne og booster dem (hypoteser at overveje).</a:t>
            </a:r>
          </a:p>
          <a:p>
            <a:pPr lvl="0">
              <a:lnSpc>
                <a:spcPct val="105000"/>
              </a:lnSpc>
              <a:spcAft>
                <a:spcPts val="800"/>
              </a:spcAft>
            </a:pPr>
            <a:endParaRPr lang="da-DK" sz="1200" b="0" dirty="0">
              <a:latin typeface="Calibri" pitchFamily="34"/>
            </a:endParaRPr>
          </a:p>
          <a:p>
            <a:pPr lvl="0">
              <a:lnSpc>
                <a:spcPct val="105000"/>
              </a:lnSpc>
              <a:spcAft>
                <a:spcPts val="800"/>
              </a:spcAft>
            </a:pPr>
            <a:r>
              <a:rPr lang="da-DK" sz="1200" b="0" dirty="0">
                <a:latin typeface="Calibri" pitchFamily="34"/>
              </a:rPr>
              <a:t>Bemærk, at medicinen Jardiance (bruges til diabetes samt slankekure (vægttab)) udskiller glukose i urinen.</a:t>
            </a:r>
            <a:endParaRPr lang="sv-SE" sz="1200" dirty="0">
              <a:latin typeface="Calibri" pitchFamily="34"/>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dirty="0"/>
              <a:t>Urindyrkning bør altid foretages, når der er indikation for antibiotikabehandling. Dette er for at bestemme bakteriearter og resistensmønstre. Især for RIK-brugere, der lider af tilbagevendende urinvejsinfektioner, bør dette være standard.</a:t>
            </a:r>
          </a:p>
          <a:p>
            <a:r>
              <a:rPr lang="da-DK" dirty="0"/>
              <a:t>Også i tilfælde af:</a:t>
            </a:r>
          </a:p>
          <a:p>
            <a:r>
              <a:rPr lang="da-DK" dirty="0"/>
              <a:t>- UVI med kendte eller mistænkte problemer med antibiotikaresistens</a:t>
            </a:r>
          </a:p>
          <a:p>
            <a:r>
              <a:rPr lang="da-DK" dirty="0"/>
              <a:t>- Febril UVI</a:t>
            </a:r>
          </a:p>
          <a:p>
            <a:r>
              <a:rPr lang="da-DK" dirty="0"/>
              <a:t>- UVI hos mænd</a:t>
            </a:r>
          </a:p>
          <a:p>
            <a:r>
              <a:rPr lang="da-DK" dirty="0"/>
              <a:t>- UVI hos gravide kvinder</a:t>
            </a:r>
          </a:p>
          <a:p>
            <a:r>
              <a:rPr lang="da-DK" dirty="0"/>
              <a:t>- Terapisvigt i antibiotikabehandling af UVI</a:t>
            </a:r>
          </a:p>
          <a:p>
            <a:r>
              <a:rPr lang="da-DK" dirty="0"/>
              <a:t>- Screening for ABU under graviditet og før visse urologiske indgreb</a:t>
            </a:r>
          </a:p>
          <a:p>
            <a:r>
              <a:rPr lang="da-DK" dirty="0"/>
              <a:t>- Indikationer for urindyrkning efter endt behandling, hvis infektionen er forårsaget af urease-positive bakterier</a:t>
            </a:r>
          </a:p>
          <a:p>
            <a:endParaRPr lang="da-DK" dirty="0"/>
          </a:p>
          <a:p>
            <a:r>
              <a:rPr lang="da-DK" dirty="0"/>
              <a:t>Følgende skal fremgå af henvisningen:</a:t>
            </a:r>
          </a:p>
          <a:p>
            <a:r>
              <a:rPr lang="da-DK" dirty="0"/>
              <a:t>- Hvis antibiotikabehandling er i gang, nyligt afsluttet eller planlagt.</a:t>
            </a:r>
          </a:p>
          <a:p>
            <a:r>
              <a:rPr lang="da-DK" dirty="0"/>
              <a:t>- Oplysninger om, hvorvidt patientens almentilstand er påvirket.</a:t>
            </a:r>
          </a:p>
          <a:p>
            <a:r>
              <a:rPr lang="da-DK" dirty="0"/>
              <a:t>- Hvordan urinprøven blev opsamlet (dato/klokkeslæt; midtstrømsurin eller ej)</a:t>
            </a:r>
          </a:p>
          <a:p>
            <a:r>
              <a:rPr lang="da-DK" dirty="0"/>
              <a:t>-  Mængden af ​​opsamlet urin</a:t>
            </a:r>
          </a:p>
          <a:p>
            <a:r>
              <a:rPr lang="da-DK" dirty="0"/>
              <a:t>- Hvis der er mistanke om nyresten</a:t>
            </a:r>
          </a:p>
          <a:p>
            <a:r>
              <a:rPr lang="da-DK" dirty="0"/>
              <a:t>- Oplysninger om kendt allergi over for antibiotika.</a:t>
            </a:r>
          </a:p>
          <a:p>
            <a:endParaRPr lang="da-DK" dirty="0"/>
          </a:p>
          <a:p>
            <a:r>
              <a:rPr lang="da-DK" dirty="0"/>
              <a:t>En kombineret klinisk vurdering af ovenstående data vil blive foretaget for at afgøre, hvilke bakteriearter og –mængder der anses for relevante.</a:t>
            </a:r>
          </a:p>
          <a:p>
            <a:endParaRPr lang="da-DK" dirty="0"/>
          </a:p>
          <a:p>
            <a:r>
              <a:rPr lang="da-DK" dirty="0"/>
              <a:t>Prøveudtagning ved ren intermitterende kateterisering:</a:t>
            </a:r>
          </a:p>
          <a:p>
            <a:r>
              <a:rPr lang="da-DK" dirty="0"/>
              <a:t>Stræb efter urin, der har været længe i blæren, helst morgenurin. En urinprøve opsamlet via ren intermitterende kateterisering skal tages som en midtstrømsprøve. Udfør kateteriseringen i henhold til den anbefalede rutine:</a:t>
            </a:r>
          </a:p>
          <a:p>
            <a:endParaRPr lang="da-DK" dirty="0"/>
          </a:p>
          <a:p>
            <a:pPr marL="228600" indent="-228600">
              <a:buAutoNum type="arabicPeriod"/>
            </a:pPr>
            <a:r>
              <a:rPr lang="da-DK" dirty="0"/>
              <a:t>Tøm den første mængde urin i toilettet</a:t>
            </a:r>
          </a:p>
          <a:p>
            <a:pPr marL="228600" indent="-228600">
              <a:buAutoNum type="arabicPeriod"/>
            </a:pPr>
            <a:r>
              <a:rPr lang="da-DK" dirty="0"/>
              <a:t>Saml midtstrøms-urinen med opsamlingskaret.</a:t>
            </a:r>
          </a:p>
          <a:p>
            <a:r>
              <a:rPr lang="da-DK" dirty="0"/>
              <a:t>3.   Tøm blæren helt</a:t>
            </a:r>
          </a:p>
          <a:p>
            <a:r>
              <a:rPr lang="da-DK" dirty="0"/>
              <a:t>4.   Fjern kateteret.</a:t>
            </a:r>
          </a:p>
          <a:p>
            <a:r>
              <a:rPr lang="da-DK" dirty="0"/>
              <a:t>5.   Luk prøvetagningsbeholderen</a:t>
            </a:r>
          </a:p>
          <a:p>
            <a:r>
              <a:rPr lang="da-DK" dirty="0"/>
              <a:t>6.   På henvisningen: Skriv den estimerede tid, urinen har været i blæren, hvis den har været opbevaret koldt, angiv patientens diagnose såsom nyresten, ildelugtende urin, hæmaturi mm.</a:t>
            </a:r>
          </a:p>
          <a:p>
            <a:r>
              <a:rPr lang="da-DK" dirty="0"/>
              <a:t>Bemærk, urinen, hvori du har placeret urinpinden, må aldrig sendes til urinkultur.</a:t>
            </a:r>
          </a:p>
          <a:p>
            <a:endParaRPr lang="da-DK" dirty="0"/>
          </a:p>
          <a:p>
            <a:r>
              <a:rPr lang="da-DK" dirty="0"/>
              <a:t>- Tjek tidligere urinkultur-respons (for at undgå risikofaktorer, f.eks. stendannelse)</a:t>
            </a:r>
          </a:p>
          <a:p>
            <a:r>
              <a:rPr lang="da-DK" dirty="0"/>
              <a:t>- Tjek typen af ​​bakterier i en tidligere UVI</a:t>
            </a:r>
          </a:p>
          <a:p>
            <a:r>
              <a:rPr lang="da-DK" dirty="0"/>
              <a:t>- Tjek den aktuelle urinkultur-respons</a:t>
            </a:r>
          </a:p>
          <a:p>
            <a:endParaRPr lang="da-DK" dirty="0"/>
          </a:p>
          <a:p>
            <a:r>
              <a:rPr lang="da-DK" dirty="0"/>
              <a:t>Stendannende bakterier i urinen:</a:t>
            </a:r>
          </a:p>
          <a:p>
            <a:r>
              <a:rPr lang="da-DK" dirty="0"/>
              <a:t>Årsagen kan være resterende urin eller et fremmedlegeme (f.eks. hår, partikler osv.), der overføres til blæren under RIK.</a:t>
            </a:r>
          </a:p>
          <a:p>
            <a:r>
              <a:rPr lang="da-DK" dirty="0"/>
              <a:t>Nogle typer bakterier danner urinsten, f.eks. Klebsiella og Proteus. Symptomerne kan være gentagne urinvejsinfektioner, tranginkontinens og/eller blod i urinen.</a:t>
            </a:r>
          </a:p>
          <a:p>
            <a:r>
              <a:rPr lang="da-DK" dirty="0"/>
              <a:t>Hvis det aktuelle urindyrknings-respons viser, at det er de samme bakterier, der forårsager denne infektion som sidste gang:</a:t>
            </a:r>
          </a:p>
          <a:p>
            <a:r>
              <a:rPr lang="da-DK" dirty="0"/>
              <a:t>- det kan være, at patienten ikke er blevet behandlet med de valgte antibiotika (for kort tid) eller:</a:t>
            </a:r>
          </a:p>
          <a:p>
            <a:r>
              <a:rPr lang="da-DK" dirty="0"/>
              <a:t>- tilstedeværelse af et fremmedlegeme, der bidrager til biofilmdannelse (bakterier og slim danner et skjold mod antibiotika).</a:t>
            </a:r>
          </a:p>
          <a:p>
            <a:r>
              <a:rPr lang="da-DK" dirty="0"/>
              <a:t>Dette kræver yderligere undersøgelser.</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lang="da-DK" dirty="0"/>
              <a:t>Et vandladningskema kan hjælpe med at visualisere, hvor meget patienten drikker og tisser. Det er vigtigt at måle både urinen, der tømmes med hjælp fra et kateter, samt mængden af ​​normal tømning.</a:t>
            </a:r>
          </a:p>
          <a:p>
            <a:pPr>
              <a:defRPr/>
            </a:pPr>
            <a:r>
              <a:rPr lang="da-DK" dirty="0"/>
              <a:t>Den regelmæssige blæretømning i løbet af dagen er vigtig, og EAUN-vejledningen anbefaler 4-6 gange/dagligt og ikke over 400 ml. urin pr. gang. (morgenurin er ofte en større mængde).</a:t>
            </a:r>
          </a:p>
          <a:p>
            <a:pPr>
              <a:defRPr/>
            </a:pPr>
            <a:r>
              <a:rPr lang="da-DK" dirty="0"/>
              <a:t>Den samlede mængde urin er typisk 1000-2000 ml/dagen.</a:t>
            </a:r>
          </a:p>
          <a:p>
            <a:pPr>
              <a:defRPr/>
            </a:pPr>
            <a:r>
              <a:rPr lang="da-DK" dirty="0"/>
              <a:t>Væskeindtaget bør være minimum 1500 ml. og øges i tilfælde af UVI.</a:t>
            </a:r>
          </a:p>
          <a:p>
            <a:pPr>
              <a:defRPr/>
            </a:pPr>
            <a:r>
              <a:rPr lang="da-DK" dirty="0"/>
              <a:t>Vandladningskema kan bruges som et pædagogisk værktøj under opfølgningen, og den er et glimrende grundlag for at diskutere drikke- og vandladningsvaner.</a:t>
            </a:r>
            <a:endParaRPr lang="en" dirty="0">
              <a:cs typeface="Calibri"/>
            </a:endParaRPr>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Gør patienten opmærksom på problematikken på en god måde med det formål at justere væskemængder og hyppighed ved behov ud fra det vurderede i vandladningskemaet.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Følger patienten instruktionerne for RIK-frekvens?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Nogle gange er der behov for støtte fra familiemedlemmer eller påmindelser mm. for at huske tilstrækkeligt væskeindtag.</a:t>
            </a:r>
            <a:endParaRPr lang="en" dirty="0">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Følg disse tre trin for at have de rigtige indstillinger for det interaktive værktøj.</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pPr lvl="0"/>
            <a:r>
              <a:rPr lang="da-DK" noProof="0" dirty="0"/>
              <a:t>Blæren og tarmen er tæt forbundet og påvirker hinanden. Der er en sammenhæng mellem hyppigheden af ​​UVI og tarmens status. De præcise årsager kendes ikke, men man mener, at en fuld endetarm forhindrer blæren i at tømmes helt. Det kan også være, at E.Coli fra endetarmen rejser lettere, hvis afføringen er meget løs (diarré/fækal inkontinens).</a:t>
            </a:r>
          </a:p>
          <a:p>
            <a:pPr lvl="0"/>
            <a:r>
              <a:rPr lang="da-DK" noProof="0" dirty="0"/>
              <a:t>Undersøg årsagerne bag tarmtømningsproblemerne for at finde den bedste behandlingsvej.</a:t>
            </a:r>
          </a:p>
          <a:p>
            <a:pPr lvl="0"/>
            <a:r>
              <a:rPr lang="da-DK" noProof="0" dirty="0"/>
              <a:t>Er det forstoppelse, der forhindrer blæren i at tømmes helt og derved øget risiko for UVI?</a:t>
            </a:r>
          </a:p>
          <a:p>
            <a:pPr lvl="0"/>
            <a:r>
              <a:rPr lang="da-DK" noProof="0" dirty="0"/>
              <a:t>Er det fækal inkontinens, der forårsager bakterier/(E.Coli) fra tarmen, der overføres til urinvejene og derved forårsager en UVI?</a:t>
            </a:r>
          </a:p>
          <a:p>
            <a:pPr lvl="0"/>
            <a:r>
              <a:rPr lang="da-DK" noProof="0" dirty="0"/>
              <a:t>Sørg for en god tarmtømningsrutine.</a:t>
            </a:r>
            <a:endParaRPr lang="en-US" b="1" noProof="0" dirty="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Forstoppelse </a:t>
            </a:r>
            <a:r>
              <a:rPr lang="en" dirty="0"/>
              <a:t>er et symptom, ikke en sygdom.</a:t>
            </a:r>
          </a:p>
          <a:p>
            <a:r>
              <a:rPr lang="da-DK" dirty="0"/>
              <a:t>En forstoppet tarm fører til pres på blæren og urinrøret, hvilket påvirker funktionen. Både urinens opbevarings- og tømningskapacitet forringes. </a:t>
            </a:r>
          </a:p>
          <a:p>
            <a:r>
              <a:rPr lang="da-DK" dirty="0"/>
              <a:t>Øget resturin bidrager til urinvejsinfektion.</a:t>
            </a:r>
          </a:p>
          <a:p>
            <a:r>
              <a:rPr lang="da-DK" dirty="0"/>
              <a:t>Medicinsk definition af forstoppelse (ROME IV-kriterier)</a:t>
            </a:r>
          </a:p>
          <a:p>
            <a:r>
              <a:rPr lang="da-DK" dirty="0"/>
              <a:t>Mindst to af følgende kriterier er nødvendige for at definere det som forstoppelse:</a:t>
            </a:r>
          </a:p>
          <a:p>
            <a:r>
              <a:rPr lang="da-DK" dirty="0"/>
              <a:t>- Afføring mindre end tre gange om ugen.</a:t>
            </a:r>
          </a:p>
          <a:p>
            <a:r>
              <a:rPr lang="da-DK" dirty="0"/>
              <a:t>- Hård afføring oftere end 1/4 af afføringen.</a:t>
            </a:r>
          </a:p>
          <a:p>
            <a:r>
              <a:rPr lang="da-DK" dirty="0"/>
              <a:t>- Kramper oftere end 1/4 af afføringen.</a:t>
            </a:r>
          </a:p>
          <a:p>
            <a:r>
              <a:rPr lang="da-DK" dirty="0"/>
              <a:t>- Følelse af ufuldstændig tømning oftere end 1/4 af afføringen.</a:t>
            </a:r>
          </a:p>
          <a:p>
            <a:r>
              <a:rPr lang="da-DK" dirty="0"/>
              <a:t>- Følelse af anorektal blokering oftere end 1/4 af afføringen.</a:t>
            </a:r>
          </a:p>
          <a:p>
            <a:r>
              <a:rPr lang="da-DK" dirty="0"/>
              <a:t>- Manuel assistance (støtte i mellemkødet/skeden) oftere end 1/4 af afføringstillfældene.</a:t>
            </a:r>
          </a:p>
          <a:p>
            <a:r>
              <a:rPr lang="da-DK" dirty="0"/>
              <a:t>Ovenstående forudsætter tre måneders ubehag i det forløbne år, samt at patienten ikke opfylder IBS-kriterierne, og at der ikke opstår diarré.</a:t>
            </a:r>
          </a:p>
          <a:p>
            <a:endParaRPr lang="da-DK" dirty="0"/>
          </a:p>
          <a:p>
            <a:r>
              <a:rPr lang="da-DK" dirty="0"/>
              <a:t>Det meste af tiden skyldes forstoppelse et funktionelt problem (hvordan afføringen fungerer, eller hvordan tarmen tømmes). Mere sjældent skyldes det en underliggende sygdom.</a:t>
            </a:r>
          </a:p>
          <a:p>
            <a:endParaRPr lang="da-DK" dirty="0"/>
          </a:p>
          <a:p>
            <a:r>
              <a:rPr lang="da-DK" dirty="0"/>
              <a:t>Følgende advarselstegn i forbindelse med forstoppelse bør altid undersøges af en læge med denne ekspertise:</a:t>
            </a:r>
          </a:p>
          <a:p>
            <a:endParaRPr lang="da-DK" dirty="0"/>
          </a:p>
          <a:p>
            <a:r>
              <a:rPr lang="da-DK" dirty="0"/>
              <a:t>- Blod i afføringen</a:t>
            </a:r>
          </a:p>
          <a:p>
            <a:r>
              <a:rPr lang="da-DK" dirty="0"/>
              <a:t>- Vægttab</a:t>
            </a:r>
          </a:p>
          <a:p>
            <a:r>
              <a:rPr lang="da-DK" dirty="0"/>
              <a:t>- Slim i afføringen</a:t>
            </a:r>
          </a:p>
          <a:p>
            <a:r>
              <a:rPr lang="da-DK" dirty="0"/>
              <a:t>- Tab af appetit</a:t>
            </a:r>
          </a:p>
          <a:p>
            <a:r>
              <a:rPr lang="da-DK" dirty="0"/>
              <a:t>- Mavesmerter</a:t>
            </a:r>
          </a:p>
          <a:p>
            <a:r>
              <a:rPr lang="da-DK" dirty="0"/>
              <a:t>- Smerter forbundet med tømning og pludselige ændringer i afføringsvaner</a:t>
            </a:r>
          </a:p>
          <a:p>
            <a:r>
              <a:rPr lang="da-DK" dirty="0"/>
              <a:t>- Da forstoppelse er et almindeligt indledende symptom på tyktarmskræft, skal dette undersøges.</a:t>
            </a:r>
          </a:p>
          <a:p>
            <a:endParaRPr lang="da-DK" dirty="0"/>
          </a:p>
          <a:p>
            <a:r>
              <a:rPr lang="da-DK" b="1" dirty="0"/>
              <a:t>Fækal lækage</a:t>
            </a:r>
          </a:p>
          <a:p>
            <a:r>
              <a:rPr lang="da-DK" dirty="0"/>
              <a:t>Definitionen på fækal inkontinens er ufrivillig passage af gas, løs eller fast afføring, som for den enkelte giver sociale problemer eller hygiejneproblemer, der opfattes som generende.</a:t>
            </a:r>
          </a:p>
          <a:p>
            <a:r>
              <a:rPr lang="da-DK" dirty="0"/>
              <a:t>Der er 3 klassifikationer af fækal inkontinens-symptomer:</a:t>
            </a:r>
          </a:p>
          <a:p>
            <a:endParaRPr lang="da-DK" dirty="0"/>
          </a:p>
          <a:p>
            <a:r>
              <a:rPr lang="da-DK" dirty="0"/>
              <a:t>Passiv inkontinens: defineret som ufrivillig tømning af tarmene uden forudgående følelse af trang eller behov for afføring,</a:t>
            </a:r>
          </a:p>
          <a:p>
            <a:r>
              <a:rPr lang="da-DK" dirty="0"/>
              <a:t>Tranginkontinens: defineret som ufrivillig tømning af tarmen på trods af forsøg på at tilbageholde afføring,</a:t>
            </a:r>
          </a:p>
          <a:p>
            <a:r>
              <a:rPr lang="da-DK" dirty="0"/>
              <a:t>Blandet inkontinens: defineret som både passive og trangsymptomer.</a:t>
            </a:r>
          </a:p>
          <a:p>
            <a:endParaRPr lang="da-DK" dirty="0"/>
          </a:p>
          <a:p>
            <a:r>
              <a:rPr lang="da-DK" dirty="0"/>
              <a:t>Vurdering, diagnosticering og behandling af fækal inkontinens skal tilpasses den enkelte person.</a:t>
            </a:r>
          </a:p>
          <a:p>
            <a:r>
              <a:rPr lang="da-DK" dirty="0"/>
              <a:t>Undersøg om nødvendigt nærmere og start behandling for den respektive tarmlidelse.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t>En tarmdagbog </a:t>
            </a:r>
            <a:r>
              <a:rPr lang="en" dirty="0"/>
              <a:t>kan være et godt værktøj til en indledende undersøgelse.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Brug </a:t>
            </a:r>
            <a:r>
              <a:rPr lang="en" b="1" dirty="0"/>
              <a:t>Bristol-skalaen </a:t>
            </a:r>
            <a:r>
              <a:rPr lang="en" dirty="0"/>
              <a:t>til at tale med patienten om og estimere, om problemerne primært er forstoppelse af fækal inkontinens.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Det er </a:t>
            </a:r>
            <a:r>
              <a:rPr lang="da-DK" sz="1800" noProof="0" dirty="0">
                <a:effectLst/>
                <a:latin typeface="Calibri" panose="020F0502020204030204" pitchFamily="34" charset="0"/>
                <a:ea typeface="Times New Roman" panose="02020603050405020304" pitchFamily="18" charset="0"/>
              </a:rPr>
              <a:t>vigtigt at se på positioneringen på toilettet og at bruge en skammel for bade voksne og børn. Dette forbedrer vinklen på benene, hvilket forbedrer passagen af afføring. </a:t>
            </a:r>
          </a:p>
          <a:p>
            <a:endParaRPr lang="en" sz="2000" dirty="0"/>
          </a:p>
          <a:p>
            <a:r>
              <a:rPr lang="da-DK" sz="2000" i="0" dirty="0">
                <a:solidFill>
                  <a:srgbClr val="191919"/>
                </a:solidFill>
                <a:effectLst/>
                <a:latin typeface="Gotham SSm A"/>
              </a:rPr>
              <a:t>En klinisk undersøgelse foretaget af Furuta et al 2021 af børn med rygmarvsbrok har vist positive effekter af transanal irrigation (TAI) for forbedrede afføringsvaner og vask af kolorektalkanalen for reduceret risiko for blærekontaminering med E. coli.</a:t>
            </a:r>
            <a:endParaRPr lang="sv-SE" b="1"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3894882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patienter og pårørende i lokalmiljøet er ren/non-touch teknik snarere end aseptisk RIK en mere sikker og effektiv procedure uden øget risiko for symptomatisk UVI (EAUN RIK-retningslinjer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RIK skal altid instrueres af sygeplejersker med speciale i terapien. Vidensniveauet vedrørende RIK skal være tilstrækkeligt og opdateret.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Patienter bør tilbydes en individuel behandlingsplan, hvor livsstil og indvirkning på livskvaliteten tages i betragtning.</a:t>
            </a:r>
            <a:endParaRPr lang="en-US" i="0" noProof="0" dirty="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pPr lvl="0"/>
            <a:r>
              <a:rPr lang="da-DK" dirty="0"/>
              <a:t>Hvis personen har behov for assisteret RIK, skal følgende faktorer tages i betragtning:</a:t>
            </a:r>
          </a:p>
          <a:p>
            <a:pPr lvl="0"/>
            <a:endParaRPr lang="da-DK" dirty="0"/>
          </a:p>
          <a:p>
            <a:pPr lvl="0"/>
            <a:r>
              <a:rPr lang="da-DK" dirty="0"/>
              <a:t>Hvis der er mange plejere, skal det sikres, at alle udfører RIK på samme måde og har modtaget tilstrækkelig oplæring.</a:t>
            </a:r>
          </a:p>
          <a:p>
            <a:pPr lvl="0"/>
            <a:r>
              <a:rPr lang="da-DK" dirty="0"/>
              <a:t>Hyppigheden af ​​RIK er ekstremt vigtig for at undgå at udvide blæren. Hvis RIK-proceduren opleves som vanskelig, er der risiko for, at RIK udføres sjældnere end nødvendigt. Det samme gælder, hvis der ikke er opstillet klare skemaer og rutiner, da mange personer med behov for RIK ikke selv ved, hvornår blæren er fuld.</a:t>
            </a:r>
          </a:p>
          <a:p>
            <a:pPr lvl="0"/>
            <a:r>
              <a:rPr lang="da-DK" dirty="0"/>
              <a:t>Assistentens vidensniveau skal sikres på en måde, der ikke føles stødende - én måde er sammen at se Wellspects træningsvideoer om, hvordan man underviser i RIK. Giv dette videre til den ansvarlige sygeplejerske for oplæring af assistenter.</a:t>
            </a:r>
          </a:p>
          <a:p>
            <a:pPr lvl="0"/>
            <a:r>
              <a:rPr lang="da-DK" dirty="0"/>
              <a:t>Se også:</a:t>
            </a:r>
          </a:p>
          <a:p>
            <a:pPr lvl="0"/>
            <a:r>
              <a:rPr lang="da-DK" dirty="0"/>
              <a:t>- Teknologi-sektionen</a:t>
            </a:r>
          </a:p>
          <a:p>
            <a:pPr lvl="0"/>
            <a:r>
              <a:rPr lang="da-DK" dirty="0"/>
              <a:t>- Uddannelsesmateriale i Wellspect Education</a:t>
            </a:r>
          </a:p>
          <a:p>
            <a:pPr lvl="0"/>
            <a:r>
              <a:rPr lang="da-DK" dirty="0"/>
              <a:t>Hvis patienten skal udføre assisteret RIK i sengen, kan sengens hovedende hæves for at bruge tyngdekraften til forbedret blæretømning. En forlængerslange eller kateterpose kan også forbedre dette.</a:t>
            </a:r>
          </a:p>
          <a:p>
            <a:pPr lvl="0"/>
            <a:r>
              <a:rPr lang="da-DK" dirty="0"/>
              <a:t>Hvis det er muligt, skal patienten sidde op i sengen under RIK.</a:t>
            </a:r>
            <a:endParaRPr lang="sv-SE" dirty="0"/>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lvl="0"/>
            <a:r>
              <a:rPr lang="da-DK" noProof="0" dirty="0"/>
              <a:t>Henvis til røntgen, hvis der kan være tale om sten i urinvejene eller tilbagevendende UVI med stendannende bakterier.</a:t>
            </a:r>
          </a:p>
          <a:p>
            <a:pPr lvl="0"/>
            <a:r>
              <a:rPr lang="da-DK" noProof="0" dirty="0"/>
              <a:t>Henvis til en specialklinik for at tage stilling til, hvordan du skal gå videre, f.eks. cystoskopi eller urodynamik.</a:t>
            </a:r>
            <a:endParaRPr lang="da-DK" b="1" noProof="0" dirty="0"/>
          </a:p>
          <a:p>
            <a:pPr lvl="0"/>
            <a:endParaRPr lang="sv-SE" b="1" dirty="0"/>
          </a:p>
          <a:p>
            <a:pPr lvl="0"/>
            <a:endParaRPr lang="sv-SE" b="1" dirty="0"/>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cs typeface="Calibri"/>
              </a:rPr>
              <a:t>Du finder webinarer, vejledninger og støttemateriale til patienter i Wellspect Education.</a:t>
            </a:r>
            <a:endParaRPr lang="en-US" dirty="0">
              <a:cs typeface="Calibri"/>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28</a:t>
            </a:fld>
            <a:endParaRPr lang="sv-SE"/>
          </a:p>
        </p:txBody>
      </p:sp>
    </p:spTree>
    <p:extLst>
      <p:ext uri="{BB962C8B-B14F-4D97-AF65-F5344CB8AC3E}">
        <p14:creationId xmlns:p14="http://schemas.microsoft.com/office/powerpoint/2010/main" val="201042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61251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da-DK" noProof="0" dirty="0"/>
              <a:t>Det primære mål med dette materiale er et interaktivt undervisningsværktøj, der hjælper dig med, hvad der skal undersøges og behandles, når en person, der kateteriserer, får tilbagevendende urinvejsinfektioner.</a:t>
            </a:r>
          </a:p>
          <a:p>
            <a:r>
              <a:rPr lang="da-DK" noProof="0" dirty="0"/>
              <a:t>Det er tiltænkt som en tjekliste for at finde den bedst mulige behandlingsvej med foreslåede interventioner til at bruge trinvist. Links til vores brugervenlige uddannelsesportal Wellspect Education er inkluderet.</a:t>
            </a:r>
          </a:p>
          <a:p>
            <a:r>
              <a:rPr lang="da-DK" noProof="0" dirty="0"/>
              <a:t>Det sekundære mål er at give forbedret, individualiseret UVI-risikoreduktion og behandling mod tilbagevendende UVI’er samt reducere overordination af antibiotika, der fører til antibiotikaresistens.</a:t>
            </a:r>
          </a:p>
          <a:p>
            <a:endParaRPr lang="da-DK" noProof="0" dirty="0"/>
          </a:p>
          <a:p>
            <a:r>
              <a:rPr lang="da-DK" noProof="0" dirty="0"/>
              <a:t>Øget antibiotikabrug i verden får bakterier til at tilpasse sig og udvikle nye måder at reducere antibiotika-effektiviteten. Når ny antibiotikaresistens udvikles, er det kun de resistente bakterier, der overlever og overfører deres DNA med resistente mønstre fra generation til generation.</a:t>
            </a:r>
          </a:p>
          <a:p>
            <a:r>
              <a:rPr lang="da-DK" noProof="0" dirty="0"/>
              <a:t>Resistens over for specifikke antibiotika kan kræve brug af bredspektrede antibiotika og forlænge både behandlingsperioden og bedringen med risiko for bivirkninger.</a:t>
            </a:r>
          </a:p>
          <a:p>
            <a:endParaRPr lang="da-DK" noProof="0" dirty="0"/>
          </a:p>
          <a:p>
            <a:r>
              <a:rPr lang="da-DK" noProof="0" dirty="0"/>
              <a:t>Alle antibiotika påvirker den naturlige bakterieflora og sammensætningen af ​​forskellige bakterier (dem i symbiose og dem, der er sygdomsfremkaldende), hvilket fører til, at individet bliver mere følsomt over for bakteriel invasion. Gentagne antibiotikabehandlinger kan derfor bidrage til tilbagevendende urinvejsinfektioner. Dette er en ond cirkel, der skal brydes.</a:t>
            </a:r>
          </a:p>
          <a:p>
            <a:r>
              <a:rPr lang="da-DK" noProof="0" dirty="0"/>
              <a:t>Ved hjælp af denne tjekliste kan vi sikre, at alle risikofaktorer er blevet identificeret og kontrolleret. Det er vores håb at bidrage til, at patienten får en bedre RIK-behandling og en højere livskvalitet.</a:t>
            </a:r>
            <a:endParaRPr lang="en-US" noProof="0" dirty="0">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da-DK" noProof="0" dirty="0"/>
              <a:t>Årsagerne til at få en UVI er komplekse, men der er specifikke risikofaktorer at overveje for at reducere risici.</a:t>
            </a:r>
          </a:p>
          <a:p>
            <a:pPr lvl="0"/>
            <a:r>
              <a:rPr lang="da-DK" noProof="0" dirty="0"/>
              <a:t>Risikofaktorerne kan opdeles i fire grupper. Alle fire domæner af risikofaktorer gælder for personer, der bruger RIK til at tømme deres blære. Tre af domænerne refererer til faktorer, der påvirker patienten på forskellige måder, og det fjerde er selve RIK-proceduren. Selvom RIK er guldstandarden og er forbundet med mindre alvorlige urinvejsinfektioner og yderligere komplikationer sammenlignet med fastliggende katetre, er der stadig en højere risiko for at få en urinvejsinfektion sammenlignet med normal tømning.</a:t>
            </a:r>
          </a:p>
          <a:p>
            <a:pPr lvl="0"/>
            <a:r>
              <a:rPr lang="da-DK" noProof="0" dirty="0"/>
              <a:t>Gå venligst igennem de vigtigste risikofaktorer for hvert domæne nedenfor og den komplette liste på slidet.</a:t>
            </a:r>
          </a:p>
          <a:p>
            <a:pPr lvl="0"/>
            <a:endParaRPr lang="da-DK" noProof="0" dirty="0"/>
          </a:p>
          <a:p>
            <a:pPr lvl="0"/>
            <a:r>
              <a:rPr lang="da-DK" b="1" noProof="0" dirty="0"/>
              <a:t>1. Generelle faktorer:</a:t>
            </a:r>
          </a:p>
          <a:p>
            <a:pPr lvl="0"/>
            <a:r>
              <a:rPr lang="da-DK" noProof="0" dirty="0"/>
              <a:t>- Den enkeltes immunforsvar og hvis tidligere antibiotika blev brugt, hvilket kan have påvirket balancen mellem 'gode' og 'dårlige' bakterier.</a:t>
            </a:r>
          </a:p>
          <a:p>
            <a:pPr lvl="0"/>
            <a:r>
              <a:rPr lang="da-DK" noProof="0" dirty="0"/>
              <a:t>-Tarmdysfunktion, da forstoppelse kan forårsage ufuldstændig blæretømning.</a:t>
            </a:r>
          </a:p>
          <a:p>
            <a:pPr lvl="0"/>
            <a:r>
              <a:rPr lang="da-DK" noProof="0" dirty="0"/>
              <a:t>-Alder er en risikofaktor, og postmenopausale kvinder har højere risiko på grund af reducerede niveauer af østrogen. Almindelige symptomer på østrogenmangel i skeden kan være urintrang og gentagne urinvejsinfektioner. Disse symptomer øges ofte med alderen. Topical østrogen er en meget effektiv behandling og kan tilbydes langt de fleste kvinder (tjek kontraindikationer).</a:t>
            </a:r>
          </a:p>
          <a:p>
            <a:pPr lvl="0"/>
            <a:r>
              <a:rPr lang="da-DK" noProof="0" dirty="0"/>
              <a:t>- Køn er også en faktor, for kvinder er i højere risiko end mænd på grund af det kortere urinrør og kortere afstand for bakterier at rejse. Derudover er urinrørsåbningen og endetarmen tættere hos kvinder sammenlignet med mænd.</a:t>
            </a:r>
          </a:p>
          <a:p>
            <a:pPr lvl="0"/>
            <a:r>
              <a:rPr lang="da-DK" noProof="0" dirty="0"/>
              <a:t>- Neurogen blæredysfunktion (med højere blæretryk), fx personer med rygmarvsskade eller MS. Personer med en høj grad af skade har større risiko for UVI (Farrelly, Scand J Urol., 2020).</a:t>
            </a:r>
          </a:p>
          <a:p>
            <a:pPr lvl="0"/>
            <a:r>
              <a:rPr lang="da-DK" noProof="0" dirty="0"/>
              <a:t>- Funktionsvariationer (hvis patienten har behov for en assistent pga. psykiske og fysiske handicap).</a:t>
            </a:r>
          </a:p>
          <a:p>
            <a:pPr lvl="0"/>
            <a:endParaRPr lang="da-DK" noProof="0" dirty="0"/>
          </a:p>
          <a:p>
            <a:pPr lvl="0"/>
            <a:r>
              <a:rPr lang="da-DK" b="1" noProof="0" dirty="0"/>
              <a:t>2. Lokale faktorer:</a:t>
            </a:r>
          </a:p>
          <a:p>
            <a:pPr lvl="0"/>
            <a:r>
              <a:rPr lang="da-DK" noProof="0" dirty="0"/>
              <a:t>- Hvis personen tidligere har haft UVI, er det lettere at få igen.</a:t>
            </a:r>
          </a:p>
          <a:p>
            <a:pPr lvl="0"/>
            <a:r>
              <a:rPr lang="da-DK" noProof="0" dirty="0"/>
              <a:t>- Blæresten/nyresten er kendte risikofaktorer for UVI.</a:t>
            </a:r>
          </a:p>
          <a:p>
            <a:pPr lvl="0"/>
            <a:r>
              <a:rPr lang="da-DK" noProof="0" dirty="0"/>
              <a:t>- Unormale anatomiske forhold f.eks. blære diverticula eller cystocele. Link til at forklare denne tilstand: </a:t>
            </a:r>
            <a:r>
              <a:rPr lang="sv-SE" dirty="0" err="1">
                <a:hlinkClick r:id="rId3"/>
              </a:rPr>
              <a:t>Cystocele</a:t>
            </a:r>
            <a:r>
              <a:rPr lang="sv-SE" dirty="0">
                <a:hlinkClick r:id="rId3"/>
              </a:rPr>
              <a:t> - Wellspect</a:t>
            </a:r>
            <a:endParaRPr lang="da-DK" noProof="0" dirty="0"/>
          </a:p>
          <a:p>
            <a:pPr lvl="0"/>
            <a:endParaRPr lang="da-DK" noProof="0" dirty="0"/>
          </a:p>
          <a:p>
            <a:pPr lvl="0"/>
            <a:r>
              <a:rPr lang="da-DK" b="1" noProof="0" dirty="0"/>
              <a:t>3. Brugerfastholdelse </a:t>
            </a:r>
            <a:r>
              <a:rPr lang="da-DK" noProof="0" dirty="0"/>
              <a:t>(faktorer, der er specifikke for hver enkelt person):</a:t>
            </a:r>
          </a:p>
          <a:p>
            <a:pPr lvl="0"/>
            <a:r>
              <a:rPr lang="da-DK" noProof="0" dirty="0"/>
              <a:t>- Utilstrækkeligt væskeindtag (vand, ikke kaffe eller lignende) kan øge risikoen for UVI ved at reducere den samlede urinproduktion og forhindre fortynding af bakterier.</a:t>
            </a:r>
          </a:p>
          <a:p>
            <a:pPr lvl="0"/>
            <a:r>
              <a:rPr lang="da-DK" noProof="0" dirty="0"/>
              <a:t>- Ikke-hygiejnisk RIK-procedure, (hånd- og genital hygiejne bør udføres i henhold til lokale retningslinjer) </a:t>
            </a:r>
          </a:p>
          <a:p>
            <a:pPr lvl="0"/>
            <a:r>
              <a:rPr lang="da-DK" noProof="0" dirty="0"/>
              <a:t>- Utilstrækkelig oplæring af RIK-proceduren (pædagogiske guides i RIK-materiale vil komme senere i dette materiale)</a:t>
            </a:r>
          </a:p>
          <a:p>
            <a:pPr lvl="0"/>
            <a:r>
              <a:rPr lang="da-DK" noProof="0" dirty="0"/>
              <a:t>- Rester af urin i blæren på grund af forkert kateteriseringsteknik.</a:t>
            </a:r>
          </a:p>
          <a:p>
            <a:pPr lvl="0"/>
            <a:endParaRPr lang="da-DK" noProof="0" dirty="0"/>
          </a:p>
          <a:p>
            <a:pPr lvl="0"/>
            <a:r>
              <a:rPr lang="da-DK" b="1" noProof="0" dirty="0"/>
              <a:t>4. RIK som i sig selv udgør en øget risiko for urinvejsinfektioner sammenlignet med normal tømning, da det skyller bakterier ud:</a:t>
            </a:r>
          </a:p>
          <a:p>
            <a:pPr lvl="0"/>
            <a:r>
              <a:rPr lang="da-DK" noProof="0" dirty="0"/>
              <a:t>- Hvis kateteret ikke bevarer sin glatte overflade under hele kateteriseringen, kan der opstå mikrotraumer i urinrøret og blæren.</a:t>
            </a:r>
          </a:p>
          <a:p>
            <a:pPr lvl="0"/>
            <a:r>
              <a:rPr lang="da-DK" noProof="0" dirty="0"/>
              <a:t>- Hvis kateteret ikke tømmer blæren helt (f.eks. hvis kateteret ikke er langt nok), eller hvis der anvendes forkert RIK-teknik.</a:t>
            </a:r>
          </a:p>
          <a:p>
            <a:pPr lvl="0"/>
            <a:r>
              <a:rPr lang="da-DK" noProof="0" dirty="0"/>
              <a:t>- Hvis fremmede bakterier indføres i urinrøret via kateteret.</a:t>
            </a:r>
            <a:endParaRPr lang="en-US" noProof="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da-DK" dirty="0"/>
              <a:t>En UVI er en bakteriel infektion, der påvirker en del af urinvejene. Urinen indeholder en masse væske, salte og affaldsstoffer. Når bakterier formerer sig i urinen, angriber de slimhinden og forårsager en UVI.</a:t>
            </a:r>
          </a:p>
          <a:p>
            <a:pPr lvl="0"/>
            <a:endParaRPr lang="da-DK" dirty="0"/>
          </a:p>
          <a:p>
            <a:pPr lvl="0"/>
            <a:r>
              <a:rPr lang="da-DK" dirty="0"/>
              <a:t>Urinvejsinfektioner kan inddeles efter placering og sværhedsgrad:</a:t>
            </a:r>
          </a:p>
          <a:p>
            <a:pPr marL="171450" lvl="0" indent="-171450">
              <a:buFontTx/>
              <a:buChar char="-"/>
            </a:pPr>
            <a:r>
              <a:rPr lang="da-DK" dirty="0"/>
              <a:t>Nedre urinvejsinfektioner er infektioner i blæren, normalt forårsaget af bakterier fra mave-tarmkanalen, hvorfra bakterierne kommer ind i urinrøret.</a:t>
            </a:r>
          </a:p>
          <a:p>
            <a:pPr marL="0" lvl="0" indent="0">
              <a:buFontTx/>
              <a:buNone/>
            </a:pPr>
            <a:br>
              <a:rPr lang="da-DK" dirty="0"/>
            </a:br>
            <a:r>
              <a:rPr lang="da-DK" dirty="0"/>
              <a:t>- Øvre urinvejsinfektioner forårsager typisk influenzalignende symptomer, der påvirker hele kroppen. Temp ≥38°C, CRP ≥30 mg/l, feber (kan være fraværende hos ældre) og generelle påvirkninger i varierende grad. Eventuelt kulderystelser, hovedpine, kvalme og opkastninger.</a:t>
            </a:r>
          </a:p>
          <a:p>
            <a:pPr marL="171450" lvl="0" indent="-171450">
              <a:buFontTx/>
              <a:buChar char="-"/>
            </a:pPr>
            <a:endParaRPr lang="da-DK" dirty="0"/>
          </a:p>
          <a:p>
            <a:pPr lvl="0"/>
            <a:r>
              <a:rPr lang="da-DK" dirty="0"/>
              <a:t>- En urinvejsinfektion betegnes som kompliceret, når der er en samtidig strukturel eller funktionel forstyrrelse i urinvejene, eller når der er en underliggende sygdom, der forringer patientens forsvar mod infektionen eller respons på behandlingen.</a:t>
            </a:r>
          </a:p>
          <a:p>
            <a:pPr lvl="0"/>
            <a:r>
              <a:rPr lang="da-DK" dirty="0"/>
              <a:t>Dette materiale er begrænset til tilbagevendende UVI'er hos personer, der udfører RIK (mange gange omtalt som komplicerede UVI'er).</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noProof="0" dirty="0"/>
              <a:t>Hvis du er interesseret i den trinvise procedure for, hvordan en UVI normalt opstår, så klik på linket for at komme til vores uddannelsesplatform med CPD-akkrediteret materiale.</a:t>
            </a:r>
          </a:p>
          <a:p>
            <a:r>
              <a:rPr lang="da-DK" noProof="0" dirty="0"/>
              <a:t>CPD betyder, at læringsaktiviteten har opfyldt standarderne og pejlemærkerne for Continuing Professional Development (CPD) og er blevet evalueret for sin kvalitet.</a:t>
            </a:r>
            <a:endParaRPr lang="da-DK" sz="1200" u="none" kern="1200" noProof="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Times New Roman" panose="02020603050405020304" pitchFamily="18" charset="0"/>
              </a:rPr>
              <a:t>De mest almindelige symptomer for en UVI er en ændring af tømningsmønsteret, f.eks. øget frekvens. Det er også almindeligt med en stikkende/brændende fornemmelse eller følelsen af ikke at kunne tømmes helt.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Times New Roman" panose="02020603050405020304" pitchFamily="18" charset="0"/>
              </a:rPr>
              <a:t>Hos patienter med neurogen skade/sygdom kan UVI forårsage øget spasticitet.</a:t>
            </a:r>
            <a:br>
              <a:rPr lang="da-DK" sz="1800" dirty="0">
                <a:effectLst/>
                <a:latin typeface="Calibri" panose="020F0502020204030204" pitchFamily="34" charset="0"/>
                <a:ea typeface="Times New Roman" panose="02020603050405020304" pitchFamily="18" charset="0"/>
              </a:rPr>
            </a:br>
            <a:r>
              <a:rPr lang="da-DK" sz="1800" dirty="0">
                <a:effectLst/>
                <a:latin typeface="Calibri" panose="020F0502020204030204" pitchFamily="34" charset="0"/>
                <a:ea typeface="Times New Roman" panose="02020603050405020304" pitchFamily="18" charset="0"/>
              </a:rPr>
              <a:t>Ældre mennesker kan blive forvirrede, og personer med høje rygmarvsskader over T6 kan have autonom dysrefleksi.</a:t>
            </a:r>
            <a:endParaRPr lang="en-US" noProof="0" dirty="0">
              <a:highlight>
                <a:srgbClr val="FFFF00"/>
              </a:highlight>
            </a:endParaRPr>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For omkring et årti siden mente man, at urinen var steril. Dette er ikke sandt, og urinen indeholder bakterier (både de gode og de dårlige), der lever i symbiose med os.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UVI'er er opdelt i asymptomatiske og symptomatiske: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Asymptomatisk UVI betyder, at du har bakterier i urinen uden symptomer fra urinvejene.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noProof="0" dirty="0">
              <a:solidFill>
                <a:srgbClr val="4C4C4C"/>
              </a:solidFill>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En UVI er defineret som bakteriuri eller funguri sammen med urinvejssymptomer som dysuri og feber med et tal på &gt;103 CFU/ml. (EAUN RIK Guidelines 2024)</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Det er den definition, der nu oftest står i litteraturen, og som sundhedsvæsenet også stræber efter. Hvis der er behov for antibiotika, bør dette vurderes af en HCP og i forbindelse med bakteriekultur, for at vælge den korrekte type antibiotika.</a:t>
            </a:r>
            <a:endParaRPr lang="da-DK"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15.xml"/><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slide" Target="slide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slide" Target="slide22.xml"/><Relationship Id="rId22" Type="http://schemas.openxmlformats.org/officeDocument/2006/relationships/slide" Target="slide2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dk/education/artikler/longterm-safety-of-intermittent-catheterization/"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dk/education/artikler/hydrophilic-catheters-and-lower-risk-of-hematuria/"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co.uk/education/articles/no-touch-catheter-technique/"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slide" Target="slide10.xml"/><Relationship Id="rId4" Type="http://schemas.openxmlformats.org/officeDocument/2006/relationships/image" Target="../media/image14.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dk/globalassets/digizuite/53829-en-aid0053829.pdf"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wellspect.dk/globalassets/digizuite/59511-en-aid0059511.pdf"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www.wellspect.dk/education/artikler/99---effects-of-tai-on-gut-microbiota-in-pediatric-population-with-sb/" TargetMode="External"/><Relationship Id="rId13" Type="http://schemas.openxmlformats.org/officeDocument/2006/relationships/slide" Target="slide10.xml"/><Relationship Id="rId3" Type="http://schemas.openxmlformats.org/officeDocument/2006/relationships/hyperlink" Target="https://www.wellspect.dk/education/artikler/vurdering-af-tarmen/" TargetMode="External"/><Relationship Id="rId7" Type="http://schemas.openxmlformats.org/officeDocument/2006/relationships/image" Target="../media/image13.png"/><Relationship Id="rId12"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24.png"/><Relationship Id="rId10" Type="http://schemas.openxmlformats.org/officeDocument/2006/relationships/image" Target="../media/image7.png"/><Relationship Id="rId4" Type="http://schemas.openxmlformats.org/officeDocument/2006/relationships/image" Target="../media/image23.jpg"/><Relationship Id="rId9" Type="http://schemas.openxmlformats.org/officeDocument/2006/relationships/image" Target="../media/image25.png"/><Relationship Id="rId1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hyperlink" Target="https://www.wellspect.dk/education/artikler/ren-intermitterende-kateterisering/" TargetMode="External"/><Relationship Id="rId7" Type="http://schemas.openxmlformats.org/officeDocument/2006/relationships/image" Target="../media/image12.png"/><Relationship Id="rId12" Type="http://schemas.openxmlformats.org/officeDocument/2006/relationships/slide" Target="slide10.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png"/><Relationship Id="rId5" Type="http://schemas.openxmlformats.org/officeDocument/2006/relationships/slide" Target="slide12.xml"/><Relationship Id="rId10" Type="http://schemas.openxmlformats.org/officeDocument/2006/relationships/image" Target="../media/image8.svg"/><Relationship Id="rId4" Type="http://schemas.openxmlformats.org/officeDocument/2006/relationships/hyperlink" Target="https://www.wellspect.dk/support/brugervejledninger/" TargetMode="Externa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png"/><Relationship Id="rId18" Type="http://schemas.openxmlformats.org/officeDocument/2006/relationships/image" Target="../media/image34.png"/><Relationship Id="rId3" Type="http://schemas.openxmlformats.org/officeDocument/2006/relationships/hyperlink" Target="https://wellspect.qrd.by/8yolv6" TargetMode="External"/><Relationship Id="rId7" Type="http://schemas.openxmlformats.org/officeDocument/2006/relationships/hyperlink" Target="https://www.wellspect.dk/education/" TargetMode="External"/><Relationship Id="rId12" Type="http://schemas.openxmlformats.org/officeDocument/2006/relationships/hyperlink" Target="https://www.wellspect.dk/produkter/tarmprodukter/" TargetMode="External"/><Relationship Id="rId17" Type="http://schemas.openxmlformats.org/officeDocument/2006/relationships/image" Target="../media/image33.png"/><Relationship Id="rId2" Type="http://schemas.openxmlformats.org/officeDocument/2006/relationships/notesSlide" Target="../notesSlides/notesSlide28.xml"/><Relationship Id="rId16"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hyperlink" Target="https://www.wellspect.dk/produkter/blaereprodukter/" TargetMode="External"/><Relationship Id="rId5" Type="http://schemas.openxmlformats.org/officeDocument/2006/relationships/image" Target="../media/image30.png"/><Relationship Id="rId15" Type="http://schemas.openxmlformats.org/officeDocument/2006/relationships/image" Target="../media/image3.png"/><Relationship Id="rId10" Type="http://schemas.openxmlformats.org/officeDocument/2006/relationships/hyperlink" Target="https://wellspect.qrd.by/5693p8" TargetMode="External"/><Relationship Id="rId4" Type="http://schemas.openxmlformats.org/officeDocument/2006/relationships/image" Target="../media/image29.png"/><Relationship Id="rId9" Type="http://schemas.openxmlformats.org/officeDocument/2006/relationships/image" Target="../media/image8.svg"/><Relationship Id="rId14" Type="http://schemas.openxmlformats.org/officeDocument/2006/relationships/slide" Target="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dk/education/artikler/77---uti---a-sequential-explanati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dk/education/artikler/78---important-aspects-to-consider-for-reducing-risks-of-utis-in-catheter-us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7" y="1030859"/>
            <a:ext cx="6883375" cy="2387600"/>
          </a:xfrm>
        </p:spPr>
        <p:txBody>
          <a:bodyPr>
            <a:noAutofit/>
          </a:bodyPr>
          <a:lstStyle/>
          <a:p>
            <a:pPr algn="l"/>
            <a:r>
              <a:rPr lang="da-DK" sz="3800" cap="none" dirty="0"/>
              <a:t>Interaktivt værktøj for tilbagevendende urinvejsinfektioner hos </a:t>
            </a:r>
            <a:br>
              <a:rPr lang="da-DK" sz="3800" cap="none" dirty="0"/>
            </a:br>
            <a:r>
              <a:rPr lang="da-DK" sz="3800" cap="none" dirty="0"/>
              <a:t>patienter som udfører RIK</a:t>
            </a:r>
            <a:endParaRPr lang="da-DK" sz="3800" cap="none" dirty="0">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a:bodyPr>
          <a:lstStyle/>
          <a:p>
            <a:pPr algn="l">
              <a:lnSpc>
                <a:spcPts val="2000"/>
              </a:lnSpc>
            </a:pPr>
            <a:r>
              <a:rPr lang="da-DK" sz="1800" dirty="0"/>
              <a:t>Uddannelsesmateriale for sundhedsprofessionelle udviklet i samarbejde med sundhedspersonale.</a:t>
            </a:r>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8"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da-DK" sz="1600" dirty="0">
                <a:solidFill>
                  <a:schemeClr val="accent1"/>
                </a:solidFill>
              </a:rPr>
              <a:t>Sådan virker værktøjet</a:t>
            </a: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8" y="5033058"/>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da-DK" sz="1600" dirty="0">
                <a:solidFill>
                  <a:schemeClr val="accent1"/>
                </a:solidFill>
              </a:rPr>
              <a:t>Basal information om UVI’er</a:t>
            </a: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Start her</a:t>
            </a:r>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8"/>
            <a:ext cx="6480173" cy="214104"/>
          </a:xfrm>
          <a:prstGeom prst="rect">
            <a:avLst/>
          </a:prstGeom>
          <a:noFill/>
        </p:spPr>
        <p:txBody>
          <a:bodyPr wrap="square" lIns="0" tIns="0" rIns="0" bIns="0" rtlCol="0">
            <a:noAutofit/>
          </a:bodyPr>
          <a:lstStyle/>
          <a:p>
            <a:r>
              <a:rPr lang="da-DK" sz="2000" dirty="0">
                <a:solidFill>
                  <a:srgbClr val="000000"/>
                </a:solidFill>
              </a:rPr>
              <a:t>Førstehåndsundersøgelse</a:t>
            </a: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oAutofit/>
          </a:bodyPr>
          <a:lstStyle/>
          <a:p>
            <a:r>
              <a:rPr lang="da-DK" sz="2000" dirty="0">
                <a:solidFill>
                  <a:srgbClr val="000000"/>
                </a:solidFill>
              </a:rPr>
              <a:t>Udvidet</a:t>
            </a:r>
            <a:r>
              <a:rPr lang="en-US" sz="2000" dirty="0">
                <a:solidFill>
                  <a:srgbClr val="000000"/>
                </a:solidFill>
              </a:rPr>
              <a:t> </a:t>
            </a:r>
            <a:r>
              <a:rPr lang="da-DK" sz="2000" dirty="0">
                <a:solidFill>
                  <a:srgbClr val="000000"/>
                </a:solidFill>
              </a:rPr>
              <a:t>undersøgelse</a:t>
            </a:r>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1.1 Katetervalg – faktorer at overveje</a:t>
            </a: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2600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1.2 Katetervalg – faktorer at overveje, fort.</a:t>
            </a: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1687" y="3569410"/>
            <a:ext cx="2906907"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1.3 Non-touch Technology – </a:t>
            </a:r>
            <a:r>
              <a:rPr lang="da-DK" sz="1000" dirty="0">
                <a:solidFill>
                  <a:schemeClr val="bg1"/>
                </a:solidFill>
              </a:rPr>
              <a:t>faktorer at overveje</a:t>
            </a: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1.4 Hygiejne – faktorer at overveje</a:t>
            </a: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1.5 Ufuldstændig blæretømning</a:t>
            </a: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da-DK" dirty="0"/>
              <a:t>Undersøgelse af tilbagevendende UVI’er</a:t>
            </a:r>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oAutofit/>
          </a:bodyPr>
          <a:lstStyle/>
          <a:p>
            <a:r>
              <a:rPr lang="en-US" sz="1200" b="1" dirty="0">
                <a:solidFill>
                  <a:srgbClr val="000000"/>
                </a:solidFill>
              </a:rPr>
              <a:t>1. </a:t>
            </a:r>
            <a:r>
              <a:rPr lang="da-DK" sz="1200" b="1" dirty="0">
                <a:solidFill>
                  <a:srgbClr val="000000"/>
                </a:solidFill>
              </a:rPr>
              <a:t>Produkt</a:t>
            </a:r>
            <a:r>
              <a:rPr lang="en-US" sz="1200" b="1" dirty="0">
                <a:solidFill>
                  <a:srgbClr val="000000"/>
                </a:solidFill>
              </a:rPr>
              <a:t> og </a:t>
            </a:r>
            <a:r>
              <a:rPr lang="da-DK" sz="1200" b="1" dirty="0">
                <a:solidFill>
                  <a:srgbClr val="000000"/>
                </a:solidFill>
              </a:rPr>
              <a:t>kateteriseringsteknik</a:t>
            </a: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042344" cy="163634"/>
          </a:xfrm>
          <a:prstGeom prst="rect">
            <a:avLst/>
          </a:prstGeom>
          <a:noFill/>
        </p:spPr>
        <p:txBody>
          <a:bodyPr wrap="square" lIns="0" tIns="0" rIns="0" bIns="0">
            <a:noAutofit/>
          </a:bodyPr>
          <a:lstStyle/>
          <a:p>
            <a:r>
              <a:rPr lang="en-US" sz="1200" b="1" dirty="0">
                <a:solidFill>
                  <a:srgbClr val="000000"/>
                </a:solidFill>
              </a:rPr>
              <a:t>2. Urinstix / </a:t>
            </a:r>
            <a:r>
              <a:rPr lang="da-DK" sz="1200" b="1" dirty="0">
                <a:solidFill>
                  <a:srgbClr val="000000"/>
                </a:solidFill>
              </a:rPr>
              <a:t>urindyrkning</a:t>
            </a: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2.1 Urinstix / urindyrkning – faktorer at overveje</a:t>
            </a:r>
          </a:p>
        </p:txBody>
      </p:sp>
      <p:sp>
        <p:nvSpPr>
          <p:cNvPr id="31" name="Linked button">
            <a:hlinkClick r:id="rId9" action="ppaction://hlinksldjump"/>
            <a:extLst>
              <a:ext uri="{FF2B5EF4-FFF2-40B4-BE49-F238E27FC236}">
                <a16:creationId xmlns:a16="http://schemas.microsoft.com/office/drawing/2014/main" id="{AB399AEC-A3D0-0948-70D8-795BB399EA8C}"/>
              </a:ext>
            </a:extLst>
          </p:cNvPr>
          <p:cNvSpPr/>
          <p:nvPr/>
        </p:nvSpPr>
        <p:spPr>
          <a:xfrm>
            <a:off x="1271688" y="56881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2.2 </a:t>
            </a:r>
            <a:r>
              <a:rPr lang="da-DK" sz="1000" dirty="0">
                <a:solidFill>
                  <a:schemeClr val="bg1"/>
                </a:solidFill>
              </a:rPr>
              <a:t>Urinkultur – faktorer at overveje</a:t>
            </a: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oAutofit/>
          </a:bodyPr>
          <a:lstStyle/>
          <a:p>
            <a:r>
              <a:rPr lang="en-US" sz="1200" b="1" dirty="0">
                <a:solidFill>
                  <a:srgbClr val="000000"/>
                </a:solidFill>
              </a:rPr>
              <a:t>3. </a:t>
            </a:r>
            <a:r>
              <a:rPr lang="da-DK" sz="1200" b="1" dirty="0">
                <a:solidFill>
                  <a:srgbClr val="000000"/>
                </a:solidFill>
              </a:rPr>
              <a:t>Miktionsliste</a:t>
            </a:r>
          </a:p>
        </p:txBody>
      </p:sp>
      <p:sp>
        <p:nvSpPr>
          <p:cNvPr id="33" name="Linked button">
            <a:hlinkClick r:id="rId10" action="ppaction://hlinksldjump"/>
            <a:extLst>
              <a:ext uri="{FF2B5EF4-FFF2-40B4-BE49-F238E27FC236}">
                <a16:creationId xmlns:a16="http://schemas.microsoft.com/office/drawing/2014/main" id="{90F85667-5823-F93A-E5F9-30FCCF5AEE1C}"/>
              </a:ext>
            </a:extLst>
          </p:cNvPr>
          <p:cNvSpPr/>
          <p:nvPr/>
        </p:nvSpPr>
        <p:spPr>
          <a:xfrm>
            <a:off x="4746031" y="2770365"/>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3.1 Miktions-/tømningsfrekvens</a:t>
            </a:r>
          </a:p>
        </p:txBody>
      </p:sp>
      <p:sp>
        <p:nvSpPr>
          <p:cNvPr id="34" name="Linked button">
            <a:hlinkClick r:id="rId11" action="ppaction://hlinksldjump"/>
            <a:extLst>
              <a:ext uri="{FF2B5EF4-FFF2-40B4-BE49-F238E27FC236}">
                <a16:creationId xmlns:a16="http://schemas.microsoft.com/office/drawing/2014/main" id="{3D016AC8-1BF8-E48E-AF45-3AA3D7825C90}"/>
              </a:ext>
            </a:extLst>
          </p:cNvPr>
          <p:cNvSpPr/>
          <p:nvPr/>
        </p:nvSpPr>
        <p:spPr>
          <a:xfrm>
            <a:off x="4746031" y="3163776"/>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3.2 Miktion  – faktorer at overveje</a:t>
            </a: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oAutofit/>
          </a:bodyPr>
          <a:lstStyle/>
          <a:p>
            <a:r>
              <a:rPr lang="en-US" sz="1200" b="1" dirty="0">
                <a:solidFill>
                  <a:srgbClr val="000000"/>
                </a:solidFill>
              </a:rPr>
              <a:t>4.</a:t>
            </a:r>
            <a:r>
              <a:rPr lang="da-DK" sz="1200" b="1" dirty="0">
                <a:solidFill>
                  <a:srgbClr val="000000"/>
                </a:solidFill>
              </a:rPr>
              <a:t> Tarmtømning</a:t>
            </a:r>
          </a:p>
        </p:txBody>
      </p:sp>
      <p:sp>
        <p:nvSpPr>
          <p:cNvPr id="36" name="Linked button">
            <a:hlinkClick r:id="rId12" action="ppaction://hlinksldjump"/>
            <a:extLst>
              <a:ext uri="{FF2B5EF4-FFF2-40B4-BE49-F238E27FC236}">
                <a16:creationId xmlns:a16="http://schemas.microsoft.com/office/drawing/2014/main" id="{A4025EBC-16CF-0D3B-C76A-1C5D57AFCA1C}"/>
              </a:ext>
            </a:extLst>
          </p:cNvPr>
          <p:cNvSpPr/>
          <p:nvPr/>
        </p:nvSpPr>
        <p:spPr>
          <a:xfrm>
            <a:off x="4752273" y="4073668"/>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4.1 Tarmtømning</a:t>
            </a:r>
          </a:p>
        </p:txBody>
      </p:sp>
      <p:sp>
        <p:nvSpPr>
          <p:cNvPr id="37" name="Linked button">
            <a:hlinkClick r:id="rId13" action="ppaction://hlinksldjump"/>
            <a:extLst>
              <a:ext uri="{FF2B5EF4-FFF2-40B4-BE49-F238E27FC236}">
                <a16:creationId xmlns:a16="http://schemas.microsoft.com/office/drawing/2014/main" id="{B1AB1B30-4E72-2644-3265-79EC56C17FE9}"/>
              </a:ext>
            </a:extLst>
          </p:cNvPr>
          <p:cNvSpPr/>
          <p:nvPr/>
        </p:nvSpPr>
        <p:spPr>
          <a:xfrm>
            <a:off x="4746032" y="4482714"/>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4.2 Tarmtømning–  faktorer at overveje</a:t>
            </a:r>
          </a:p>
        </p:txBody>
      </p:sp>
      <p:sp>
        <p:nvSpPr>
          <p:cNvPr id="38" name="Linked button">
            <a:hlinkClick r:id="rId14" action="ppaction://hlinksldjump"/>
            <a:extLst>
              <a:ext uri="{FF2B5EF4-FFF2-40B4-BE49-F238E27FC236}">
                <a16:creationId xmlns:a16="http://schemas.microsoft.com/office/drawing/2014/main" id="{7F0F465B-EA06-5D42-6611-45646169D499}"/>
              </a:ext>
            </a:extLst>
          </p:cNvPr>
          <p:cNvSpPr/>
          <p:nvPr/>
        </p:nvSpPr>
        <p:spPr>
          <a:xfrm>
            <a:off x="4746032" y="4888671"/>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4.3 Tarmtømning - materiale</a:t>
            </a:r>
          </a:p>
        </p:txBody>
      </p:sp>
      <p:sp>
        <p:nvSpPr>
          <p:cNvPr id="39" name="Linked button">
            <a:hlinkClick r:id="rId15" action="ppaction://hlinksldjump"/>
            <a:extLst>
              <a:ext uri="{FF2B5EF4-FFF2-40B4-BE49-F238E27FC236}">
                <a16:creationId xmlns:a16="http://schemas.microsoft.com/office/drawing/2014/main" id="{7C428FE1-14DB-1BBD-B168-D30928454C63}"/>
              </a:ext>
            </a:extLst>
          </p:cNvPr>
          <p:cNvSpPr/>
          <p:nvPr/>
        </p:nvSpPr>
        <p:spPr>
          <a:xfrm>
            <a:off x="4746032" y="5285193"/>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4.4 </a:t>
            </a:r>
            <a:r>
              <a:rPr lang="da-DK" sz="1000" dirty="0">
                <a:solidFill>
                  <a:schemeClr val="bg1"/>
                </a:solidFill>
              </a:rPr>
              <a:t>Tarmtømning - materiale</a:t>
            </a: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oAutofit/>
          </a:bodyPr>
          <a:lstStyle/>
          <a:p>
            <a:r>
              <a:rPr lang="da-DK" sz="1200" b="1">
                <a:solidFill>
                  <a:srgbClr val="000000"/>
                </a:solidFill>
              </a:rPr>
              <a:t>5. </a:t>
            </a:r>
            <a:r>
              <a:rPr lang="da-DK" sz="1200" b="1" dirty="0">
                <a:solidFill>
                  <a:srgbClr val="000000"/>
                </a:solidFill>
              </a:rPr>
              <a:t>Assisteret RIK</a:t>
            </a:r>
          </a:p>
        </p:txBody>
      </p:sp>
      <p:sp>
        <p:nvSpPr>
          <p:cNvPr id="41" name="Linked button">
            <a:hlinkClick r:id="rId16"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5.1 </a:t>
            </a:r>
            <a:r>
              <a:rPr lang="da-DK" sz="1000" dirty="0">
                <a:solidFill>
                  <a:schemeClr val="bg1"/>
                </a:solidFill>
              </a:rPr>
              <a:t>Assisteret RIK - faktorer at overveje</a:t>
            </a:r>
            <a:endParaRPr lang="en-US" sz="1000" dirty="0">
              <a:solidFill>
                <a:schemeClr val="bg1"/>
              </a:solidFill>
            </a:endParaRPr>
          </a:p>
        </p:txBody>
      </p:sp>
      <p:sp>
        <p:nvSpPr>
          <p:cNvPr id="43" name="Linked button">
            <a:hlinkClick r:id="rId17"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endParaRPr lang="en-US" sz="1000" dirty="0">
              <a:solidFill>
                <a:schemeClr val="bg1"/>
              </a:solidFill>
            </a:endParaRPr>
          </a:p>
          <a:p>
            <a:r>
              <a:rPr lang="en-US" sz="1000" dirty="0">
                <a:solidFill>
                  <a:schemeClr val="bg1"/>
                </a:solidFill>
              </a:rPr>
              <a:t>5.2 </a:t>
            </a:r>
            <a:r>
              <a:rPr lang="da-DK" sz="1000" dirty="0">
                <a:solidFill>
                  <a:schemeClr val="bg1"/>
                </a:solidFill>
              </a:rPr>
              <a:t>Assisteret RIK - faktorer at overveje</a:t>
            </a:r>
            <a:endParaRPr lang="en-US" sz="1000" dirty="0">
              <a:solidFill>
                <a:schemeClr val="bg1"/>
              </a:solidFill>
            </a:endParaRPr>
          </a:p>
          <a:p>
            <a:endParaRPr lang="en-US" sz="1000" dirty="0">
              <a:solidFill>
                <a:schemeClr val="bg1"/>
              </a:solidFill>
            </a:endParaRP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oAutofit/>
          </a:bodyPr>
          <a:lstStyle/>
          <a:p>
            <a:r>
              <a:rPr lang="da-DK" sz="1200" b="1">
                <a:solidFill>
                  <a:srgbClr val="000000"/>
                </a:solidFill>
              </a:rPr>
              <a:t>6. </a:t>
            </a:r>
            <a:r>
              <a:rPr lang="da-DK" sz="1200" b="1" dirty="0">
                <a:solidFill>
                  <a:srgbClr val="000000"/>
                </a:solidFill>
              </a:rPr>
              <a:t>Avanceret undersøgelse</a:t>
            </a:r>
          </a:p>
        </p:txBody>
      </p:sp>
      <p:sp>
        <p:nvSpPr>
          <p:cNvPr id="45" name="Linked button">
            <a:hlinkClick r:id="rId18" action="ppaction://hlinksldjump"/>
            <a:extLst>
              <a:ext uri="{FF2B5EF4-FFF2-40B4-BE49-F238E27FC236}">
                <a16:creationId xmlns:a16="http://schemas.microsoft.com/office/drawing/2014/main" id="{F178F531-4C62-5563-82BC-468B7631ADA4}"/>
              </a:ext>
            </a:extLst>
          </p:cNvPr>
          <p:cNvSpPr/>
          <p:nvPr/>
        </p:nvSpPr>
        <p:spPr>
          <a:xfrm>
            <a:off x="8399562" y="4060873"/>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6.1  Avanceret undersøgelse</a:t>
            </a: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1"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tx2"/>
                </a:solidFill>
              </a:rPr>
              <a:t>Opsummering</a:t>
            </a:r>
          </a:p>
        </p:txBody>
      </p:sp>
      <p:sp>
        <p:nvSpPr>
          <p:cNvPr id="15" name="Linked button">
            <a:hlinkClick r:id="rId22"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tx2"/>
                </a:solidFill>
              </a:rPr>
              <a:t>Yderligere</a:t>
            </a:r>
            <a:r>
              <a:rPr lang="en-US" sz="1000" dirty="0">
                <a:solidFill>
                  <a:schemeClr val="tx2"/>
                </a:solidFill>
              </a:rPr>
              <a:t> </a:t>
            </a:r>
            <a:r>
              <a:rPr lang="da-DK" sz="1000" dirty="0">
                <a:solidFill>
                  <a:schemeClr val="tx2"/>
                </a:solidFill>
              </a:rPr>
              <a:t>litteratur</a:t>
            </a: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E"/>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337299" cy="1072795"/>
          </a:xfrm>
        </p:spPr>
        <p:txBody>
          <a:bodyPr/>
          <a:lstStyle/>
          <a:p>
            <a:r>
              <a:rPr lang="da-DK" sz="1400" b="1" dirty="0"/>
              <a:t>Produkt og kateteriseringsteknik</a:t>
            </a:r>
            <a:br>
              <a:rPr lang="da-DK" b="1" dirty="0"/>
            </a:br>
            <a:r>
              <a:rPr lang="da-DK" b="1" dirty="0"/>
              <a:t>1.1 Katetervalg</a:t>
            </a:r>
            <a:br>
              <a:rPr lang="en-US" b="1" dirty="0"/>
            </a:br>
            <a:r>
              <a:rPr lang="en" b="1" dirty="0"/>
              <a:t>– </a:t>
            </a:r>
            <a:r>
              <a:rPr lang="da-DK" b="1" dirty="0"/>
              <a:t>faktorer</a:t>
            </a:r>
            <a:r>
              <a:rPr lang="en-US" b="1" dirty="0"/>
              <a:t> at </a:t>
            </a:r>
            <a:r>
              <a:rPr lang="da-DK" b="1" dirty="0"/>
              <a:t>overveje</a:t>
            </a:r>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da-DK" dirty="0"/>
              <a:t>Er katetrets længde korrekt?</a:t>
            </a:r>
          </a:p>
          <a:p>
            <a:r>
              <a:rPr lang="da-DK" dirty="0"/>
              <a:t>Tømmes blæren helt?</a:t>
            </a:r>
          </a:p>
          <a:p>
            <a:r>
              <a:rPr lang="da-DK" dirty="0"/>
              <a:t>Er charrière-størrelsen og spids-type rigtig?</a:t>
            </a:r>
          </a:p>
          <a:p>
            <a:r>
              <a:rPr lang="da-DK" dirty="0"/>
              <a:t>Er valget af kateter tilpasset patientens livsstil</a:t>
            </a:r>
            <a:br>
              <a:rPr lang="da-DK" dirty="0"/>
            </a:br>
            <a:r>
              <a:rPr lang="da-DK" dirty="0"/>
              <a:t>(funktion og håndtering)?</a:t>
            </a:r>
          </a:p>
          <a:p>
            <a:r>
              <a:rPr lang="da-DK" dirty="0"/>
              <a:t>Er antallet af kateteriseringer rigtig?</a:t>
            </a:r>
          </a:p>
          <a:p>
            <a:r>
              <a:rPr lang="da-DK" dirty="0">
                <a:ea typeface="+mn-lt"/>
                <a:cs typeface="+mn-lt"/>
              </a:rPr>
              <a:t>Er den kateteriserede mængde urin mindre end 400 ml.?</a:t>
            </a:r>
            <a:endParaRPr lang="da-DK" dirty="0">
              <a:cs typeface="Calibri" panose="020F0502020204030204"/>
            </a:endParaRPr>
          </a:p>
          <a:p>
            <a:r>
              <a:rPr lang="da-DK" dirty="0"/>
              <a:t>Er der klinisk dokumentation for produktets sikkerhed (f.eks. kliniske undersøgelser vedrørende langtidsbrug)?</a:t>
            </a:r>
            <a:endParaRPr lang="en-US" dirty="0"/>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en-SE" dirty="0"/>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23551"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600" dirty="0">
                <a:solidFill>
                  <a:schemeClr val="bg1"/>
                </a:solidFill>
                <a:hlinkClick r:id="rId3">
                  <a:extLst>
                    <a:ext uri="{A12FA001-AC4F-418D-AE19-62706E023703}">
                      <ahyp:hlinkClr xmlns:ahyp="http://schemas.microsoft.com/office/drawing/2018/hyperlinkcolor" val="tx"/>
                    </a:ext>
                  </a:extLst>
                </a:hlinkClick>
              </a:rPr>
              <a:t>Læs mere</a:t>
            </a:r>
            <a:endParaRPr lang="da-DK" sz="1600" dirty="0">
              <a:solidFill>
                <a:schemeClr val="bg1"/>
              </a:solidFill>
            </a:endParaRPr>
          </a:p>
        </p:txBody>
      </p:sp>
      <p:grpSp>
        <p:nvGrpSpPr>
          <p:cNvPr id="28" name="Group 27">
            <a:extLst>
              <a:ext uri="{FF2B5EF4-FFF2-40B4-BE49-F238E27FC236}">
                <a16:creationId xmlns:a16="http://schemas.microsoft.com/office/drawing/2014/main" id="{4F25CF0F-BC62-851F-4044-DAA3516DFC36}"/>
              </a:ext>
            </a:extLst>
          </p:cNvPr>
          <p:cNvGrpSpPr/>
          <p:nvPr/>
        </p:nvGrpSpPr>
        <p:grpSpPr>
          <a:xfrm>
            <a:off x="1305518" y="1368389"/>
            <a:ext cx="2381693" cy="3744363"/>
            <a:chOff x="10230967" y="1382791"/>
            <a:chExt cx="2381693" cy="3744363"/>
          </a:xfrm>
          <a:effectLst/>
        </p:grpSpPr>
        <p:pic>
          <p:nvPicPr>
            <p:cNvPr id="29" name="Picture 28">
              <a:extLst>
                <a:ext uri="{FF2B5EF4-FFF2-40B4-BE49-F238E27FC236}">
                  <a16:creationId xmlns:a16="http://schemas.microsoft.com/office/drawing/2014/main" id="{E9E43BCF-F34E-A4BF-50B4-1C5E965E6634}"/>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30" name="Freeform: Shape 29">
              <a:extLst>
                <a:ext uri="{FF2B5EF4-FFF2-40B4-BE49-F238E27FC236}">
                  <a16:creationId xmlns:a16="http://schemas.microsoft.com/office/drawing/2014/main" id="{D7FD034F-8D37-835E-8E15-7CD5CFFB51E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C201B90D-F402-ED69-D929-609AAB76B2B3}"/>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32" name="TextBox 31">
              <a:extLst>
                <a:ext uri="{FF2B5EF4-FFF2-40B4-BE49-F238E27FC236}">
                  <a16:creationId xmlns:a16="http://schemas.microsoft.com/office/drawing/2014/main" id="{D0791C52-2DAE-DEA8-9A4C-DE073BB54780}"/>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GB" sz="1200" b="1" dirty="0">
                  <a:solidFill>
                    <a:srgbClr val="000000"/>
                  </a:solidFill>
                </a:rPr>
                <a:t>Long-Term Safety of Intermittent Catheterisation</a:t>
              </a:r>
              <a:endParaRPr lang="en-GB" sz="1200" dirty="0">
                <a:solidFill>
                  <a:srgbClr val="000000"/>
                </a:solidFill>
              </a:endParaRPr>
            </a:p>
            <a:p>
              <a:r>
                <a:rPr lang="en-GB" sz="900" dirty="0">
                  <a:solidFill>
                    <a:srgbClr val="000000"/>
                  </a:solidFill>
                </a:rPr>
                <a:t>Single-use hydrophilic catheters were developed in the early eighties to address long-term complications of intermittent catheterisation seen when reusing plastic catheters with add-on lubrication. As reported by </a:t>
              </a:r>
              <a:r>
                <a:rPr lang="en-GB" sz="900" noProof="1">
                  <a:solidFill>
                    <a:srgbClr val="000000"/>
                  </a:solidFill>
                </a:rPr>
                <a:t>Wyndaele and Maes and Perrouin-Verbe et al.</a:t>
              </a:r>
            </a:p>
          </p:txBody>
        </p:sp>
        <p:sp>
          <p:nvSpPr>
            <p:cNvPr id="33" name="TextBox 32">
              <a:extLst>
                <a:ext uri="{FF2B5EF4-FFF2-40B4-BE49-F238E27FC236}">
                  <a16:creationId xmlns:a16="http://schemas.microsoft.com/office/drawing/2014/main" id="{CA01AA03-75C2-9451-B3EC-4AA2E9A6D6B1}"/>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34" name="Picture 33">
              <a:extLst>
                <a:ext uri="{FF2B5EF4-FFF2-40B4-BE49-F238E27FC236}">
                  <a16:creationId xmlns:a16="http://schemas.microsoft.com/office/drawing/2014/main" id="{F0885602-21DD-00D8-AAA5-FA07503106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5" name="Picture 34">
              <a:extLst>
                <a:ext uri="{FF2B5EF4-FFF2-40B4-BE49-F238E27FC236}">
                  <a16:creationId xmlns:a16="http://schemas.microsoft.com/office/drawing/2014/main" id="{0FBF5CC1-C5DF-AEB1-A759-C535744671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5" name="Rectangle: Rounded Corners 14">
            <a:extLst>
              <a:ext uri="{FF2B5EF4-FFF2-40B4-BE49-F238E27FC236}">
                <a16:creationId xmlns:a16="http://schemas.microsoft.com/office/drawing/2014/main" id="{77A1CB67-4958-17BC-46DA-50EF7E4BC328}"/>
              </a:ext>
            </a:extLst>
          </p:cNvPr>
          <p:cNvSpPr/>
          <p:nvPr/>
        </p:nvSpPr>
        <p:spPr>
          <a:xfrm>
            <a:off x="1305518" y="1368389"/>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4300" y="5561025"/>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6337299" cy="1073150"/>
          </a:xfrm>
        </p:spPr>
        <p:txBody>
          <a:bodyPr anchor="b" anchorCtr="0">
            <a:noAutofit/>
          </a:bodyPr>
          <a:lstStyle/>
          <a:p>
            <a:pPr>
              <a:lnSpc>
                <a:spcPts val="3300"/>
              </a:lnSpc>
            </a:pPr>
            <a:r>
              <a:rPr lang="da-DK" sz="1400" b="1" dirty="0"/>
              <a:t>Produkt og kateteriseringsteknik</a:t>
            </a:r>
            <a:br>
              <a:rPr lang="en-US" sz="3200" b="1" dirty="0"/>
            </a:br>
            <a:r>
              <a:rPr lang="en-US" sz="3200" b="1" dirty="0"/>
              <a:t>1.2 </a:t>
            </a:r>
            <a:r>
              <a:rPr lang="da-DK" sz="3200" b="1" dirty="0"/>
              <a:t>Katetervalg</a:t>
            </a:r>
            <a:br>
              <a:rPr lang="en-US" sz="3200" b="1" dirty="0"/>
            </a:br>
            <a:r>
              <a:rPr lang="en" sz="3200" b="1" dirty="0"/>
              <a:t>– </a:t>
            </a:r>
            <a:r>
              <a:rPr lang="da-DK" sz="3200" b="1" dirty="0"/>
              <a:t>faktorer at overveje, fortsat</a:t>
            </a:r>
            <a:endParaRPr lang="da-DK" sz="1400" b="1" dirty="0">
              <a:solidFill>
                <a:schemeClr val="accent3"/>
              </a:solidFill>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a:noAutofit/>
          </a:bodyPr>
          <a:lstStyle/>
          <a:p>
            <a:pPr>
              <a:spcAft>
                <a:spcPts val="400"/>
              </a:spcAft>
            </a:pPr>
            <a:r>
              <a:rPr lang="en" sz="2000" dirty="0"/>
              <a:t>Bruges produktet efter de </a:t>
            </a:r>
            <a:r>
              <a:rPr lang="en" sz="2000" b="1" dirty="0"/>
              <a:t>givne instruktioner</a:t>
            </a:r>
            <a:r>
              <a:rPr lang="en" sz="2000" dirty="0"/>
              <a:t>?</a:t>
            </a:r>
          </a:p>
          <a:p>
            <a:pPr>
              <a:spcAft>
                <a:spcPts val="400"/>
              </a:spcAft>
            </a:pPr>
            <a:r>
              <a:rPr lang="en" sz="2000" dirty="0"/>
              <a:t>Har patienten brug for et andet </a:t>
            </a:r>
            <a:r>
              <a:rPr lang="en" sz="2000" b="1" dirty="0"/>
              <a:t>type kateter</a:t>
            </a:r>
            <a:r>
              <a:rPr lang="en" sz="2000" dirty="0"/>
              <a:t>?</a:t>
            </a:r>
          </a:p>
          <a:p>
            <a:pPr>
              <a:spcAft>
                <a:spcPts val="400"/>
              </a:spcAft>
            </a:pPr>
            <a:r>
              <a:rPr lang="en" sz="2000" dirty="0"/>
              <a:t>Forbliver katetret </a:t>
            </a:r>
            <a:r>
              <a:rPr lang="en" b="1" dirty="0"/>
              <a:t>rent</a:t>
            </a:r>
            <a:r>
              <a:rPr lang="en" sz="2000" b="1" dirty="0"/>
              <a:t> før og under indføringen</a:t>
            </a:r>
            <a:r>
              <a:rPr lang="en" sz="2000" dirty="0"/>
              <a:t>?</a:t>
            </a:r>
          </a:p>
          <a:p>
            <a:pPr>
              <a:spcAft>
                <a:spcPts val="400"/>
              </a:spcAft>
            </a:pPr>
            <a:r>
              <a:rPr lang="en" sz="2000" dirty="0"/>
              <a:t>Har man brugt et </a:t>
            </a:r>
            <a:r>
              <a:rPr lang="en" sz="2000" b="1" dirty="0"/>
              <a:t>hydrofilt</a:t>
            </a:r>
            <a:r>
              <a:rPr lang="en" sz="2000" dirty="0"/>
              <a:t> eller ikke-hydrofilt kateter? </a:t>
            </a:r>
          </a:p>
          <a:p>
            <a:endParaRPr lang="sv-SE" dirty="0"/>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en-SE"/>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solidFill>
                  <a:schemeClr val="bg1"/>
                </a:solidFill>
                <a:hlinkClick r:id="rId3">
                  <a:extLst>
                    <a:ext uri="{A12FA001-AC4F-418D-AE19-62706E023703}">
                      <ahyp:hlinkClr xmlns:ahyp="http://schemas.microsoft.com/office/drawing/2018/hyperlinkcolor" val="tx"/>
                    </a:ext>
                  </a:extLst>
                </a:hlinkClick>
              </a:rPr>
              <a:t>Læs mere</a:t>
            </a:r>
            <a:endParaRPr lang="da-DK" sz="1400" dirty="0">
              <a:solidFill>
                <a:schemeClr val="bg1"/>
              </a:solidFill>
            </a:endParaRPr>
          </a:p>
        </p:txBody>
      </p:sp>
      <p:sp>
        <p:nvSpPr>
          <p:cNvPr id="11" name="TextBox 10">
            <a:extLst>
              <a:ext uri="{FF2B5EF4-FFF2-40B4-BE49-F238E27FC236}">
                <a16:creationId xmlns:a16="http://schemas.microsoft.com/office/drawing/2014/main" id="{A95C965C-6909-93DA-7672-7A660BF1006D}"/>
              </a:ext>
            </a:extLst>
          </p:cNvPr>
          <p:cNvSpPr txBox="1"/>
          <p:nvPr/>
        </p:nvSpPr>
        <p:spPr>
          <a:xfrm>
            <a:off x="5016500" y="4515071"/>
            <a:ext cx="5384888" cy="430887"/>
          </a:xfrm>
          <a:prstGeom prst="rect">
            <a:avLst/>
          </a:prstGeom>
          <a:noFill/>
        </p:spPr>
        <p:txBody>
          <a:bodyPr wrap="square" lIns="0" tIns="0" rIns="0" bIns="0">
            <a:spAutoFit/>
          </a:bodyPr>
          <a:lstStyle/>
          <a:p>
            <a:r>
              <a:rPr lang="da-DK" sz="1400" i="1" dirty="0">
                <a:solidFill>
                  <a:schemeClr val="bg1">
                    <a:lumMod val="50000"/>
                  </a:schemeClr>
                </a:solidFill>
              </a:rPr>
              <a:t>Der er stærke beviser for, at hydrofile katetre er forbundet med færre komplikationer sammenlignet med ikke-hydrofile.</a:t>
            </a:r>
          </a:p>
        </p:txBody>
      </p:sp>
      <p:grpSp>
        <p:nvGrpSpPr>
          <p:cNvPr id="40" name="Group 39">
            <a:extLst>
              <a:ext uri="{FF2B5EF4-FFF2-40B4-BE49-F238E27FC236}">
                <a16:creationId xmlns:a16="http://schemas.microsoft.com/office/drawing/2014/main" id="{87245791-93B9-B728-EE59-0049A23B0C7B}"/>
              </a:ext>
            </a:extLst>
          </p:cNvPr>
          <p:cNvGrpSpPr/>
          <p:nvPr/>
        </p:nvGrpSpPr>
        <p:grpSpPr>
          <a:xfrm>
            <a:off x="1314832" y="1368389"/>
            <a:ext cx="2381693" cy="3744363"/>
            <a:chOff x="10230967" y="1382791"/>
            <a:chExt cx="2381693" cy="3744363"/>
          </a:xfrm>
          <a:effectLst/>
        </p:grpSpPr>
        <p:pic>
          <p:nvPicPr>
            <p:cNvPr id="15" name="Picture 14">
              <a:extLst>
                <a:ext uri="{FF2B5EF4-FFF2-40B4-BE49-F238E27FC236}">
                  <a16:creationId xmlns:a16="http://schemas.microsoft.com/office/drawing/2014/main" id="{AC838A3A-3659-D042-5DDF-CCAC91AC7469}"/>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24" name="Freeform: Shape 23">
              <a:extLst>
                <a:ext uri="{FF2B5EF4-FFF2-40B4-BE49-F238E27FC236}">
                  <a16:creationId xmlns:a16="http://schemas.microsoft.com/office/drawing/2014/main" id="{69738904-C5D6-C837-AFA4-06ED7097EA3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9480604F-662D-968D-5CAC-452AE42B98F0}"/>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6" name="TextBox 25">
              <a:extLst>
                <a:ext uri="{FF2B5EF4-FFF2-40B4-BE49-F238E27FC236}">
                  <a16:creationId xmlns:a16="http://schemas.microsoft.com/office/drawing/2014/main" id="{CAD3170B-1D47-35C5-AFAC-B54639C8B303}"/>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dirty="0">
                  <a:solidFill>
                    <a:srgbClr val="000000"/>
                  </a:solidFill>
                </a:rPr>
                <a:t>Hydrophilic Catheters and Lower Risk of Hematuria</a:t>
              </a:r>
            </a:p>
            <a:p>
              <a:pPr>
                <a:spcAft>
                  <a:spcPts val="600"/>
                </a:spcAft>
              </a:pPr>
              <a:r>
                <a:rPr lang="en-US" sz="900" dirty="0">
                  <a:solidFill>
                    <a:srgbClr val="000000"/>
                  </a:solidFill>
                </a:rPr>
                <a:t>A lubricated catheter is recommended to reduce damage to the urethra and lower the risk of hematuria which is a common complication. A cross-over study comparing different hydrophilic catheters showed an even lower frequency of hematuria in patients who chose LoFric.</a:t>
              </a:r>
            </a:p>
          </p:txBody>
        </p:sp>
        <p:sp>
          <p:nvSpPr>
            <p:cNvPr id="27" name="TextBox 26">
              <a:extLst>
                <a:ext uri="{FF2B5EF4-FFF2-40B4-BE49-F238E27FC236}">
                  <a16:creationId xmlns:a16="http://schemas.microsoft.com/office/drawing/2014/main" id="{A88846CE-16B6-2BFF-DA4F-0D05B9B6DC8E}"/>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5 min</a:t>
              </a:r>
              <a:endParaRPr lang="en-US"/>
            </a:p>
          </p:txBody>
        </p:sp>
        <p:pic>
          <p:nvPicPr>
            <p:cNvPr id="37" name="Picture 36">
              <a:extLst>
                <a:ext uri="{FF2B5EF4-FFF2-40B4-BE49-F238E27FC236}">
                  <a16:creationId xmlns:a16="http://schemas.microsoft.com/office/drawing/2014/main" id="{39833605-389C-EC7B-AB5E-602B5ECD7D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9" name="Picture 38">
              <a:extLst>
                <a:ext uri="{FF2B5EF4-FFF2-40B4-BE49-F238E27FC236}">
                  <a16:creationId xmlns:a16="http://schemas.microsoft.com/office/drawing/2014/main" id="{0BF92487-F0B1-CE07-5206-95BAB88A33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1" name="Rectangle: Rounded Corners 20">
            <a:extLst>
              <a:ext uri="{FF2B5EF4-FFF2-40B4-BE49-F238E27FC236}">
                <a16:creationId xmlns:a16="http://schemas.microsoft.com/office/drawing/2014/main" id="{55CA57A1-5991-895A-A8C6-0446A8FCE69B}"/>
              </a:ext>
            </a:extLst>
          </p:cNvPr>
          <p:cNvSpPr/>
          <p:nvPr/>
        </p:nvSpPr>
        <p:spPr>
          <a:xfrm>
            <a:off x="1314832"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10"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da-DK" sz="1400" b="1" dirty="0"/>
              <a:t>Produkt og kateteriseringsteknik</a:t>
            </a:r>
            <a:br>
              <a:rPr lang="en-US" sz="3200" b="1" dirty="0"/>
            </a:br>
            <a:r>
              <a:rPr lang="en-US" sz="3200" b="1" dirty="0"/>
              <a:t>1.3 Non-touch Technology </a:t>
            </a:r>
            <a:br>
              <a:rPr lang="en-US" sz="3200" b="1" dirty="0"/>
            </a:br>
            <a:r>
              <a:rPr lang="en" sz="3200" b="1" dirty="0"/>
              <a:t>– </a:t>
            </a:r>
            <a:r>
              <a:rPr lang="da-DK" sz="3200" b="1" dirty="0"/>
              <a:t>faktorer at overveje</a:t>
            </a:r>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37298" cy="2261132"/>
          </a:xfrm>
        </p:spPr>
        <p:txBody>
          <a:bodyPr wrap="square">
            <a:spAutoFit/>
          </a:bodyPr>
          <a:lstStyle/>
          <a:p>
            <a:r>
              <a:rPr lang="en" sz="2000" dirty="0"/>
              <a:t>Muliggør produktet </a:t>
            </a:r>
            <a:r>
              <a:rPr lang="en" sz="2000" b="1" dirty="0"/>
              <a:t>non-touch technology</a:t>
            </a:r>
            <a:r>
              <a:rPr lang="en" sz="2000" dirty="0"/>
              <a:t>?</a:t>
            </a:r>
          </a:p>
          <a:p>
            <a:pPr marL="263525" lvl="1" indent="0">
              <a:buNone/>
            </a:pPr>
            <a:r>
              <a:rPr lang="da-DK" sz="1800" i="1" dirty="0"/>
              <a:t>Det betyder, at kateteret har et håndtag, der er let at holde i, og som hjælper brugeren med at holde kateteret uden at skulle røre kateterets overflade.</a:t>
            </a:r>
          </a:p>
          <a:p>
            <a:pPr marL="263525" lvl="1" indent="0">
              <a:buNone/>
            </a:pPr>
            <a:r>
              <a:rPr lang="da-DK" sz="2000" dirty="0"/>
              <a:t>For </a:t>
            </a:r>
            <a:r>
              <a:rPr lang="da-DK" sz="2000"/>
              <a:t>patienter og private hjælpere </a:t>
            </a:r>
            <a:r>
              <a:rPr lang="da-DK" sz="2000" dirty="0"/>
              <a:t>i lokalmiljøet er man enige om, at ren/non-touch snarere end aseptisk RIK er en sikker og effektiv procedure uden øget risiko for symptomatisk UVI.</a:t>
            </a:r>
            <a:endParaRPr lang="en-US" sz="2000" dirty="0"/>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en-SE"/>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 mere</a:t>
            </a:r>
          </a:p>
        </p:txBody>
      </p:sp>
      <p:grpSp>
        <p:nvGrpSpPr>
          <p:cNvPr id="7" name="Group 6">
            <a:extLst>
              <a:ext uri="{FF2B5EF4-FFF2-40B4-BE49-F238E27FC236}">
                <a16:creationId xmlns:a16="http://schemas.microsoft.com/office/drawing/2014/main" id="{3566472C-2694-BDFB-8C18-F89B6D2481FA}"/>
              </a:ext>
            </a:extLst>
          </p:cNvPr>
          <p:cNvGrpSpPr/>
          <p:nvPr/>
        </p:nvGrpSpPr>
        <p:grpSpPr>
          <a:xfrm>
            <a:off x="1325501" y="1368389"/>
            <a:ext cx="2381693" cy="3744363"/>
            <a:chOff x="10230967" y="1382791"/>
            <a:chExt cx="2381693" cy="3744363"/>
          </a:xfrm>
          <a:effectLst/>
        </p:grpSpPr>
        <p:pic>
          <p:nvPicPr>
            <p:cNvPr id="11" name="Picture 10">
              <a:extLst>
                <a:ext uri="{FF2B5EF4-FFF2-40B4-BE49-F238E27FC236}">
                  <a16:creationId xmlns:a16="http://schemas.microsoft.com/office/drawing/2014/main" id="{1320F53C-51B1-CD10-2723-C1CBD3F5B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0967" y="1382791"/>
              <a:ext cx="2381693" cy="1470429"/>
            </a:xfrm>
            <a:prstGeom prst="roundRect">
              <a:avLst>
                <a:gd name="adj" fmla="val 7482"/>
              </a:avLst>
            </a:prstGeom>
          </p:spPr>
        </p:pic>
        <p:sp>
          <p:nvSpPr>
            <p:cNvPr id="12" name="Freeform: Shape 11">
              <a:extLst>
                <a:ext uri="{FF2B5EF4-FFF2-40B4-BE49-F238E27FC236}">
                  <a16:creationId xmlns:a16="http://schemas.microsoft.com/office/drawing/2014/main" id="{037A7DAA-8E43-10EB-E9C8-50CBB999461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951548C-B243-E792-B095-309FAD2CCC58}"/>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14" name="TextBox 13">
              <a:extLst>
                <a:ext uri="{FF2B5EF4-FFF2-40B4-BE49-F238E27FC236}">
                  <a16:creationId xmlns:a16="http://schemas.microsoft.com/office/drawing/2014/main" id="{03E44490-EF69-9FE8-EDD0-B5911443BE32}"/>
                </a:ext>
              </a:extLst>
            </p:cNvPr>
            <p:cNvSpPr txBox="1"/>
            <p:nvPr/>
          </p:nvSpPr>
          <p:spPr>
            <a:xfrm>
              <a:off x="10318755" y="2853220"/>
              <a:ext cx="2196000" cy="1369606"/>
            </a:xfrm>
            <a:prstGeom prst="rect">
              <a:avLst/>
            </a:prstGeom>
            <a:solidFill>
              <a:schemeClr val="bg1"/>
            </a:solidFill>
          </p:spPr>
          <p:txBody>
            <a:bodyPr wrap="square">
              <a:spAutoFit/>
            </a:bodyPr>
            <a:lstStyle/>
            <a:p>
              <a:pPr>
                <a:spcAft>
                  <a:spcPts val="600"/>
                </a:spcAft>
              </a:pPr>
              <a:r>
                <a:rPr lang="en-US" sz="1200" b="1" dirty="0">
                  <a:solidFill>
                    <a:srgbClr val="000000"/>
                  </a:solidFill>
                </a:rPr>
                <a:t>Scientific Review of No-Touch Catheter  Technique</a:t>
              </a:r>
            </a:p>
            <a:p>
              <a:pPr>
                <a:spcAft>
                  <a:spcPts val="600"/>
                </a:spcAft>
              </a:pPr>
              <a:r>
                <a:rPr lang="en-US" sz="900" dirty="0">
                  <a:solidFill>
                    <a:srgbClr val="000000"/>
                  </a:solidFill>
                </a:rPr>
                <a:t>Introduction of a no-touch catheter/technique for intermittent catheterization seems to be well accepted both by caregivers and patients and it is not necessarily associated with higher costs.</a:t>
              </a:r>
            </a:p>
          </p:txBody>
        </p:sp>
        <p:sp>
          <p:nvSpPr>
            <p:cNvPr id="17" name="TextBox 16">
              <a:extLst>
                <a:ext uri="{FF2B5EF4-FFF2-40B4-BE49-F238E27FC236}">
                  <a16:creationId xmlns:a16="http://schemas.microsoft.com/office/drawing/2014/main" id="{48DB6CA8-58F4-F147-5009-96FF143E9A00}"/>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18" name="Picture 17">
              <a:extLst>
                <a:ext uri="{FF2B5EF4-FFF2-40B4-BE49-F238E27FC236}">
                  <a16:creationId xmlns:a16="http://schemas.microsoft.com/office/drawing/2014/main" id="{00D1B094-594C-864F-9D41-288ED78FF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246" y="4654365"/>
              <a:ext cx="180680" cy="369332"/>
            </a:xfrm>
            <a:prstGeom prst="rect">
              <a:avLst/>
            </a:prstGeom>
          </p:spPr>
        </p:pic>
        <p:pic>
          <p:nvPicPr>
            <p:cNvPr id="19" name="Picture 18">
              <a:extLst>
                <a:ext uri="{FF2B5EF4-FFF2-40B4-BE49-F238E27FC236}">
                  <a16:creationId xmlns:a16="http://schemas.microsoft.com/office/drawing/2014/main" id="{02A0156C-AFAC-129B-9952-2ABCD01539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54303" y="4782145"/>
              <a:ext cx="158812" cy="178215"/>
            </a:xfrm>
            <a:prstGeom prst="rect">
              <a:avLst/>
            </a:prstGeom>
          </p:spPr>
        </p:pic>
      </p:grpSp>
      <p:sp>
        <p:nvSpPr>
          <p:cNvPr id="22" name="Rectangle: Rounded Corners 21">
            <a:extLst>
              <a:ext uri="{FF2B5EF4-FFF2-40B4-BE49-F238E27FC236}">
                <a16:creationId xmlns:a16="http://schemas.microsoft.com/office/drawing/2014/main" id="{716219FB-224F-99AF-7EF0-153C0F8FC5B7}"/>
              </a:ext>
            </a:extLst>
          </p:cNvPr>
          <p:cNvSpPr/>
          <p:nvPr/>
        </p:nvSpPr>
        <p:spPr>
          <a:xfrm>
            <a:off x="1316460"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870795"/>
            <a:ext cx="2645941" cy="276999"/>
          </a:xfrm>
          <a:prstGeom prst="rect">
            <a:avLst/>
          </a:prstGeom>
          <a:noFill/>
        </p:spPr>
        <p:txBody>
          <a:bodyPr wrap="square" lIns="0" tIns="0" rIns="0" bIns="0" rtlCol="0">
            <a:noAutofit/>
          </a:bodyPr>
          <a:lstStyle/>
          <a:p>
            <a:r>
              <a:rPr lang="en-SE" sz="1400" i="1" dirty="0">
                <a:solidFill>
                  <a:schemeClr val="bg1">
                    <a:lumMod val="50000"/>
                  </a:schemeClr>
                </a:solidFill>
              </a:rPr>
              <a:t>(</a:t>
            </a:r>
            <a:r>
              <a:rPr lang="en" sz="1400" i="1" dirty="0">
                <a:solidFill>
                  <a:schemeClr val="bg1">
                    <a:lumMod val="50000"/>
                  </a:schemeClr>
                </a:solidFill>
              </a:rPr>
              <a:t>EAUN RIK guidelines 2024)</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10"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pPr lvl="0"/>
            <a:r>
              <a:rPr lang="da-DK" sz="1400" b="1" dirty="0"/>
              <a:t>Produkt og kateteriseringsteknik</a:t>
            </a:r>
            <a:br>
              <a:rPr lang="en-US" sz="3200" b="1" dirty="0"/>
            </a:br>
            <a:r>
              <a:rPr lang="en-US" sz="3200" b="1" dirty="0"/>
              <a:t>1.4 </a:t>
            </a:r>
            <a:r>
              <a:rPr lang="en" b="1" dirty="0"/>
              <a:t>Hygiejne </a:t>
            </a:r>
            <a:br>
              <a:rPr lang="en" b="1" dirty="0"/>
            </a:br>
            <a:r>
              <a:rPr lang="en" b="1" dirty="0"/>
              <a:t>– </a:t>
            </a:r>
            <a:r>
              <a:rPr lang="da-DK" b="1" dirty="0"/>
              <a:t>faktorer at overveje</a:t>
            </a:r>
            <a:endParaRPr lang="en" b="1" dirty="0"/>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p:txBody>
          <a:bodyPr>
            <a:noAutofit/>
          </a:bodyPr>
          <a:lstStyle/>
          <a:p>
            <a:pPr lvl="0">
              <a:lnSpc>
                <a:spcPct val="100000"/>
              </a:lnSpc>
            </a:pPr>
            <a:r>
              <a:rPr lang="en" b="1" dirty="0"/>
              <a:t>Håndvask </a:t>
            </a:r>
            <a:r>
              <a:rPr lang="en" dirty="0"/>
              <a:t>før og efter RIK</a:t>
            </a:r>
          </a:p>
          <a:p>
            <a:pPr lvl="0">
              <a:lnSpc>
                <a:spcPct val="100000"/>
              </a:lnSpc>
            </a:pPr>
            <a:r>
              <a:rPr lang="en" b="1" dirty="0"/>
              <a:t>Intimhygiejne </a:t>
            </a:r>
            <a:r>
              <a:rPr lang="en" dirty="0"/>
              <a:t>med vand og sæbe dagligt</a:t>
            </a:r>
            <a:br>
              <a:rPr lang="en" dirty="0"/>
            </a:br>
            <a:r>
              <a:rPr lang="en" dirty="0"/>
              <a:t>eller når nødvendigt</a:t>
            </a:r>
          </a:p>
          <a:p>
            <a:pPr lvl="1">
              <a:lnSpc>
                <a:spcPct val="100000"/>
              </a:lnSpc>
            </a:pPr>
            <a:r>
              <a:rPr lang="en" dirty="0"/>
              <a:t>Brug ikke antibakteriel sæbe</a:t>
            </a:r>
          </a:p>
          <a:p>
            <a:pPr lvl="1">
              <a:lnSpc>
                <a:spcPct val="100000"/>
              </a:lnSpc>
            </a:pPr>
            <a:r>
              <a:rPr lang="da-DK" dirty="0"/>
              <a:t>Kvinder: Vask forfra og bagud</a:t>
            </a:r>
          </a:p>
          <a:p>
            <a:pPr lvl="1">
              <a:lnSpc>
                <a:spcPct val="100000"/>
              </a:lnSpc>
            </a:pPr>
            <a:r>
              <a:rPr lang="da-DK" dirty="0"/>
              <a:t>Mænd</a:t>
            </a:r>
            <a:r>
              <a:rPr lang="en-US" dirty="0"/>
              <a:t>: </a:t>
            </a:r>
            <a:r>
              <a:rPr lang="en" dirty="0"/>
              <a:t>Træk forhuden tilbage</a:t>
            </a:r>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lvl="0">
              <a:lnSpc>
                <a:spcPts val="3300"/>
              </a:lnSpc>
            </a:pPr>
            <a:r>
              <a:rPr lang="da-DK" sz="1400" b="1" dirty="0"/>
              <a:t>Produkt og kateteriseringsteknik</a:t>
            </a:r>
            <a:br>
              <a:rPr lang="en-US" sz="3200" b="1" dirty="0"/>
            </a:br>
            <a:r>
              <a:rPr lang="en-US" sz="3200" b="1" dirty="0"/>
              <a:t>1.5 </a:t>
            </a:r>
            <a:r>
              <a:rPr lang="en" sz="3200" b="1" dirty="0"/>
              <a:t>Ufuldstændig blæretømning</a:t>
            </a:r>
            <a:br>
              <a:rPr lang="en" sz="3200" b="1" dirty="0"/>
            </a:br>
            <a:r>
              <a:rPr lang="en" sz="3200" b="1" dirty="0"/>
              <a:t>– </a:t>
            </a:r>
            <a:r>
              <a:rPr lang="da-DK" sz="3200" b="1" dirty="0"/>
              <a:t>faktorer at overveje</a:t>
            </a:r>
            <a:endParaRPr lang="en" sz="3200" b="1" dirty="0"/>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5"/>
            <a:ext cx="10830173" cy="2897410"/>
          </a:xfrm>
        </p:spPr>
        <p:txBody>
          <a:bodyPr>
            <a:noAutofit/>
          </a:bodyPr>
          <a:lstStyle/>
          <a:p>
            <a:pPr>
              <a:lnSpc>
                <a:spcPct val="100000"/>
              </a:lnSpc>
              <a:spcAft>
                <a:spcPts val="400"/>
              </a:spcAft>
            </a:pPr>
            <a:r>
              <a:rPr lang="en" sz="2000" b="1" dirty="0"/>
              <a:t>Kateteriseringsteknik </a:t>
            </a:r>
            <a:r>
              <a:rPr lang="en" sz="2000" dirty="0"/>
              <a:t>som at trække kateterøjnene langsomt ud</a:t>
            </a:r>
          </a:p>
          <a:p>
            <a:pPr>
              <a:lnSpc>
                <a:spcPct val="100000"/>
              </a:lnSpc>
              <a:spcAft>
                <a:spcPts val="400"/>
              </a:spcAft>
            </a:pPr>
            <a:r>
              <a:rPr lang="en" sz="2000" dirty="0"/>
              <a:t>Behov for </a:t>
            </a:r>
            <a:r>
              <a:rPr lang="en" sz="2000" b="1" dirty="0"/>
              <a:t>længere katetre</a:t>
            </a:r>
          </a:p>
          <a:p>
            <a:pPr>
              <a:lnSpc>
                <a:spcPct val="100000"/>
              </a:lnSpc>
              <a:spcAft>
                <a:spcPts val="400"/>
              </a:spcAft>
            </a:pPr>
            <a:r>
              <a:rPr lang="en" dirty="0"/>
              <a:t>Øg</a:t>
            </a:r>
            <a:r>
              <a:rPr lang="en" sz="2000" dirty="0"/>
              <a:t> </a:t>
            </a:r>
            <a:r>
              <a:rPr lang="en-US" sz="2000" b="1" dirty="0"/>
              <a:t>charrière</a:t>
            </a:r>
            <a:r>
              <a:rPr lang="en" sz="2000" b="1" dirty="0"/>
              <a:t> </a:t>
            </a:r>
            <a:r>
              <a:rPr lang="en" b="1" dirty="0"/>
              <a:t>størrelsen</a:t>
            </a:r>
            <a:endParaRPr lang="en" sz="2000" b="1" dirty="0"/>
          </a:p>
          <a:p>
            <a:pPr>
              <a:lnSpc>
                <a:spcPct val="100000"/>
              </a:lnSpc>
              <a:spcAft>
                <a:spcPts val="400"/>
              </a:spcAft>
            </a:pPr>
            <a:r>
              <a:rPr lang="en" dirty="0"/>
              <a:t>Udfør RIK </a:t>
            </a:r>
            <a:r>
              <a:rPr lang="sv-SE" dirty="0"/>
              <a:t>i</a:t>
            </a:r>
            <a:r>
              <a:rPr lang="en" dirty="0"/>
              <a:t> en korrekt</a:t>
            </a:r>
            <a:r>
              <a:rPr lang="en" sz="2000" dirty="0"/>
              <a:t> </a:t>
            </a:r>
            <a:r>
              <a:rPr lang="en" sz="2000" b="1" dirty="0"/>
              <a:t>position </a:t>
            </a:r>
            <a:r>
              <a:rPr lang="en-US" sz="2000" dirty="0"/>
              <a:t>for at </a:t>
            </a:r>
            <a:r>
              <a:rPr lang="da-DK" sz="2000" dirty="0"/>
              <a:t>sikre</a:t>
            </a:r>
            <a:r>
              <a:rPr lang="en-US" sz="2000" dirty="0"/>
              <a:t> </a:t>
            </a:r>
            <a:r>
              <a:rPr lang="da-DK" sz="2000" dirty="0"/>
              <a:t>fuldstændig</a:t>
            </a:r>
            <a:r>
              <a:rPr lang="en-US" sz="2000" dirty="0"/>
              <a:t> </a:t>
            </a:r>
            <a:r>
              <a:rPr lang="da-DK" sz="2000" dirty="0"/>
              <a:t>blæretømning</a:t>
            </a:r>
            <a:r>
              <a:rPr lang="en-US" sz="2000" dirty="0"/>
              <a:t>.</a:t>
            </a:r>
            <a:endParaRPr lang="en" sz="2000" dirty="0"/>
          </a:p>
          <a:p>
            <a:pPr>
              <a:lnSpc>
                <a:spcPct val="100000"/>
              </a:lnSpc>
              <a:spcAft>
                <a:spcPts val="400"/>
              </a:spcAft>
            </a:pPr>
            <a:r>
              <a:rPr lang="da-DK" sz="2000" b="1" dirty="0"/>
              <a:t>En større kropsvægt </a:t>
            </a:r>
            <a:r>
              <a:rPr lang="da-DK" sz="2000" dirty="0"/>
              <a:t>kan give behov for længere kateter.</a:t>
            </a:r>
          </a:p>
          <a:p>
            <a:pPr>
              <a:lnSpc>
                <a:spcPct val="100000"/>
              </a:lnSpc>
              <a:spcAft>
                <a:spcPts val="400"/>
              </a:spcAft>
            </a:pPr>
            <a:r>
              <a:rPr lang="en" sz="2000" dirty="0"/>
              <a:t>Mål resturin med en </a:t>
            </a:r>
            <a:r>
              <a:rPr lang="en" sz="2000" b="1" dirty="0"/>
              <a:t>blærescanner </a:t>
            </a:r>
            <a:r>
              <a:rPr lang="en" sz="2000" dirty="0"/>
              <a:t>for at sikre, at blæren er helt tømt efter RIK.</a:t>
            </a:r>
          </a:p>
        </p:txBody>
      </p:sp>
      <p:sp>
        <p:nvSpPr>
          <p:cNvPr id="10" name="TextBox 9">
            <a:extLst>
              <a:ext uri="{FF2B5EF4-FFF2-40B4-BE49-F238E27FC236}">
                <a16:creationId xmlns:a16="http://schemas.microsoft.com/office/drawing/2014/main" id="{539C584A-36C4-0AD4-32C6-607BE092643B}"/>
              </a:ext>
            </a:extLst>
          </p:cNvPr>
          <p:cNvSpPr txBox="1"/>
          <p:nvPr/>
        </p:nvSpPr>
        <p:spPr>
          <a:xfrm>
            <a:off x="839788" y="5289627"/>
            <a:ext cx="6094070" cy="307777"/>
          </a:xfrm>
          <a:prstGeom prst="rect">
            <a:avLst/>
          </a:prstGeom>
          <a:noFill/>
        </p:spPr>
        <p:txBody>
          <a:bodyPr wrap="square">
            <a:spAutoFit/>
          </a:bodyPr>
          <a:lstStyle/>
          <a:p>
            <a:r>
              <a:rPr lang="en" sz="1400" i="1" dirty="0">
                <a:solidFill>
                  <a:schemeClr val="bg1">
                    <a:lumMod val="50000"/>
                  </a:schemeClr>
                </a:solidFill>
              </a:rPr>
              <a:t>EAUN RIK guidelines 2024</a:t>
            </a:r>
            <a:endParaRPr lang="en-SE" sz="1400" dirty="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p:txBody>
          <a:bodyPr>
            <a:noAutofit/>
          </a:bodyPr>
          <a:lstStyle/>
          <a:p>
            <a:pPr lvl="0">
              <a:lnSpc>
                <a:spcPts val="3300"/>
              </a:lnSpc>
            </a:pPr>
            <a:r>
              <a:rPr lang="en-US" sz="1400" b="1" dirty="0"/>
              <a:t>U</a:t>
            </a:r>
            <a:r>
              <a:rPr lang="en-US" sz="1400" b="1" dirty="0">
                <a:solidFill>
                  <a:srgbClr val="000000"/>
                </a:solidFill>
              </a:rPr>
              <a:t>rinstix / </a:t>
            </a:r>
            <a:r>
              <a:rPr lang="da-DK" sz="1400" b="1" dirty="0">
                <a:solidFill>
                  <a:srgbClr val="000000"/>
                </a:solidFill>
              </a:rPr>
              <a:t>urindyrkning</a:t>
            </a:r>
            <a:br>
              <a:rPr lang="en" sz="3200" b="1" dirty="0"/>
            </a:br>
            <a:r>
              <a:rPr lang="en" sz="3200" b="1" dirty="0"/>
              <a:t>2.1 </a:t>
            </a:r>
            <a:r>
              <a:rPr lang="da-DK" b="1" dirty="0"/>
              <a:t>U</a:t>
            </a:r>
            <a:r>
              <a:rPr lang="da-DK" sz="3200" b="1" dirty="0"/>
              <a:t>rinstix</a:t>
            </a:r>
            <a:r>
              <a:rPr lang="sv-SE" sz="3200" b="1" dirty="0"/>
              <a:t> / urindyrkning</a:t>
            </a:r>
            <a:br>
              <a:rPr lang="en" sz="3200" b="1" dirty="0"/>
            </a:br>
            <a:r>
              <a:rPr lang="en" sz="3200" b="1" dirty="0"/>
              <a:t>– </a:t>
            </a:r>
            <a:r>
              <a:rPr lang="da-DK" sz="3200" b="1" dirty="0"/>
              <a:t>faktorer at overveje</a:t>
            </a:r>
            <a:endParaRPr lang="en" sz="3200" b="1" dirty="0"/>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sv-SE" sz="2000" dirty="0"/>
              <a:t>Positiv nitrit</a:t>
            </a:r>
          </a:p>
          <a:p>
            <a:r>
              <a:rPr lang="da-DK" sz="2000" dirty="0"/>
              <a:t>Leukocytter</a:t>
            </a:r>
          </a:p>
          <a:p>
            <a:r>
              <a:rPr lang="da-DK" sz="2000" dirty="0"/>
              <a:t>Glukose i urinen</a:t>
            </a:r>
          </a:p>
          <a:p>
            <a:r>
              <a:rPr lang="da-DK" sz="2000" dirty="0"/>
              <a:t>Hæmaturi</a:t>
            </a:r>
          </a:p>
          <a:p>
            <a:r>
              <a:rPr lang="da-DK" sz="2000" dirty="0"/>
              <a:t>Bakterier</a:t>
            </a:r>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spTree>
    <p:extLst>
      <p:ext uri="{BB962C8B-B14F-4D97-AF65-F5344CB8AC3E}">
        <p14:creationId xmlns:p14="http://schemas.microsoft.com/office/powerpoint/2010/main" val="422338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908050"/>
            <a:ext cx="10512425" cy="1081088"/>
          </a:xfrm>
        </p:spPr>
        <p:txBody>
          <a:bodyPr>
            <a:noAutofit/>
          </a:bodyPr>
          <a:lstStyle/>
          <a:p>
            <a:pPr>
              <a:lnSpc>
                <a:spcPts val="3300"/>
              </a:lnSpc>
            </a:pPr>
            <a:r>
              <a:rPr lang="en-US" sz="1400" b="1" dirty="0"/>
              <a:t>U</a:t>
            </a:r>
            <a:r>
              <a:rPr lang="en-US" sz="1400" b="1" dirty="0">
                <a:solidFill>
                  <a:srgbClr val="000000"/>
                </a:solidFill>
              </a:rPr>
              <a:t>rinstix / </a:t>
            </a:r>
            <a:r>
              <a:rPr lang="da-DK" sz="1400" b="1" dirty="0">
                <a:solidFill>
                  <a:srgbClr val="000000"/>
                </a:solidFill>
              </a:rPr>
              <a:t>urindyrkning</a:t>
            </a:r>
            <a:br>
              <a:rPr lang="en" sz="3200" b="1" dirty="0"/>
            </a:br>
            <a:r>
              <a:rPr lang="en" sz="3200" b="1" dirty="0"/>
              <a:t>2.2 Urinkultur</a:t>
            </a:r>
            <a:br>
              <a:rPr lang="en" sz="3200" b="1" dirty="0"/>
            </a:br>
            <a:r>
              <a:rPr lang="en" sz="3200" b="1" dirty="0"/>
              <a:t>– </a:t>
            </a:r>
            <a:r>
              <a:rPr lang="da-DK" sz="3200" b="1" dirty="0"/>
              <a:t>faktorer at overveje</a:t>
            </a:r>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p:txBody>
          <a:bodyPr>
            <a:normAutofit/>
          </a:bodyPr>
          <a:lstStyle/>
          <a:p>
            <a:r>
              <a:rPr lang="da-DK" sz="2000" dirty="0"/>
              <a:t>Korrekt gennemført urinkulturopsamling</a:t>
            </a:r>
          </a:p>
          <a:p>
            <a:r>
              <a:rPr lang="da-DK" sz="2000" dirty="0"/>
              <a:t>Tjek resultatet fra tidligere urindyrkning</a:t>
            </a:r>
          </a:p>
          <a:p>
            <a:r>
              <a:rPr lang="da-DK" sz="2000" dirty="0"/>
              <a:t>Type af UVI-patogener</a:t>
            </a:r>
          </a:p>
          <a:p>
            <a:r>
              <a:rPr lang="da-DK" sz="2000" dirty="0"/>
              <a:t>Korrekt urinprøvetagning for den person, </a:t>
            </a:r>
            <a:br>
              <a:rPr lang="da-DK" sz="2000" dirty="0"/>
            </a:br>
            <a:r>
              <a:rPr lang="da-DK" sz="2000" dirty="0"/>
              <a:t>der bruger RIK</a:t>
            </a:r>
          </a:p>
          <a:p>
            <a:r>
              <a:rPr lang="da-DK" sz="2000" dirty="0"/>
              <a:t>Stendannende bakterier i urinen</a:t>
            </a:r>
            <a:endParaRPr lang="en-US" sz="2000" dirty="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5" name="TextBox 14">
            <a:extLst>
              <a:ext uri="{FF2B5EF4-FFF2-40B4-BE49-F238E27FC236}">
                <a16:creationId xmlns:a16="http://schemas.microsoft.com/office/drawing/2014/main" id="{96F35BBD-6047-AD49-C820-CFD88878CE66}"/>
              </a:ext>
            </a:extLst>
          </p:cNvPr>
          <p:cNvSpPr txBox="1"/>
          <p:nvPr/>
        </p:nvSpPr>
        <p:spPr>
          <a:xfrm>
            <a:off x="760641" y="4591864"/>
            <a:ext cx="6094070" cy="276999"/>
          </a:xfrm>
          <a:prstGeom prst="rect">
            <a:avLst/>
          </a:prstGeom>
          <a:noFill/>
        </p:spPr>
        <p:txBody>
          <a:bodyPr wrap="square" lIns="0" tIns="0" rIns="0" bIns="0">
            <a:noAutofit/>
          </a:bodyPr>
          <a:lstStyle/>
          <a:p>
            <a:r>
              <a:rPr lang="da-DK" sz="1400" i="1" dirty="0">
                <a:solidFill>
                  <a:schemeClr val="bg1">
                    <a:lumMod val="50000"/>
                  </a:schemeClr>
                </a:solidFill>
              </a:rPr>
              <a:t>Se noter for flere detaljer</a:t>
            </a:r>
          </a:p>
        </p:txBody>
      </p:sp>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465E66D-6532-CA3B-6E0B-8136A2535D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207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da-DK" sz="1400" b="1" dirty="0">
                <a:solidFill>
                  <a:srgbClr val="000000"/>
                </a:solidFill>
              </a:rPr>
              <a:t>Vandladningskema</a:t>
            </a:r>
            <a:br>
              <a:rPr lang="da-DK" b="1" dirty="0"/>
            </a:br>
            <a:r>
              <a:rPr lang="da-DK" b="1" dirty="0"/>
              <a:t>3.1 Miktions-/tømningshyppighed</a:t>
            </a:r>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200" y="2276474"/>
            <a:ext cx="5689598" cy="3924301"/>
          </a:xfrm>
        </p:spPr>
        <p:txBody>
          <a:bodyPr>
            <a:normAutofit/>
          </a:bodyPr>
          <a:lstStyle/>
          <a:p>
            <a:r>
              <a:rPr lang="da-DK" dirty="0"/>
              <a:t>Blæretømningsfrekvens</a:t>
            </a:r>
          </a:p>
          <a:p>
            <a:pPr lvl="1"/>
            <a:r>
              <a:rPr lang="da-DK" dirty="0"/>
              <a:t>Regelmæssig tømning i løbet af dagen, </a:t>
            </a:r>
            <a:br>
              <a:rPr lang="da-DK" dirty="0"/>
            </a:br>
            <a:r>
              <a:rPr lang="da-DK" dirty="0"/>
              <a:t>4-6 gange/dagligt</a:t>
            </a:r>
          </a:p>
          <a:p>
            <a:r>
              <a:rPr lang="da-DK" dirty="0"/>
              <a:t>Bør ikke overstige 400 ml urin i alt per gang 	</a:t>
            </a:r>
            <a:r>
              <a:rPr lang="da-DK" sz="1600" dirty="0"/>
              <a:t>(EAUN IC guidelines 2024)</a:t>
            </a:r>
          </a:p>
          <a:p>
            <a:pPr lvl="1"/>
            <a:r>
              <a:rPr lang="da-DK" dirty="0"/>
              <a:t>Dette gælder både for den kateteriserede volumen af ​​urin + spontan vandladning.</a:t>
            </a:r>
          </a:p>
          <a:p>
            <a:r>
              <a:rPr lang="da-DK" dirty="0"/>
              <a:t>Samlet urinvolumen ca. 1000-2000 ml/dagen</a:t>
            </a:r>
          </a:p>
          <a:p>
            <a:r>
              <a:rPr lang="da-DK" dirty="0"/>
              <a:t>Væskeindtag om dagen bør være 1500-2000 ml.</a:t>
            </a:r>
          </a:p>
          <a:p>
            <a:endParaRPr lang="da-DK" dirty="0"/>
          </a:p>
          <a:p>
            <a:endParaRPr lang="en-US" dirty="0"/>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497203"/>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da-DK" sz="1400" dirty="0"/>
              <a:t>Download en tømningsdagbog</a:t>
            </a:r>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3133" y="5186346"/>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3770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6">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pPr lvl="0"/>
            <a:r>
              <a:rPr lang="da-DK" sz="1400" b="1" dirty="0">
                <a:solidFill>
                  <a:srgbClr val="000000"/>
                </a:solidFill>
              </a:rPr>
              <a:t>Vandladningskema</a:t>
            </a:r>
            <a:br>
              <a:rPr lang="en" b="1" dirty="0"/>
            </a:br>
            <a:r>
              <a:rPr lang="en" b="1" dirty="0"/>
              <a:t>3.2 Miktion</a:t>
            </a:r>
            <a:br>
              <a:rPr lang="en" b="1" dirty="0"/>
            </a:br>
            <a:r>
              <a:rPr lang="en" b="1" dirty="0"/>
              <a:t>– </a:t>
            </a:r>
            <a:r>
              <a:rPr lang="da-DK" b="1" dirty="0"/>
              <a:t>faktorer at overveje</a:t>
            </a:r>
            <a:endParaRPr lang="en" b="1" dirty="0"/>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da-DK" dirty="0"/>
              <a:t>Skal væskeindtaget øges/sænkes ud fra vandladningskemaet?</a:t>
            </a:r>
          </a:p>
          <a:p>
            <a:pPr lvl="0"/>
            <a:r>
              <a:rPr lang="da-DK" dirty="0"/>
              <a:t>Skal kateteriseringsfrekvensen øges/sænkes?</a:t>
            </a:r>
          </a:p>
          <a:p>
            <a:pPr lvl="0"/>
            <a:r>
              <a:rPr lang="da-DK" dirty="0"/>
              <a:t>Er der behov for ekstra støtte fra pårørende/familiemedlemmer om væskeindtag?</a:t>
            </a:r>
          </a:p>
          <a:p>
            <a:pPr lvl="0"/>
            <a:r>
              <a:rPr lang="da-DK" dirty="0"/>
              <a:t>Kan en påmindelse, såsom en alarm via mobiltelefon hjælpe?</a:t>
            </a:r>
          </a:p>
          <a:p>
            <a:pPr lvl="0"/>
            <a:endParaRPr lang="sv-SE" dirty="0"/>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851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en-SE"/>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da-DK" dirty="0"/>
              <a:t>Sådan virker værktøjet</a:t>
            </a:r>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6266774" y="2276474"/>
            <a:ext cx="5087025" cy="3924301"/>
          </a:xfrm>
        </p:spPr>
        <p:txBody>
          <a:bodyPr vert="horz" wrap="square" lIns="0" tIns="0" rIns="0" bIns="0" rtlCol="0" anchor="t">
            <a:noAutofit/>
          </a:bodyPr>
          <a:lstStyle/>
          <a:p>
            <a:pPr marL="0" indent="0">
              <a:lnSpc>
                <a:spcPct val="100000"/>
              </a:lnSpc>
              <a:spcAft>
                <a:spcPts val="1200"/>
              </a:spcAft>
              <a:buNone/>
            </a:pPr>
            <a:r>
              <a:rPr lang="da-DK" dirty="0"/>
              <a:t>Præsentationen skal være downloaded og i </a:t>
            </a:r>
            <a:br>
              <a:rPr lang="da-DK" dirty="0"/>
            </a:br>
            <a:r>
              <a:rPr lang="da-DK" dirty="0"/>
              <a:t>præsentationsmode for fuld funktionalitet</a:t>
            </a:r>
            <a:br>
              <a:rPr lang="da-DK" dirty="0"/>
            </a:br>
            <a:r>
              <a:rPr lang="da-DK" sz="2000" i="1" dirty="0"/>
              <a:t>(Det betyder, det er muligt at klikke på hyperlinks OG læse informationen i noter på samme tid)</a:t>
            </a:r>
          </a:p>
          <a:p>
            <a:pPr marL="0" indent="0">
              <a:lnSpc>
                <a:spcPct val="100000"/>
              </a:lnSpc>
              <a:spcAft>
                <a:spcPts val="1200"/>
              </a:spcAft>
              <a:buNone/>
            </a:pPr>
            <a:r>
              <a:rPr lang="da-DK" dirty="0"/>
              <a:t>Start et slideshow:</a:t>
            </a:r>
          </a:p>
          <a:p>
            <a:pPr marL="457200" indent="-457200">
              <a:lnSpc>
                <a:spcPct val="100000"/>
              </a:lnSpc>
              <a:spcBef>
                <a:spcPts val="600"/>
              </a:spcBef>
              <a:buAutoNum type="arabicPeriod"/>
            </a:pPr>
            <a:r>
              <a:rPr lang="da-DK" dirty="0"/>
              <a:t>Tryk på knappen med de tre prikker</a:t>
            </a:r>
          </a:p>
          <a:p>
            <a:pPr marL="457200" indent="-457200">
              <a:lnSpc>
                <a:spcPct val="100000"/>
              </a:lnSpc>
              <a:spcBef>
                <a:spcPts val="600"/>
              </a:spcBef>
              <a:buAutoNum type="arabicPeriod"/>
            </a:pPr>
            <a:r>
              <a:rPr lang="da-DK" dirty="0"/>
              <a:t>Vælg </a:t>
            </a:r>
            <a:r>
              <a:rPr lang="da-DK" b="1" dirty="0"/>
              <a:t>Vis præsentationsmode</a:t>
            </a:r>
          </a:p>
          <a:p>
            <a:pPr marL="457200" indent="-457200">
              <a:lnSpc>
                <a:spcPts val="1200"/>
              </a:lnSpc>
              <a:spcBef>
                <a:spcPts val="600"/>
              </a:spcBef>
              <a:spcAft>
                <a:spcPts val="600"/>
              </a:spcAft>
              <a:buFont typeface="Arial" panose="020B0604020202020204" pitchFamily="34" charset="0"/>
              <a:buAutoNum type="arabicPeriod"/>
            </a:pPr>
            <a:endParaRPr lang="da-DK" dirty="0"/>
          </a:p>
          <a:p>
            <a:pPr marL="0" indent="0">
              <a:lnSpc>
                <a:spcPct val="100000"/>
              </a:lnSpc>
              <a:spcBef>
                <a:spcPts val="1200"/>
              </a:spcBef>
              <a:buNone/>
            </a:pPr>
            <a:r>
              <a:rPr lang="da-DK" sz="1600" dirty="0"/>
              <a:t>Nyttige genveje:</a:t>
            </a:r>
          </a:p>
          <a:p>
            <a:pPr marL="0" indent="0">
              <a:lnSpc>
                <a:spcPct val="100000"/>
              </a:lnSpc>
              <a:spcBef>
                <a:spcPts val="600"/>
              </a:spcBef>
              <a:buNone/>
            </a:pPr>
            <a:r>
              <a:rPr lang="da-DK" sz="1600" dirty="0"/>
              <a:t>F5 = Se i præsentationsmode</a:t>
            </a:r>
          </a:p>
          <a:p>
            <a:pPr marL="0" indent="0">
              <a:lnSpc>
                <a:spcPct val="100000"/>
              </a:lnSpc>
              <a:spcBef>
                <a:spcPts val="600"/>
              </a:spcBef>
              <a:buNone/>
            </a:pPr>
            <a:r>
              <a:rPr lang="da-DK" sz="1600" dirty="0"/>
              <a:t>ESC = Afslut præsentationsmode</a:t>
            </a:r>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58410" y="593794"/>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Last Viewed</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Custom Show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Show Presenter View</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Screen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Arrow Options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Subtitle Settings	˃</a:t>
            </a:r>
          </a:p>
          <a:p>
            <a:pPr>
              <a:spcAft>
                <a:spcPts val="1800"/>
              </a:spcAft>
              <a:tabLst>
                <a:tab pos="1879600" algn="l"/>
              </a:tabLst>
            </a:pPr>
            <a:r>
              <a:rPr lang="en-US" sz="1200" b="1" dirty="0" err="1">
                <a:solidFill>
                  <a:srgbClr val="000000"/>
                </a:solidFill>
                <a:latin typeface="Aptos Narrow" panose="020F0502020204030204" pitchFamily="34" charset="0"/>
                <a:ea typeface="Open Sans" panose="020B0606030504020204" pitchFamily="34" charset="0"/>
                <a:cs typeface="Open Sans" panose="020B0606030504020204" pitchFamily="34" charset="0"/>
              </a:rPr>
              <a:t>Kamera</a:t>
            </a: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Keep Slides Updated</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Update Slides</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Pause</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End Show</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da-DK" sz="1400" b="1" dirty="0">
                <a:solidFill>
                  <a:srgbClr val="000000"/>
                </a:solidFill>
              </a:rPr>
              <a:t>Tarmtømning</a:t>
            </a:r>
            <a:br>
              <a:rPr lang="da-DK" sz="1400" b="1" dirty="0"/>
            </a:br>
            <a:r>
              <a:rPr lang="da-DK" b="1" dirty="0"/>
              <a:t>4.1 Tømning</a:t>
            </a:r>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200" y="2276474"/>
            <a:ext cx="5689598" cy="3924301"/>
          </a:xfrm>
        </p:spPr>
        <p:txBody>
          <a:bodyPr>
            <a:noAutofit/>
          </a:bodyPr>
          <a:lstStyle/>
          <a:p>
            <a:pPr marL="0" indent="0">
              <a:buNone/>
            </a:pPr>
            <a:r>
              <a:rPr lang="da-DK" dirty="0"/>
              <a:t>Undersøg årsagerne bag tarmtømningsproblemerne.</a:t>
            </a:r>
          </a:p>
          <a:p>
            <a:pPr marL="0" indent="0">
              <a:buNone/>
            </a:pPr>
            <a:r>
              <a:rPr lang="da-DK" dirty="0"/>
              <a:t>Lider patienten af ​​forstoppelse, fækal inkontinens eller begge dele?</a:t>
            </a:r>
          </a:p>
          <a:p>
            <a:pPr marL="0" indent="0">
              <a:buNone/>
            </a:pPr>
            <a:r>
              <a:rPr lang="da-DK" dirty="0"/>
              <a:t>Sørg for en god tarmtømningsrutine.</a:t>
            </a:r>
          </a:p>
          <a:p>
            <a:pPr marL="0" indent="0">
              <a:buNone/>
            </a:pPr>
            <a:r>
              <a:rPr lang="da-DK" dirty="0"/>
              <a:t>Normal afføring: 3 gange om dagen til 3 gange om ugen.</a:t>
            </a:r>
          </a:p>
          <a:p>
            <a:pPr marL="0" indent="0">
              <a:buNone/>
            </a:pPr>
            <a:r>
              <a:rPr lang="da-DK" dirty="0"/>
              <a:t>Husk at gennemgå toiletpositionen - brug en fodskammel til at hæve benene og ændre vinkel.</a:t>
            </a:r>
            <a:endParaRPr lang="en-US" dirty="0"/>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249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da-DK" sz="1400" b="1" dirty="0">
                <a:solidFill>
                  <a:srgbClr val="000000"/>
                </a:solidFill>
              </a:rPr>
              <a:t>Tarmt</a:t>
            </a:r>
            <a:r>
              <a:rPr lang="da-DK" sz="1400" b="1" dirty="0"/>
              <a:t>ømning</a:t>
            </a:r>
            <a:br>
              <a:rPr lang="da-DK" b="1" dirty="0"/>
            </a:br>
            <a:r>
              <a:rPr lang="da-DK" b="1" dirty="0"/>
              <a:t>4.2 Tarmtømning – faktorer at overveje</a:t>
            </a:r>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200" y="2292189"/>
            <a:ext cx="5689601" cy="3924301"/>
          </a:xfrm>
        </p:spPr>
        <p:txBody>
          <a:bodyPr vert="horz" lIns="0" tIns="0" rIns="0" bIns="0" rtlCol="0" anchor="t">
            <a:noAutofit/>
          </a:bodyPr>
          <a:lstStyle/>
          <a:p>
            <a:pPr marL="0" indent="0">
              <a:lnSpc>
                <a:spcPct val="100000"/>
              </a:lnSpc>
              <a:buNone/>
            </a:pPr>
            <a:r>
              <a:rPr lang="en" b="1" dirty="0"/>
              <a:t>Forstoppelse</a:t>
            </a:r>
            <a:r>
              <a:rPr lang="en" dirty="0"/>
              <a:t> </a:t>
            </a:r>
            <a:r>
              <a:rPr lang="da-DK" dirty="0"/>
              <a:t>fører til pres på blæren og urinrøret, </a:t>
            </a:r>
            <a:r>
              <a:rPr lang="sv-SE" dirty="0"/>
              <a:t>hvilket </a:t>
            </a:r>
            <a:r>
              <a:rPr lang="da-DK" dirty="0"/>
              <a:t>påvirker</a:t>
            </a:r>
            <a:r>
              <a:rPr lang="sv-SE" dirty="0"/>
              <a:t> funktionen. Både urinens </a:t>
            </a:r>
            <a:r>
              <a:rPr lang="da-DK" dirty="0"/>
              <a:t>opbevarings-</a:t>
            </a:r>
            <a:r>
              <a:rPr lang="sv-SE" dirty="0"/>
              <a:t> og </a:t>
            </a:r>
            <a:r>
              <a:rPr lang="da-DK" dirty="0"/>
              <a:t>tømningskapacitet</a:t>
            </a:r>
            <a:r>
              <a:rPr lang="sv-SE" dirty="0"/>
              <a:t> </a:t>
            </a:r>
            <a:r>
              <a:rPr lang="da-DK" dirty="0"/>
              <a:t>forringes</a:t>
            </a:r>
            <a:r>
              <a:rPr lang="sv-SE" dirty="0"/>
              <a:t>.</a:t>
            </a:r>
            <a:endParaRPr lang="en" dirty="0"/>
          </a:p>
          <a:p>
            <a:pPr marL="0" indent="0">
              <a:lnSpc>
                <a:spcPct val="100000"/>
              </a:lnSpc>
              <a:buNone/>
            </a:pPr>
            <a:r>
              <a:rPr lang="da-DK" dirty="0"/>
              <a:t>Mindst to kriterier er nødvendige for at definere det som forstoppelse (ROME IV-kriterier):</a:t>
            </a:r>
          </a:p>
          <a:p>
            <a:pPr>
              <a:lnSpc>
                <a:spcPct val="100000"/>
              </a:lnSpc>
            </a:pPr>
            <a:r>
              <a:rPr lang="da-DK" dirty="0"/>
              <a:t>Afføring mindre end tre gange om ugen.</a:t>
            </a:r>
          </a:p>
          <a:p>
            <a:pPr>
              <a:lnSpc>
                <a:spcPct val="100000"/>
              </a:lnSpc>
            </a:pPr>
            <a:r>
              <a:rPr lang="da-DK" dirty="0"/>
              <a:t>Hård afføring oftere end 1/4 af afføringen.</a:t>
            </a:r>
          </a:p>
          <a:p>
            <a:pPr>
              <a:lnSpc>
                <a:spcPct val="100000"/>
              </a:lnSpc>
            </a:pPr>
            <a:r>
              <a:rPr lang="da-DK" dirty="0"/>
              <a:t>Kramper oftere end 1/4 af afføringen.</a:t>
            </a:r>
          </a:p>
          <a:p>
            <a:pPr>
              <a:lnSpc>
                <a:spcPct val="100000"/>
              </a:lnSpc>
            </a:pPr>
            <a:r>
              <a:rPr lang="da-DK" dirty="0"/>
              <a:t>Følelse af ufuldstændig tømning oftere </a:t>
            </a:r>
            <a:br>
              <a:rPr lang="da-DK" dirty="0"/>
            </a:br>
            <a:r>
              <a:rPr lang="da-DK" dirty="0"/>
              <a:t>end 1/4 af afføringen.</a:t>
            </a:r>
          </a:p>
          <a:p>
            <a:pPr marL="0" indent="0">
              <a:lnSpc>
                <a:spcPct val="100000"/>
              </a:lnSpc>
              <a:buNone/>
            </a:pPr>
            <a:r>
              <a:rPr lang="da-DK" dirty="0"/>
              <a:t>Komplet liste i noter.</a:t>
            </a:r>
            <a:endParaRPr lang="en" dirty="0"/>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292189"/>
            <a:ext cx="4274916" cy="3685624"/>
          </a:xfrm>
          <a:prstGeom prst="rect">
            <a:avLst/>
          </a:prstGeom>
          <a:noFill/>
        </p:spPr>
        <p:txBody>
          <a:bodyPr wrap="square" lIns="0" tIns="0" rIns="0" bIns="0">
            <a:spAutoFit/>
          </a:bodyPr>
          <a:lstStyle/>
          <a:p>
            <a:pPr marL="0" indent="0">
              <a:buNone/>
            </a:pPr>
            <a:r>
              <a:rPr lang="en" sz="2000" b="1" dirty="0">
                <a:solidFill>
                  <a:srgbClr val="000000"/>
                </a:solidFill>
              </a:rPr>
              <a:t>Fækal lækage</a:t>
            </a:r>
            <a:endParaRPr lang="sv-SE" sz="2000" dirty="0">
              <a:solidFill>
                <a:srgbClr val="000000"/>
              </a:solidFill>
            </a:endParaRPr>
          </a:p>
          <a:p>
            <a:pPr marL="0" indent="0">
              <a:spcAft>
                <a:spcPts val="600"/>
              </a:spcAft>
              <a:buNone/>
            </a:pPr>
            <a:r>
              <a:rPr lang="en" sz="2000" dirty="0">
                <a:solidFill>
                  <a:srgbClr val="000000"/>
                </a:solidFill>
              </a:rPr>
              <a:t>Der er 3 klassifikationer af </a:t>
            </a:r>
            <a:br>
              <a:rPr lang="en" sz="2000" dirty="0">
                <a:solidFill>
                  <a:srgbClr val="000000"/>
                </a:solidFill>
              </a:rPr>
            </a:br>
            <a:r>
              <a:rPr lang="da-DK" sz="2000" dirty="0">
                <a:solidFill>
                  <a:srgbClr val="000000"/>
                </a:solidFill>
              </a:rPr>
              <a:t>fækal</a:t>
            </a:r>
            <a:r>
              <a:rPr lang="en" sz="2000" dirty="0">
                <a:solidFill>
                  <a:srgbClr val="000000"/>
                </a:solidFill>
              </a:rPr>
              <a:t> inkontinens-symptomer:</a:t>
            </a:r>
            <a:endParaRPr lang="sv-SE" sz="2000" dirty="0">
              <a:solidFill>
                <a:srgbClr val="000000"/>
              </a:solidFill>
            </a:endParaRPr>
          </a:p>
          <a:p>
            <a:pPr marL="701675" lvl="2" indent="-342900">
              <a:spcBef>
                <a:spcPts val="500"/>
              </a:spcBef>
              <a:buFont typeface="+mj-lt"/>
              <a:buAutoNum type="arabicPeriod"/>
            </a:pPr>
            <a:r>
              <a:rPr lang="en" b="1" dirty="0">
                <a:solidFill>
                  <a:srgbClr val="000000"/>
                </a:solidFill>
              </a:rPr>
              <a:t>Passiv inkontinens: </a:t>
            </a:r>
            <a:r>
              <a:rPr lang="da-DK" dirty="0">
                <a:solidFill>
                  <a:srgbClr val="000000"/>
                </a:solidFill>
              </a:rPr>
              <a:t>defineret som ufrivillig tømning af tarmene uden forudgående følelse af trang eller behov for afføring.</a:t>
            </a:r>
          </a:p>
          <a:p>
            <a:pPr marL="701675" lvl="2" indent="-342900">
              <a:spcBef>
                <a:spcPts val="500"/>
              </a:spcBef>
              <a:buFont typeface="+mj-lt"/>
              <a:buAutoNum type="arabicPeriod"/>
            </a:pPr>
            <a:r>
              <a:rPr lang="da-DK" b="1" dirty="0">
                <a:solidFill>
                  <a:srgbClr val="000000"/>
                </a:solidFill>
              </a:rPr>
              <a:t>Urgeinkontinens</a:t>
            </a:r>
            <a:r>
              <a:rPr lang="da-DK" dirty="0">
                <a:solidFill>
                  <a:srgbClr val="000000"/>
                </a:solidFill>
              </a:rPr>
              <a:t>: defineret som ufrivillig tømning af tarmen på trods af forsøg på at tilbageholde afføring.</a:t>
            </a:r>
          </a:p>
          <a:p>
            <a:pPr marL="701675" lvl="2" indent="-342900">
              <a:spcBef>
                <a:spcPts val="500"/>
              </a:spcBef>
              <a:buFont typeface="+mj-lt"/>
              <a:buAutoNum type="arabicPeriod"/>
            </a:pPr>
            <a:r>
              <a:rPr lang="da-DK" b="1" dirty="0">
                <a:solidFill>
                  <a:srgbClr val="000000"/>
                </a:solidFill>
              </a:rPr>
              <a:t>Blandet inkontinens: </a:t>
            </a:r>
            <a:r>
              <a:rPr lang="da-DK" dirty="0">
                <a:solidFill>
                  <a:srgbClr val="000000"/>
                </a:solidFill>
              </a:rPr>
              <a:t>defineret som både passive og trangsymptomer.</a:t>
            </a:r>
            <a:endParaRPr lang="en" dirty="0">
              <a:solidFill>
                <a:srgbClr val="000000"/>
              </a:solidFill>
              <a:cs typeface="Calibri"/>
            </a:endParaRPr>
          </a:p>
        </p:txBody>
      </p:sp>
    </p:spTree>
    <p:extLst>
      <p:ext uri="{BB962C8B-B14F-4D97-AF65-F5344CB8AC3E}">
        <p14:creationId xmlns:p14="http://schemas.microsoft.com/office/powerpoint/2010/main" val="23191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en-US" sz="1400" b="1" dirty="0" err="1">
                <a:solidFill>
                  <a:srgbClr val="000000"/>
                </a:solidFill>
              </a:rPr>
              <a:t>Tarmtømning</a:t>
            </a:r>
            <a:br>
              <a:rPr lang="en-US" b="1" dirty="0"/>
            </a:br>
            <a:r>
              <a:rPr lang="en-US" b="1" dirty="0"/>
              <a:t>4.3 </a:t>
            </a:r>
            <a:r>
              <a:rPr lang="da-DK" b="1" dirty="0"/>
              <a:t>Tarmtømning– materiale</a:t>
            </a:r>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en" b="1" dirty="0"/>
              <a:t>Tarmdagbog</a:t>
            </a:r>
          </a:p>
          <a:p>
            <a:pPr marL="0" indent="0">
              <a:buNone/>
            </a:pPr>
            <a:r>
              <a:rPr lang="da-DK" dirty="0"/>
              <a:t>En tarmdagbog kan være et godt værktøj til en indledende undersøgelse.</a:t>
            </a:r>
            <a:endParaRPr lang="en-US" dirty="0"/>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Download </a:t>
            </a:r>
            <a:r>
              <a:rPr lang="da-DK" sz="1400" dirty="0"/>
              <a:t>tarmdagboge</a:t>
            </a:r>
            <a:r>
              <a:rPr lang="en-US" sz="1400" dirty="0"/>
              <a:t>n</a:t>
            </a:r>
          </a:p>
        </p:txBody>
      </p:sp>
      <p:sp>
        <p:nvSpPr>
          <p:cNvPr id="22" name="TextBox 21">
            <a:extLst>
              <a:ext uri="{FF2B5EF4-FFF2-40B4-BE49-F238E27FC236}">
                <a16:creationId xmlns:a16="http://schemas.microsoft.com/office/drawing/2014/main" id="{D0678D3B-F666-5BD8-6716-2523BD6E6967}"/>
              </a:ext>
            </a:extLst>
          </p:cNvPr>
          <p:cNvSpPr txBox="1"/>
          <p:nvPr/>
        </p:nvSpPr>
        <p:spPr>
          <a:xfrm>
            <a:off x="8652212" y="2276475"/>
            <a:ext cx="2700000" cy="1938992"/>
          </a:xfrm>
          <a:prstGeom prst="rect">
            <a:avLst/>
          </a:prstGeom>
          <a:noFill/>
        </p:spPr>
        <p:txBody>
          <a:bodyPr wrap="square" lIns="0" tIns="0" rIns="0" bIns="0">
            <a:spAutoFit/>
          </a:bodyPr>
          <a:lstStyle/>
          <a:p>
            <a:pPr marL="0" indent="0">
              <a:buNone/>
            </a:pPr>
            <a:r>
              <a:rPr lang="en" b="1" dirty="0">
                <a:solidFill>
                  <a:srgbClr val="000000"/>
                </a:solidFill>
              </a:rPr>
              <a:t>Bristol-skalaen</a:t>
            </a:r>
          </a:p>
          <a:p>
            <a:pPr marL="0" indent="0">
              <a:buNone/>
            </a:pPr>
            <a:r>
              <a:rPr lang="da-DK" dirty="0">
                <a:solidFill>
                  <a:srgbClr val="000000"/>
                </a:solidFill>
              </a:rPr>
              <a:t>Brug Bristol-skalaen til at lette diskussionen med patienten, og estimér om problemerne hovedsageligt er forstoppelse af fækal inkontinens</a:t>
            </a:r>
            <a:endParaRPr lang="en" dirty="0">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3247"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75F20B6-D732-8A91-AAA0-2F6165F759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28226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en-SE" dirty="0"/>
              <a:t> </a:t>
            </a:r>
          </a:p>
        </p:txBody>
      </p:sp>
      <p:sp>
        <p:nvSpPr>
          <p:cNvPr id="2" name="Linked button">
            <a:hlinkClick r:id="rId3"/>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 mere</a:t>
            </a:r>
          </a:p>
        </p:txBody>
      </p:sp>
      <p:grpSp>
        <p:nvGrpSpPr>
          <p:cNvPr id="3" name="Group 2">
            <a:extLst>
              <a:ext uri="{FF2B5EF4-FFF2-40B4-BE49-F238E27FC236}">
                <a16:creationId xmlns:a16="http://schemas.microsoft.com/office/drawing/2014/main" id="{A22DC00C-9667-10DE-B44D-F5573E6D3105}"/>
              </a:ext>
            </a:extLst>
          </p:cNvPr>
          <p:cNvGrpSpPr/>
          <p:nvPr/>
        </p:nvGrpSpPr>
        <p:grpSpPr>
          <a:xfrm>
            <a:off x="1182550" y="1460986"/>
            <a:ext cx="2381693" cy="3744363"/>
            <a:chOff x="10230967" y="1382791"/>
            <a:chExt cx="2381693" cy="3744363"/>
          </a:xfrm>
          <a:blipFill dpi="0" rotWithShape="1">
            <a:blip r:embed="rId4">
              <a:extLst>
                <a:ext uri="{28A0092B-C50C-407E-A947-70E740481C1C}">
                  <a14:useLocalDpi xmlns:a14="http://schemas.microsoft.com/office/drawing/2010/main" val="0"/>
                </a:ext>
              </a:extLst>
            </a:blip>
            <a:srcRect/>
            <a:stretch>
              <a:fillRect/>
            </a:stretch>
          </a:blipFill>
          <a:effectLst/>
        </p:grpSpPr>
        <p:pic>
          <p:nvPicPr>
            <p:cNvPr id="7" name="Picture 6">
              <a:extLst>
                <a:ext uri="{FF2B5EF4-FFF2-40B4-BE49-F238E27FC236}">
                  <a16:creationId xmlns:a16="http://schemas.microsoft.com/office/drawing/2014/main" id="{7D49E446-12E3-2F09-55DE-26FE9D596337}"/>
                </a:ext>
              </a:extLst>
            </p:cNvPr>
            <p:cNvPicPr>
              <a:picLocks noChangeAspect="1"/>
            </p:cNvPicPr>
            <p:nvPr/>
          </p:nvPicPr>
          <p:blipFill>
            <a:blip r:embed="rId5">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a:grpFill/>
          </p:spPr>
        </p:pic>
        <p:sp>
          <p:nvSpPr>
            <p:cNvPr id="9" name="TextBox 8">
              <a:extLst>
                <a:ext uri="{FF2B5EF4-FFF2-40B4-BE49-F238E27FC236}">
                  <a16:creationId xmlns:a16="http://schemas.microsoft.com/office/drawing/2014/main" id="{52DB20F1-6693-5928-EB34-CF9B032C569B}"/>
                </a:ext>
              </a:extLst>
            </p:cNvPr>
            <p:cNvSpPr txBox="1"/>
            <p:nvPr/>
          </p:nvSpPr>
          <p:spPr>
            <a:xfrm>
              <a:off x="10320901" y="2426284"/>
              <a:ext cx="468000" cy="180000"/>
            </a:xfrm>
            <a:prstGeom prst="roundRect">
              <a:avLst/>
            </a:prstGeom>
            <a:grpFill/>
          </p:spPr>
          <p:txBody>
            <a:bodyPr wrap="square" lIns="0" tIns="0" rIns="0" bIns="18000" anchor="ctr" anchorCtr="0">
              <a:noAutofit/>
            </a:bodyPr>
            <a:lstStyle/>
            <a:p>
              <a:pPr algn="ctr">
                <a:spcAft>
                  <a:spcPts val="200"/>
                </a:spcAft>
              </a:pPr>
              <a:r>
                <a:rPr lang="sv-SE" sz="700">
                  <a:solidFill>
                    <a:srgbClr val="000000"/>
                  </a:solidFill>
                  <a:latin typeface="Calibri" panose="020F0502020204030204"/>
                </a:rPr>
                <a:t>ARTICLE</a:t>
              </a:r>
              <a:endParaRPr lang="en-US" sz="1400"/>
            </a:p>
          </p:txBody>
        </p:sp>
        <p:pic>
          <p:nvPicPr>
            <p:cNvPr id="12" name="Picture 11">
              <a:extLst>
                <a:ext uri="{FF2B5EF4-FFF2-40B4-BE49-F238E27FC236}">
                  <a16:creationId xmlns:a16="http://schemas.microsoft.com/office/drawing/2014/main" id="{6CA25EE3-9AC9-353C-6929-98006CDF0D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07246" y="4654365"/>
              <a:ext cx="180680" cy="369331"/>
            </a:xfrm>
            <a:prstGeom prst="rect">
              <a:avLst/>
            </a:prstGeom>
            <a:grpFill/>
          </p:spPr>
        </p:pic>
        <p:pic>
          <p:nvPicPr>
            <p:cNvPr id="13" name="Picture 12">
              <a:extLst>
                <a:ext uri="{FF2B5EF4-FFF2-40B4-BE49-F238E27FC236}">
                  <a16:creationId xmlns:a16="http://schemas.microsoft.com/office/drawing/2014/main" id="{F173574F-5F9B-E690-DB1E-EC005011B8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254303" y="4791846"/>
              <a:ext cx="158812" cy="158812"/>
            </a:xfrm>
            <a:prstGeom prst="rect">
              <a:avLst/>
            </a:prstGeom>
            <a:grpFill/>
          </p:spPr>
        </p:pic>
        <p:sp>
          <p:nvSpPr>
            <p:cNvPr id="8" name="Freeform: Shape 7">
              <a:extLst>
                <a:ext uri="{FF2B5EF4-FFF2-40B4-BE49-F238E27FC236}">
                  <a16:creationId xmlns:a16="http://schemas.microsoft.com/office/drawing/2014/main" id="{930FB1C7-6ADC-E8C9-4A65-86521B5D8C47}"/>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Rectangle: Rounded Corners 13">
            <a:extLst>
              <a:ext uri="{FF2B5EF4-FFF2-40B4-BE49-F238E27FC236}">
                <a16:creationId xmlns:a16="http://schemas.microsoft.com/office/drawing/2014/main" id="{9F05A46F-18EE-A413-C326-31C20F12A661}"/>
              </a:ext>
            </a:extLst>
          </p:cNvPr>
          <p:cNvSpPr/>
          <p:nvPr/>
        </p:nvSpPr>
        <p:spPr>
          <a:xfrm>
            <a:off x="1174316" y="1460597"/>
            <a:ext cx="2381693" cy="3744363"/>
          </a:xfrm>
          <a:prstGeom prst="roundRect">
            <a:avLst>
              <a:gd name="adj" fmla="val 43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ked button">
            <a:hlinkClick r:id="rId8"/>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a:t>
            </a:r>
            <a:r>
              <a:rPr lang="en-US" sz="1400" dirty="0"/>
              <a:t> mere</a:t>
            </a:r>
          </a:p>
        </p:txBody>
      </p:sp>
      <p:grpSp>
        <p:nvGrpSpPr>
          <p:cNvPr id="16" name="Group 15">
            <a:extLst>
              <a:ext uri="{FF2B5EF4-FFF2-40B4-BE49-F238E27FC236}">
                <a16:creationId xmlns:a16="http://schemas.microsoft.com/office/drawing/2014/main" id="{2B861561-F476-4F6D-4C74-24BBCFE18123}"/>
              </a:ext>
            </a:extLst>
          </p:cNvPr>
          <p:cNvGrpSpPr/>
          <p:nvPr/>
        </p:nvGrpSpPr>
        <p:grpSpPr>
          <a:xfrm>
            <a:off x="3927790" y="1460986"/>
            <a:ext cx="2381693" cy="3744363"/>
            <a:chOff x="10230967" y="1382791"/>
            <a:chExt cx="2381693" cy="3744363"/>
          </a:xfrm>
          <a:effectLst/>
        </p:grpSpPr>
        <p:pic>
          <p:nvPicPr>
            <p:cNvPr id="17" name="Picture 16">
              <a:extLst>
                <a:ext uri="{FF2B5EF4-FFF2-40B4-BE49-F238E27FC236}">
                  <a16:creationId xmlns:a16="http://schemas.microsoft.com/office/drawing/2014/main" id="{C501562C-16A1-2120-E1E0-80061E99E807}"/>
                </a:ext>
              </a:extLst>
            </p:cNvPr>
            <p:cNvPicPr>
              <a:picLocks noChangeAspect="1"/>
            </p:cNvPicPr>
            <p:nvPr/>
          </p:nvPicPr>
          <p:blipFill rotWithShape="1">
            <a:blip r:embed="rId9">
              <a:extLst>
                <a:ext uri="{28A0092B-C50C-407E-A947-70E740481C1C}">
                  <a14:useLocalDpi xmlns:a14="http://schemas.microsoft.com/office/drawing/2010/main" val="0"/>
                </a:ext>
              </a:extLst>
            </a:blip>
            <a:srcRect l="6807" t="7009" r="6807" b="-7009"/>
            <a:stretch/>
          </p:blipFill>
          <p:spPr>
            <a:xfrm>
              <a:off x="10230967" y="1382791"/>
              <a:ext cx="2381693" cy="1470429"/>
            </a:xfrm>
            <a:prstGeom prst="roundRect">
              <a:avLst>
                <a:gd name="adj" fmla="val 7482"/>
              </a:avLst>
            </a:prstGeom>
          </p:spPr>
        </p:pic>
        <p:sp>
          <p:nvSpPr>
            <p:cNvPr id="18" name="Freeform: Shape 17">
              <a:extLst>
                <a:ext uri="{FF2B5EF4-FFF2-40B4-BE49-F238E27FC236}">
                  <a16:creationId xmlns:a16="http://schemas.microsoft.com/office/drawing/2014/main" id="{F5CDCD26-A509-3211-E98E-42A970426FA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D5C1C2-B671-B8DA-901E-F1C32EC591EF}"/>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0" name="TextBox 19">
              <a:extLst>
                <a:ext uri="{FF2B5EF4-FFF2-40B4-BE49-F238E27FC236}">
                  <a16:creationId xmlns:a16="http://schemas.microsoft.com/office/drawing/2014/main" id="{0AA8C985-804B-450F-1575-C62C7DAC7A63}"/>
                </a:ext>
              </a:extLst>
            </p:cNvPr>
            <p:cNvSpPr txBox="1"/>
            <p:nvPr/>
          </p:nvSpPr>
          <p:spPr>
            <a:xfrm>
              <a:off x="10318755" y="2853220"/>
              <a:ext cx="2196000" cy="1415772"/>
            </a:xfrm>
            <a:prstGeom prst="rect">
              <a:avLst/>
            </a:prstGeom>
            <a:solidFill>
              <a:schemeClr val="bg1"/>
            </a:solidFill>
          </p:spPr>
          <p:txBody>
            <a:bodyPr wrap="square">
              <a:spAutoFit/>
            </a:bodyPr>
            <a:lstStyle/>
            <a:p>
              <a:pPr>
                <a:spcAft>
                  <a:spcPts val="600"/>
                </a:spcAft>
              </a:pPr>
              <a:r>
                <a:rPr lang="en-US" sz="1200" b="1" dirty="0">
                  <a:solidFill>
                    <a:srgbClr val="000000"/>
                  </a:solidFill>
                </a:rPr>
                <a:t>Effects of Transanal Irrigation on Gut Microbiota in Pediatric Patients with Spina Bifida </a:t>
              </a:r>
            </a:p>
            <a:p>
              <a:pPr>
                <a:spcAft>
                  <a:spcPts val="600"/>
                </a:spcAft>
              </a:pPr>
              <a:r>
                <a:rPr lang="en-US" sz="900" dirty="0">
                  <a:solidFill>
                    <a:srgbClr val="000000"/>
                  </a:solidFill>
                </a:rPr>
                <a:t>Transanal irrigation influences gut microbiota in a way that could have a positive effect on the immune system, contributing to a reduction of urinary tract infections.</a:t>
              </a:r>
            </a:p>
          </p:txBody>
        </p:sp>
        <p:sp>
          <p:nvSpPr>
            <p:cNvPr id="21" name="TextBox 20">
              <a:extLst>
                <a:ext uri="{FF2B5EF4-FFF2-40B4-BE49-F238E27FC236}">
                  <a16:creationId xmlns:a16="http://schemas.microsoft.com/office/drawing/2014/main" id="{ACD23949-93EE-66E4-D775-282921015394}"/>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Bowel</a:t>
              </a:r>
            </a:p>
            <a:p>
              <a:r>
                <a:rPr lang="en-US" sz="900">
                  <a:solidFill>
                    <a:srgbClr val="000000"/>
                  </a:solidFill>
                  <a:latin typeface="Calibri" panose="020F0502020204030204"/>
                </a:rPr>
                <a:t>5 min</a:t>
              </a:r>
              <a:endParaRPr lang="en-US"/>
            </a:p>
          </p:txBody>
        </p:sp>
        <p:pic>
          <p:nvPicPr>
            <p:cNvPr id="22" name="Picture 21">
              <a:extLst>
                <a:ext uri="{FF2B5EF4-FFF2-40B4-BE49-F238E27FC236}">
                  <a16:creationId xmlns:a16="http://schemas.microsoft.com/office/drawing/2014/main" id="{E42CA1B4-0DCE-EC4A-AF6A-805C572F6D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3" name="Picture 22">
              <a:extLst>
                <a:ext uri="{FF2B5EF4-FFF2-40B4-BE49-F238E27FC236}">
                  <a16:creationId xmlns:a16="http://schemas.microsoft.com/office/drawing/2014/main" id="{DE67C502-2096-AF51-9EBB-A6CF4DD1DB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4" name="Rectangle: Rounded Corners 23">
            <a:extLst>
              <a:ext uri="{FF2B5EF4-FFF2-40B4-BE49-F238E27FC236}">
                <a16:creationId xmlns:a16="http://schemas.microsoft.com/office/drawing/2014/main" id="{713C8089-F0CC-E4A0-C06B-70025ABBE283}"/>
              </a:ext>
            </a:extLst>
          </p:cNvPr>
          <p:cNvSpPr/>
          <p:nvPr/>
        </p:nvSpPr>
        <p:spPr>
          <a:xfrm>
            <a:off x="3928274" y="1460597"/>
            <a:ext cx="2381693" cy="3744363"/>
          </a:xfrm>
          <a:prstGeom prst="roundRect">
            <a:avLst>
              <a:gd name="adj" fmla="val 4161"/>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pPr lvl="0"/>
            <a:r>
              <a:rPr lang="da-DK" sz="1400" b="1" dirty="0">
                <a:solidFill>
                  <a:srgbClr val="000000"/>
                </a:solidFill>
              </a:rPr>
              <a:t>Tarmtømning</a:t>
            </a:r>
            <a:br>
              <a:rPr lang="da-DK" b="1" dirty="0"/>
            </a:br>
            <a:r>
              <a:rPr lang="da-DK" b="1" dirty="0"/>
              <a:t>4.4 Tarmtømning</a:t>
            </a:r>
            <a:br>
              <a:rPr lang="da-DK" b="1" dirty="0"/>
            </a:br>
            <a:r>
              <a:rPr lang="da-DK" b="1" dirty="0"/>
              <a:t>– materiale</a:t>
            </a:r>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a:lstStyle/>
          <a:p>
            <a:pPr marL="0" indent="0">
              <a:buNone/>
            </a:pPr>
            <a:r>
              <a:rPr lang="da-DK" sz="2000" dirty="0"/>
              <a:t>Kliniske undersøgelser har vist positive effekter af transanal irrigation (TAI) for forbedrede afføringsvaner og vask af kolorektalkanalen for reduceret risiko for blærekontaminering </a:t>
            </a:r>
            <a:br>
              <a:rPr lang="da-DK" sz="2000" dirty="0"/>
            </a:br>
            <a:r>
              <a:rPr lang="da-DK" sz="2000" dirty="0"/>
              <a:t>med E. coli.</a:t>
            </a:r>
            <a:endParaRPr lang="en-US" sz="2000" dirty="0"/>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4794" y="5515222"/>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3738" y="5518209"/>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13"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06717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da-DK" sz="1400" b="1" dirty="0">
                <a:solidFill>
                  <a:srgbClr val="000000"/>
                </a:solidFill>
              </a:rPr>
              <a:t>Assisteret</a:t>
            </a:r>
            <a:r>
              <a:rPr lang="en-US" sz="1400" b="1" dirty="0">
                <a:solidFill>
                  <a:srgbClr val="000000"/>
                </a:solidFill>
              </a:rPr>
              <a:t> RIK</a:t>
            </a:r>
            <a:br>
              <a:rPr lang="en" b="1" dirty="0"/>
            </a:br>
            <a:r>
              <a:rPr lang="en" b="1" dirty="0"/>
              <a:t>5.1 Assisteret RIK </a:t>
            </a:r>
            <a:r>
              <a:rPr lang="en-US" b="1" dirty="0"/>
              <a:t>– </a:t>
            </a:r>
            <a:r>
              <a:rPr lang="da-DK" b="1" dirty="0"/>
              <a:t>faktorer at overveje</a:t>
            </a:r>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da-DK" dirty="0"/>
              <a:t>Ren/non-touch teknik som accepteret procedure i samfundsmiljøer</a:t>
            </a:r>
          </a:p>
          <a:p>
            <a:r>
              <a:rPr lang="da-DK" dirty="0"/>
              <a:t>RIK-kompetencetræning påkrævet for plejere</a:t>
            </a:r>
          </a:p>
          <a:p>
            <a:r>
              <a:rPr lang="da-DK" dirty="0"/>
              <a:t>Støtte til individualiserede behandlingsplaner relateret til patientens behov og RIK-krav</a:t>
            </a:r>
          </a:p>
          <a:p>
            <a:r>
              <a:rPr lang="da-DK" dirty="0"/>
              <a:t>Kateteriseringsfrekvens</a:t>
            </a:r>
          </a:p>
          <a:p>
            <a:r>
              <a:rPr lang="da-DK" dirty="0"/>
              <a:t>Dokumentation og overvågning</a:t>
            </a:r>
          </a:p>
          <a:p>
            <a:r>
              <a:rPr lang="da-DK" dirty="0"/>
              <a:t>Miljø/sted hvor RIK udføres</a:t>
            </a:r>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sv-SE" sz="1400" i="1" dirty="0">
                <a:solidFill>
                  <a:schemeClr val="bg1">
                    <a:lumMod val="50000"/>
                  </a:schemeClr>
                </a:solidFill>
              </a:rPr>
              <a:t>EAUN RIK </a:t>
            </a:r>
            <a:r>
              <a:rPr lang="en-US" sz="1400" i="1" dirty="0">
                <a:solidFill>
                  <a:schemeClr val="bg1">
                    <a:lumMod val="50000"/>
                  </a:schemeClr>
                </a:solidFill>
              </a:rPr>
              <a:t>guidelines</a:t>
            </a:r>
            <a:r>
              <a:rPr lang="sv-SE" sz="1400" i="1" dirty="0">
                <a:solidFill>
                  <a:schemeClr val="bg1">
                    <a:lumMod val="50000"/>
                  </a:schemeClr>
                </a:solidFill>
              </a:rPr>
              <a:t> 2024</a:t>
            </a: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0174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da-DK" sz="1400" b="1" dirty="0">
                <a:solidFill>
                  <a:srgbClr val="000000"/>
                </a:solidFill>
              </a:rPr>
              <a:t>Assisteret</a:t>
            </a:r>
            <a:r>
              <a:rPr lang="en-US" sz="1400" b="1" dirty="0">
                <a:solidFill>
                  <a:srgbClr val="000000"/>
                </a:solidFill>
              </a:rPr>
              <a:t> RIK</a:t>
            </a:r>
            <a:br>
              <a:rPr lang="en-US" sz="1400" b="1" dirty="0"/>
            </a:br>
            <a:r>
              <a:rPr lang="en-US" sz="3200" b="1" dirty="0"/>
              <a:t>5.2 </a:t>
            </a:r>
            <a:r>
              <a:rPr lang="da-DK" sz="3200" b="1" dirty="0"/>
              <a:t>Assisteret RIK – faktorer at overveje</a:t>
            </a:r>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337298" cy="2491269"/>
          </a:xfrm>
        </p:spPr>
        <p:txBody>
          <a:bodyPr>
            <a:noAutofit/>
          </a:bodyPr>
          <a:lstStyle/>
          <a:p>
            <a:pPr lvl="0"/>
            <a:r>
              <a:rPr lang="da-DK" sz="2000" dirty="0"/>
              <a:t>Den ansvarlige sygeplejerskes opgave for uddannelse af hjælpeplejere</a:t>
            </a:r>
          </a:p>
          <a:p>
            <a:pPr lvl="1"/>
            <a:r>
              <a:rPr lang="da-DK" sz="1400" dirty="0"/>
              <a:t>Er mange plejere involveret I RIK-proceduren?</a:t>
            </a:r>
          </a:p>
          <a:p>
            <a:pPr lvl="1"/>
            <a:r>
              <a:rPr lang="da-DK" sz="1400" dirty="0"/>
              <a:t>Sikr at alle plejere har et grundlæggende </a:t>
            </a:r>
            <a:r>
              <a:rPr lang="da-DK" sz="1400" b="1" dirty="0"/>
              <a:t>niveau af kendskab </a:t>
            </a:r>
            <a:br>
              <a:rPr lang="da-DK" sz="1400" b="1" dirty="0"/>
            </a:br>
            <a:r>
              <a:rPr lang="da-DK" sz="1400" dirty="0"/>
              <a:t>til RIK-terapien</a:t>
            </a:r>
          </a:p>
          <a:p>
            <a:r>
              <a:rPr lang="da-DK" sz="2000" dirty="0"/>
              <a:t>I hvilket miljøet/sted udføres RIK?</a:t>
            </a:r>
          </a:p>
          <a:p>
            <a:pPr marL="549275" lvl="1" indent="-285750">
              <a:buFont typeface="System Font Regular"/>
              <a:buChar char="–"/>
            </a:pPr>
            <a:r>
              <a:rPr lang="da-DK" sz="1600" b="1" dirty="0"/>
              <a:t>RIK i sengen</a:t>
            </a:r>
            <a:r>
              <a:rPr lang="da-DK" sz="1600" dirty="0"/>
              <a:t>: Hæv om muligt sengens hovedende for bedre tømning eller brug en forlængerslange eller kateterpose.</a:t>
            </a:r>
            <a:endParaRPr lang="en-US" sz="1600" dirty="0"/>
          </a:p>
        </p:txBody>
      </p:sp>
      <p:sp>
        <p:nvSpPr>
          <p:cNvPr id="7" name="Picture Placeholder 6">
            <a:extLst>
              <a:ext uri="{FF2B5EF4-FFF2-40B4-BE49-F238E27FC236}">
                <a16:creationId xmlns:a16="http://schemas.microsoft.com/office/drawing/2014/main" id="{C57FB0F0-AE20-1AF5-D435-B02B6067FFD0}"/>
              </a:ext>
            </a:extLst>
          </p:cNvPr>
          <p:cNvSpPr>
            <a:spLocks noGrp="1"/>
          </p:cNvSpPr>
          <p:nvPr>
            <p:ph type="pic" sz="quarter" idx="10"/>
          </p:nvPr>
        </p:nvSpPr>
        <p:spPr>
          <a:solidFill>
            <a:schemeClr val="bg1">
              <a:lumMod val="95000"/>
            </a:schemeClr>
          </a:solidFill>
        </p:spPr>
        <p:txBody>
          <a:bodyPr/>
          <a:lstStyle/>
          <a:p>
            <a:r>
              <a:rPr lang="en-SE"/>
              <a:t> </a:t>
            </a:r>
          </a:p>
        </p:txBody>
      </p:sp>
      <p:sp>
        <p:nvSpPr>
          <p:cNvPr id="5" name="Linked button">
            <a:hlinkClick r:id="rId3"/>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 </a:t>
            </a:r>
            <a:r>
              <a:rPr lang="en-US" sz="1400" dirty="0"/>
              <a:t>mere</a:t>
            </a:r>
          </a:p>
        </p:txBody>
      </p:sp>
      <p:sp>
        <p:nvSpPr>
          <p:cNvPr id="10" name="Linked button">
            <a:hlinkClick r:id="rId4"/>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Find mere </a:t>
            </a:r>
            <a:r>
              <a:rPr lang="da-DK" sz="1400" dirty="0"/>
              <a:t>material</a:t>
            </a:r>
            <a:r>
              <a:rPr lang="en-US" sz="1400" dirty="0"/>
              <a:t>e</a:t>
            </a:r>
          </a:p>
        </p:txBody>
      </p:sp>
      <p:sp>
        <p:nvSpPr>
          <p:cNvPr id="13" name="Linked button">
            <a:hlinkClick r:id="rId5" action="ppaction://hlinksldjump"/>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t>Håndtering af produkt</a:t>
            </a:r>
          </a:p>
        </p:txBody>
      </p:sp>
      <p:grpSp>
        <p:nvGrpSpPr>
          <p:cNvPr id="17" name="Group 16">
            <a:extLst>
              <a:ext uri="{FF2B5EF4-FFF2-40B4-BE49-F238E27FC236}">
                <a16:creationId xmlns:a16="http://schemas.microsoft.com/office/drawing/2014/main" id="{6A024B72-0656-FFA7-0442-49005AAFDF93}"/>
              </a:ext>
            </a:extLst>
          </p:cNvPr>
          <p:cNvGrpSpPr/>
          <p:nvPr/>
        </p:nvGrpSpPr>
        <p:grpSpPr>
          <a:xfrm>
            <a:off x="1323017" y="1368389"/>
            <a:ext cx="2381693" cy="3744363"/>
            <a:chOff x="10230967" y="1382791"/>
            <a:chExt cx="2381693" cy="3744363"/>
          </a:xfrm>
          <a:effectLst/>
        </p:grpSpPr>
        <p:pic>
          <p:nvPicPr>
            <p:cNvPr id="18" name="Picture 17">
              <a:extLst>
                <a:ext uri="{FF2B5EF4-FFF2-40B4-BE49-F238E27FC236}">
                  <a16:creationId xmlns:a16="http://schemas.microsoft.com/office/drawing/2014/main" id="{5FFB2D7A-A43F-BC4E-1F3F-E184E40F455F}"/>
                </a:ext>
              </a:extLst>
            </p:cNvPr>
            <p:cNvPicPr>
              <a:picLocks noChangeAspect="1"/>
            </p:cNvPicPr>
            <p:nvPr/>
          </p:nvPicPr>
          <p:blipFill>
            <a:blip r:embed="rId6">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19" name="Freeform: Shape 18">
              <a:extLst>
                <a:ext uri="{FF2B5EF4-FFF2-40B4-BE49-F238E27FC236}">
                  <a16:creationId xmlns:a16="http://schemas.microsoft.com/office/drawing/2014/main" id="{933D5361-787C-5B3C-1DB4-6403F370197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48849E03-AC69-343F-19DB-B5C5E98C348A}"/>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WEBINAR</a:t>
              </a:r>
              <a:endParaRPr lang="en-US" sz="1400"/>
            </a:p>
          </p:txBody>
        </p:sp>
        <p:sp>
          <p:nvSpPr>
            <p:cNvPr id="21" name="TextBox 20">
              <a:extLst>
                <a:ext uri="{FF2B5EF4-FFF2-40B4-BE49-F238E27FC236}">
                  <a16:creationId xmlns:a16="http://schemas.microsoft.com/office/drawing/2014/main" id="{33F6FD0E-E03B-EA67-540C-0030A39583D3}"/>
                </a:ext>
              </a:extLst>
            </p:cNvPr>
            <p:cNvSpPr txBox="1"/>
            <p:nvPr/>
          </p:nvSpPr>
          <p:spPr>
            <a:xfrm>
              <a:off x="10318755" y="2853220"/>
              <a:ext cx="2196000" cy="1785104"/>
            </a:xfrm>
            <a:prstGeom prst="rect">
              <a:avLst/>
            </a:prstGeom>
            <a:solidFill>
              <a:schemeClr val="bg1"/>
            </a:solidFill>
          </p:spPr>
          <p:txBody>
            <a:bodyPr wrap="square">
              <a:spAutoFit/>
            </a:bodyPr>
            <a:lstStyle/>
            <a:p>
              <a:pPr>
                <a:spcAft>
                  <a:spcPts val="600"/>
                </a:spcAft>
              </a:pPr>
              <a:r>
                <a:rPr lang="en-US" sz="1200" b="1" dirty="0">
                  <a:solidFill>
                    <a:srgbClr val="000000"/>
                  </a:solidFill>
                </a:rPr>
                <a:t>Intermittent Catheterization (IC) Webinar</a:t>
              </a:r>
            </a:p>
            <a:p>
              <a:pPr>
                <a:spcAft>
                  <a:spcPts val="600"/>
                </a:spcAft>
              </a:pPr>
              <a:r>
                <a:rPr lang="en-US" sz="900" dirty="0">
                  <a:solidFill>
                    <a:srgbClr val="000000"/>
                  </a:solidFill>
                </a:rPr>
                <a:t>This webinar about intermittent catheterization (IC) is divided into 3 different parts. Part 1 covers the fundamentals about IC therapy. Part 2 expands further about catheters and clean intermittent catheterization and the importance of education. Part 3 covers the procedure and follow-up and discusses patient cases.</a:t>
              </a:r>
            </a:p>
          </p:txBody>
        </p:sp>
        <p:sp>
          <p:nvSpPr>
            <p:cNvPr id="22" name="TextBox 21">
              <a:extLst>
                <a:ext uri="{FF2B5EF4-FFF2-40B4-BE49-F238E27FC236}">
                  <a16:creationId xmlns:a16="http://schemas.microsoft.com/office/drawing/2014/main" id="{79D602E4-2DF4-5F03-2862-92D689D858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Teach | Bladder, 3 part webinar</a:t>
              </a:r>
            </a:p>
            <a:p>
              <a:r>
                <a:rPr lang="en-US" sz="900">
                  <a:solidFill>
                    <a:srgbClr val="000000"/>
                  </a:solidFill>
                  <a:latin typeface="Calibri" panose="020F0502020204030204"/>
                </a:rPr>
                <a:t>60 min</a:t>
              </a:r>
              <a:endParaRPr lang="en-US"/>
            </a:p>
          </p:txBody>
        </p:sp>
        <p:pic>
          <p:nvPicPr>
            <p:cNvPr id="23" name="Picture 22">
              <a:extLst>
                <a:ext uri="{FF2B5EF4-FFF2-40B4-BE49-F238E27FC236}">
                  <a16:creationId xmlns:a16="http://schemas.microsoft.com/office/drawing/2014/main" id="{3AAEFA02-736A-2DF1-4AF7-19751B2534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4" name="Picture 23">
              <a:extLst>
                <a:ext uri="{FF2B5EF4-FFF2-40B4-BE49-F238E27FC236}">
                  <a16:creationId xmlns:a16="http://schemas.microsoft.com/office/drawing/2014/main" id="{71A9A42B-DC83-D6CF-3E68-271C126724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6" name="Rectangle: Rounded Corners 15">
            <a:extLst>
              <a:ext uri="{FF2B5EF4-FFF2-40B4-BE49-F238E27FC236}">
                <a16:creationId xmlns:a16="http://schemas.microsoft.com/office/drawing/2014/main" id="{2B3827A9-3ED5-684D-59E8-79119FB6D57F}"/>
              </a:ext>
            </a:extLst>
          </p:cNvPr>
          <p:cNvSpPr/>
          <p:nvPr/>
        </p:nvSpPr>
        <p:spPr>
          <a:xfrm>
            <a:off x="1323501" y="1368000"/>
            <a:ext cx="2381693" cy="3744363"/>
          </a:xfrm>
          <a:prstGeom prst="roundRect">
            <a:avLst>
              <a:gd name="adj" fmla="val 47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6860"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3974" y="5107037"/>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12"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690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dirty="0"/>
            </a:br>
            <a:r>
              <a:rPr lang="en" b="1" dirty="0"/>
              <a:t>6.1 Advanceret undersøgelse</a:t>
            </a:r>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da-DK" dirty="0"/>
              <a:t>Røntgenundersøgelse </a:t>
            </a:r>
            <a:br>
              <a:rPr lang="da-DK" dirty="0"/>
            </a:br>
            <a:r>
              <a:rPr lang="da-DK" dirty="0"/>
              <a:t>eller ultralyd</a:t>
            </a:r>
          </a:p>
          <a:p>
            <a:r>
              <a:rPr lang="da-DK" dirty="0"/>
              <a:t>Cystoskopi</a:t>
            </a:r>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0256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da-DK" dirty="0"/>
              <a:t>Opsummering</a:t>
            </a:r>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da-DK" dirty="0"/>
              <a:t>Dette undervisningsmateriale udviklet i samarbejde med HCP'er hjælper med at identificere den optimale behandlingsvej for tibagevendende urinvejsinfektioner.</a:t>
            </a:r>
          </a:p>
          <a:p>
            <a:pPr marL="0" indent="0">
              <a:buNone/>
            </a:pPr>
            <a:endParaRPr lang="da-DK" dirty="0"/>
          </a:p>
          <a:p>
            <a:pPr marL="0" indent="0">
              <a:buNone/>
            </a:pPr>
            <a:r>
              <a:rPr lang="da-DK" dirty="0"/>
              <a:t>Ved at anvende denne samt yderligere læsning kan du holde dig opdateret og instruere nye kolleger såvel som patienter, der selvkateteriserer.</a:t>
            </a:r>
          </a:p>
          <a:p>
            <a:pPr marL="0" indent="0">
              <a:buNone/>
            </a:pPr>
            <a:endParaRPr lang="da-DK" dirty="0"/>
          </a:p>
          <a:p>
            <a:pPr marL="0" indent="0">
              <a:buNone/>
            </a:pPr>
            <a:r>
              <a:rPr lang="da-DK" dirty="0"/>
              <a:t>Der findes måder at reducere risikoen for at få UVI'er for RIK-brugere - hvis du er opmærksom på dem.</a:t>
            </a:r>
            <a:endParaRPr lang="en-US" dirty="0"/>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6219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756890" y="1119415"/>
            <a:ext cx="10515600" cy="1081087"/>
          </a:xfrm>
        </p:spPr>
        <p:txBody>
          <a:bodyPr>
            <a:noAutofit/>
          </a:bodyPr>
          <a:lstStyle/>
          <a:p>
            <a:pPr algn="ctr">
              <a:lnSpc>
                <a:spcPts val="3300"/>
              </a:lnSpc>
            </a:pPr>
            <a:r>
              <a:rPr lang="da-DK" sz="3200" dirty="0"/>
              <a:t>Wellspect leverer både produkter og undervisningsmateriale for at reducere risikoen for urinvejsinfektioner</a:t>
            </a:r>
            <a:br>
              <a:rPr lang="en" sz="3200" dirty="0"/>
            </a:br>
            <a:r>
              <a:rPr lang="da-DK" sz="1800" b="1" dirty="0">
                <a:solidFill>
                  <a:srgbClr val="000000"/>
                </a:solidFill>
              </a:rPr>
              <a:t>Scan QR-koden eller brug linkene for at komme til:</a:t>
            </a:r>
            <a:endParaRPr lang="en" sz="3200" b="1" dirty="0"/>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4798243" y="5396219"/>
            <a:ext cx="1705569" cy="720000"/>
          </a:xfrm>
        </p:spPr>
        <p:txBody>
          <a:bodyPr anchor="ctr"/>
          <a:lstStyle/>
          <a:p>
            <a:pPr marL="0" indent="0" algn="ctr">
              <a:buNone/>
            </a:pPr>
            <a:r>
              <a:rPr lang="da-DK" sz="1400" dirty="0"/>
              <a:t>Læs mere og </a:t>
            </a:r>
            <a:br>
              <a:rPr lang="da-DK" sz="1400" dirty="0"/>
            </a:br>
            <a:r>
              <a:rPr lang="da-DK" sz="1400" dirty="0"/>
              <a:t>bestil en vareprøve</a:t>
            </a:r>
          </a:p>
        </p:txBody>
      </p:sp>
      <p:sp>
        <p:nvSpPr>
          <p:cNvPr id="7" name="Content Placeholder 6">
            <a:extLst>
              <a:ext uri="{FF2B5EF4-FFF2-40B4-BE49-F238E27FC236}">
                <a16:creationId xmlns:a16="http://schemas.microsoft.com/office/drawing/2014/main" id="{CAEE583A-6AD4-28CF-7521-749D2DADED62}"/>
              </a:ext>
            </a:extLst>
          </p:cNvPr>
          <p:cNvSpPr>
            <a:spLocks noGrp="1"/>
          </p:cNvSpPr>
          <p:nvPr>
            <p:ph sz="quarter" idx="12"/>
          </p:nvPr>
        </p:nvSpPr>
        <p:spPr>
          <a:xfrm>
            <a:off x="8399281" y="5396219"/>
            <a:ext cx="1716467" cy="720000"/>
          </a:xfrm>
        </p:spPr>
        <p:txBody>
          <a:bodyPr anchor="ctr"/>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Læs mere og </a:t>
            </a:r>
            <a:br>
              <a:rPr kumimoji="0" lang="en" sz="1400" b="0" i="0" u="none" strike="noStrike" kern="1200" cap="none" spc="0" normalizeH="0" baseline="0" noProof="0" dirty="0">
                <a:ln>
                  <a:noFill/>
                </a:ln>
                <a:solidFill>
                  <a:srgbClr val="000000"/>
                </a:solidFill>
                <a:effectLst/>
                <a:uLnTx/>
                <a:uFillTx/>
                <a:ea typeface="+mn-ea"/>
                <a:cs typeface="+mn-cs"/>
              </a:rPr>
            </a:br>
            <a:r>
              <a:rPr kumimoji="0" lang="en" sz="1400" b="0" i="0" u="none" strike="noStrike" kern="1200" cap="none" spc="0" normalizeH="0" baseline="0" noProof="0" dirty="0">
                <a:ln>
                  <a:noFill/>
                </a:ln>
                <a:solidFill>
                  <a:srgbClr val="000000"/>
                </a:solidFill>
                <a:effectLst/>
                <a:uLnTx/>
                <a:uFillTx/>
                <a:ea typeface="+mn-ea"/>
                <a:cs typeface="+mn-cs"/>
              </a:rPr>
              <a:t>bestil en vareprøve</a:t>
            </a:r>
            <a:endParaRPr lang="en" sz="1400" dirty="0">
              <a:hlinkClick r:id="rId3"/>
            </a:endParaRPr>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774" b="2774"/>
          <a:stretch>
            <a:fillRect/>
          </a:stretch>
        </p:blipFill>
        <p:spPr>
          <a:xfrm>
            <a:off x="839788"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774" b="2774"/>
          <a:stretch>
            <a:fillRect/>
          </a:stretch>
        </p:blipFill>
        <p:spPr>
          <a:xfrm>
            <a:off x="4412547" y="2288897"/>
            <a:ext cx="3348037" cy="2371725"/>
          </a:xfrm>
          <a:prstGeom prst="roundRect">
            <a:avLst>
              <a:gd name="adj" fmla="val 3551"/>
            </a:avLst>
          </a:prstGeom>
        </p:spPr>
      </p:pic>
      <p:pic>
        <p:nvPicPr>
          <p:cNvPr id="37" name="Picture Placeholder 36" descr="A person using a computer and a phone&#10;&#10;Description automatically generated">
            <a:extLst>
              <a:ext uri="{FF2B5EF4-FFF2-40B4-BE49-F238E27FC236}">
                <a16:creationId xmlns:a16="http://schemas.microsoft.com/office/drawing/2014/main" id="{FAECCF2D-5702-D2F9-8371-D85550BB4341}"/>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2774" b="2774"/>
          <a:stretch>
            <a:fillRect/>
          </a:stretch>
        </p:blipFill>
        <p:spPr>
          <a:xfrm>
            <a:off x="7985125" y="2282547"/>
            <a:ext cx="3348038" cy="2371725"/>
          </a:xfrm>
          <a:prstGeom prst="roundRect">
            <a:avLst>
              <a:gd name="adj" fmla="val 4346"/>
            </a:avLst>
          </a:prstGeom>
        </p:spPr>
      </p:pic>
      <p:sp>
        <p:nvSpPr>
          <p:cNvPr id="22" name="Linked button">
            <a:hlinkClick r:id="rId7"/>
            <a:extLst>
              <a:ext uri="{FF2B5EF4-FFF2-40B4-BE49-F238E27FC236}">
                <a16:creationId xmlns:a16="http://schemas.microsoft.com/office/drawing/2014/main" id="{DE8ED1B5-99AB-3A12-B8E2-F447AA23888B}"/>
              </a:ext>
            </a:extLst>
          </p:cNvPr>
          <p:cNvSpPr/>
          <p:nvPr/>
        </p:nvSpPr>
        <p:spPr>
          <a:xfrm>
            <a:off x="1062731"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W</a:t>
            </a:r>
            <a:r>
              <a:rPr lang="en-US" sz="1400" noProof="1"/>
              <a:t>ellspec</a:t>
            </a:r>
            <a:r>
              <a:rPr lang="en-US" sz="1400" dirty="0"/>
              <a:t>t Education</a:t>
            </a:r>
          </a:p>
        </p:txBody>
      </p:sp>
      <p:pic>
        <p:nvPicPr>
          <p:cNvPr id="24" name="Graphic 23">
            <a:extLst>
              <a:ext uri="{FF2B5EF4-FFF2-40B4-BE49-F238E27FC236}">
                <a16:creationId xmlns:a16="http://schemas.microsoft.com/office/drawing/2014/main" id="{27FEC39B-9C2F-0F6B-0DDE-D0C9D130D0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5065" y="4957062"/>
            <a:ext cx="203521" cy="203521"/>
          </a:xfrm>
          <a:prstGeom prst="rect">
            <a:avLst/>
          </a:prstGeom>
        </p:spPr>
      </p:pic>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1517715" y="5396219"/>
            <a:ext cx="1347350" cy="720000"/>
          </a:xfrm>
        </p:spPr>
        <p:txBody>
          <a:bodyPr anchor="ctr" anchorCtr="0"/>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Find mere materiale</a:t>
            </a:r>
            <a:endParaRPr lang="en" sz="1400" dirty="0">
              <a:hlinkClick r:id="rId10"/>
            </a:endParaRPr>
          </a:p>
        </p:txBody>
      </p:sp>
      <p:sp>
        <p:nvSpPr>
          <p:cNvPr id="31" name="Linked button">
            <a:hlinkClick r:id="rId11"/>
            <a:extLst>
              <a:ext uri="{FF2B5EF4-FFF2-40B4-BE49-F238E27FC236}">
                <a16:creationId xmlns:a16="http://schemas.microsoft.com/office/drawing/2014/main" id="{799F4613-3B08-D9ED-726F-1B8D69935949}"/>
              </a:ext>
            </a:extLst>
          </p:cNvPr>
          <p:cNvSpPr/>
          <p:nvPr/>
        </p:nvSpPr>
        <p:spPr>
          <a:xfrm>
            <a:off x="4654343"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LoFric-katetre til </a:t>
            </a:r>
            <a:r>
              <a:rPr lang="en-US" sz="1400" dirty="0"/>
              <a:t>RIK</a:t>
            </a:r>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3812" y="4957062"/>
            <a:ext cx="203521" cy="203521"/>
          </a:xfrm>
          <a:prstGeom prst="rect">
            <a:avLst/>
          </a:prstGeom>
        </p:spPr>
      </p:pic>
      <p:sp>
        <p:nvSpPr>
          <p:cNvPr id="33" name="Linked button">
            <a:hlinkClick r:id="rId12"/>
            <a:extLst>
              <a:ext uri="{FF2B5EF4-FFF2-40B4-BE49-F238E27FC236}">
                <a16:creationId xmlns:a16="http://schemas.microsoft.com/office/drawing/2014/main" id="{39574C36-DD26-E59F-C2E0-4AB839FAFEA0}"/>
              </a:ext>
            </a:extLst>
          </p:cNvPr>
          <p:cNvSpPr/>
          <p:nvPr/>
        </p:nvSpPr>
        <p:spPr>
          <a:xfrm>
            <a:off x="8227102"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solidFill>
                  <a:schemeClr val="bg1"/>
                </a:solidFill>
                <a:hlinkClick r:id="rId12">
                  <a:extLst>
                    <a:ext uri="{A12FA001-AC4F-418D-AE19-62706E023703}">
                      <ahyp:hlinkClr xmlns:ahyp="http://schemas.microsoft.com/office/drawing/2018/hyperlinkcolor" val="tx"/>
                    </a:ext>
                  </a:extLst>
                </a:hlinkClick>
              </a:rPr>
              <a:t>Navina –produkter </a:t>
            </a:r>
            <a:r>
              <a:rPr lang="en-US" sz="1400" dirty="0">
                <a:solidFill>
                  <a:schemeClr val="bg1"/>
                </a:solidFill>
                <a:hlinkClick r:id="rId12">
                  <a:extLst>
                    <a:ext uri="{A12FA001-AC4F-418D-AE19-62706E023703}">
                      <ahyp:hlinkClr xmlns:ahyp="http://schemas.microsoft.com/office/drawing/2018/hyperlinkcolor" val="tx"/>
                    </a:ext>
                  </a:extLst>
                </a:hlinkClick>
              </a:rPr>
              <a:t>til TAI</a:t>
            </a:r>
            <a:endParaRPr lang="en-US" sz="1400" dirty="0">
              <a:solidFill>
                <a:schemeClr val="bg1"/>
              </a:solidFill>
            </a:endParaRPr>
          </a:p>
        </p:txBody>
      </p:sp>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83706" y="495706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4" action="ppaction://hlinksldjump"/>
            <a:extLst>
              <a:ext uri="{FF2B5EF4-FFF2-40B4-BE49-F238E27FC236}">
                <a16:creationId xmlns:a16="http://schemas.microsoft.com/office/drawing/2014/main" id="{E96D6650-235E-8051-3EB5-AE36D5A8D62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10" name="Bildobjekt 9">
            <a:extLst>
              <a:ext uri="{FF2B5EF4-FFF2-40B4-BE49-F238E27FC236}">
                <a16:creationId xmlns:a16="http://schemas.microsoft.com/office/drawing/2014/main" id="{CA178DF0-3B8B-ABA5-B616-7B716F003A04}"/>
              </a:ext>
            </a:extLst>
          </p:cNvPr>
          <p:cNvPicPr>
            <a:picLocks noChangeAspect="1"/>
          </p:cNvPicPr>
          <p:nvPr/>
        </p:nvPicPr>
        <p:blipFill>
          <a:blip r:embed="rId16"/>
          <a:stretch>
            <a:fillRect/>
          </a:stretch>
        </p:blipFill>
        <p:spPr>
          <a:xfrm>
            <a:off x="10166150" y="5434147"/>
            <a:ext cx="675439" cy="669857"/>
          </a:xfrm>
          <a:prstGeom prst="rect">
            <a:avLst/>
          </a:prstGeom>
        </p:spPr>
      </p:pic>
      <p:pic>
        <p:nvPicPr>
          <p:cNvPr id="12" name="Bildobjekt 11">
            <a:extLst>
              <a:ext uri="{FF2B5EF4-FFF2-40B4-BE49-F238E27FC236}">
                <a16:creationId xmlns:a16="http://schemas.microsoft.com/office/drawing/2014/main" id="{F717287D-6FC7-E0F3-FC3C-D7FE173549CD}"/>
              </a:ext>
            </a:extLst>
          </p:cNvPr>
          <p:cNvPicPr>
            <a:picLocks noChangeAspect="1"/>
          </p:cNvPicPr>
          <p:nvPr/>
        </p:nvPicPr>
        <p:blipFill>
          <a:blip r:embed="rId17"/>
          <a:stretch>
            <a:fillRect/>
          </a:stretch>
        </p:blipFill>
        <p:spPr>
          <a:xfrm>
            <a:off x="6734548" y="5434147"/>
            <a:ext cx="665570" cy="682072"/>
          </a:xfrm>
          <a:prstGeom prst="rect">
            <a:avLst/>
          </a:prstGeom>
        </p:spPr>
      </p:pic>
      <p:pic>
        <p:nvPicPr>
          <p:cNvPr id="14" name="Bildobjekt 13">
            <a:extLst>
              <a:ext uri="{FF2B5EF4-FFF2-40B4-BE49-F238E27FC236}">
                <a16:creationId xmlns:a16="http://schemas.microsoft.com/office/drawing/2014/main" id="{B29047F2-D875-30AC-6CF4-54E61DC556F4}"/>
              </a:ext>
            </a:extLst>
          </p:cNvPr>
          <p:cNvPicPr>
            <a:picLocks noChangeAspect="1"/>
          </p:cNvPicPr>
          <p:nvPr/>
        </p:nvPicPr>
        <p:blipFill>
          <a:blip r:embed="rId18"/>
          <a:stretch>
            <a:fillRect/>
          </a:stretch>
        </p:blipFill>
        <p:spPr>
          <a:xfrm>
            <a:off x="3058879" y="5434148"/>
            <a:ext cx="676435" cy="682072"/>
          </a:xfrm>
          <a:prstGeom prst="rect">
            <a:avLst/>
          </a:prstGeom>
        </p:spPr>
      </p:pic>
    </p:spTree>
    <p:extLst>
      <p:ext uri="{BB962C8B-B14F-4D97-AF65-F5344CB8AC3E}">
        <p14:creationId xmlns:p14="http://schemas.microsoft.com/office/powerpoint/2010/main" val="136156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a:bodyPr>
          <a:lstStyle/>
          <a:p>
            <a:r>
              <a:rPr lang="da-DK" dirty="0"/>
              <a:t>Dette materiale er udviklet i samarbejde med følgende HCP’er</a:t>
            </a:r>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3924301"/>
          </a:xfrm>
        </p:spPr>
        <p:txBody>
          <a:bodyPr vert="horz" lIns="0" tIns="0" rIns="0" bIns="0" rtlCol="0" anchor="t">
            <a:normAutofit/>
          </a:bodyPr>
          <a:lstStyle/>
          <a:p>
            <a:pPr marL="0" indent="0">
              <a:buNone/>
            </a:pPr>
            <a:r>
              <a:rPr lang="en-US" sz="1600" i="1" dirty="0"/>
              <a:t>Simone </a:t>
            </a:r>
            <a:r>
              <a:rPr lang="en-US" sz="1600" i="1" noProof="1"/>
              <a:t>Bajardo</a:t>
            </a:r>
            <a:r>
              <a:rPr lang="en-US" sz="1600" i="1" dirty="0"/>
              <a:t>, </a:t>
            </a:r>
            <a:r>
              <a:rPr lang="da-DK" sz="1600" i="1" dirty="0"/>
              <a:t>sygeplejerske</a:t>
            </a:r>
            <a:r>
              <a:rPr lang="en-US" sz="1600" i="1" dirty="0"/>
              <a:t>, Hospital </a:t>
            </a:r>
            <a:r>
              <a:rPr lang="en-US" sz="1600" i="1" noProof="1"/>
              <a:t>Negrar</a:t>
            </a:r>
            <a:r>
              <a:rPr lang="en-US" sz="1600" i="1" dirty="0"/>
              <a:t> di Valpolicella, </a:t>
            </a:r>
            <a:r>
              <a:rPr lang="da-DK" sz="1600" i="1" dirty="0"/>
              <a:t>Italien</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Birgitta Magnusson,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solidFill>
                  <a:srgbClr val="000000"/>
                </a:solidFill>
                <a:effectLst/>
                <a:latin typeface="Calibri" panose="020F0502020204030204" pitchFamily="34" charset="0"/>
                <a:ea typeface="Calibri" panose="020F0502020204030204" pitchFamily="34" charset="0"/>
              </a:rPr>
              <a:t>, Karlstad hospital, Sverige</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t>Katarina </a:t>
            </a:r>
            <a:r>
              <a:rPr lang="sv-SE" sz="1600" i="1" noProof="1"/>
              <a:t>Gunséus</a:t>
            </a:r>
            <a:r>
              <a:rPr lang="sv-SE" sz="1600" i="1" dirty="0"/>
              <a:t>,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solidFill>
                  <a:srgbClr val="000000"/>
                </a:solidFill>
                <a:effectLst/>
                <a:latin typeface="Calibri" panose="020F0502020204030204" pitchFamily="34" charset="0"/>
                <a:ea typeface="Calibri" panose="020F0502020204030204" pitchFamily="34" charset="0"/>
              </a:rPr>
              <a:t>,</a:t>
            </a:r>
            <a:r>
              <a:rPr lang="sv-SE" sz="1600" i="1" dirty="0"/>
              <a:t> Sunderby Hospital</a:t>
            </a:r>
            <a:r>
              <a:rPr lang="en-US" sz="1600" i="1" dirty="0"/>
              <a:t>, Sverige</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Lars </a:t>
            </a:r>
            <a:r>
              <a:rPr lang="sv-SE" sz="1600" i="1" noProof="1">
                <a:solidFill>
                  <a:srgbClr val="000000"/>
                </a:solidFill>
                <a:effectLst/>
                <a:latin typeface="Calibri" panose="020F0502020204030204" pitchFamily="34" charset="0"/>
                <a:ea typeface="Calibri" panose="020F0502020204030204" pitchFamily="34" charset="0"/>
              </a:rPr>
              <a:t>Hjertzell</a:t>
            </a:r>
            <a:r>
              <a:rPr lang="sv-SE" sz="1600" i="1" dirty="0">
                <a:solidFill>
                  <a:srgbClr val="000000"/>
                </a:solidFill>
                <a:effectLst/>
                <a:latin typeface="Calibri" panose="020F0502020204030204" pitchFamily="34" charset="0"/>
                <a:ea typeface="Calibri" panose="020F0502020204030204" pitchFamily="34" charset="0"/>
              </a:rPr>
              <a:t>,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solidFill>
                  <a:srgbClr val="000000"/>
                </a:solidFill>
                <a:effectLst/>
                <a:latin typeface="Calibri" panose="020F0502020204030204" pitchFamily="34" charset="0"/>
                <a:ea typeface="Calibri" panose="020F0502020204030204" pitchFamily="34" charset="0"/>
              </a:rPr>
              <a:t>, Karolinska </a:t>
            </a:r>
            <a:r>
              <a:rPr lang="sv-SE" sz="1600" i="1" dirty="0">
                <a:latin typeface="Calibri" panose="020F0502020204030204" pitchFamily="34" charset="0"/>
                <a:ea typeface="Calibri" panose="020F0502020204030204" pitchFamily="34" charset="0"/>
              </a:rPr>
              <a:t>U</a:t>
            </a:r>
            <a:r>
              <a:rPr lang="sv-SE" sz="1600" i="1" dirty="0">
                <a:solidFill>
                  <a:srgbClr val="000000"/>
                </a:solidFill>
                <a:effectLst/>
                <a:latin typeface="Calibri" panose="020F0502020204030204" pitchFamily="34" charset="0"/>
                <a:ea typeface="Calibri" panose="020F0502020204030204" pitchFamily="34" charset="0"/>
              </a:rPr>
              <a:t>niversitetshospital, Sverige</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effectLst/>
                <a:latin typeface="Calibri" panose="020F0502020204030204" pitchFamily="34" charset="0"/>
                <a:ea typeface="Calibri" panose="020F0502020204030204" pitchFamily="34" charset="0"/>
              </a:rPr>
              <a:t>Helén Hummer,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latin typeface="Calibri" panose="020F0502020204030204" pitchFamily="34" charset="0"/>
                <a:ea typeface="Calibri" panose="020F0502020204030204" pitchFamily="34" charset="0"/>
              </a:rPr>
              <a:t>, </a:t>
            </a:r>
            <a:r>
              <a:rPr lang="sv-SE" sz="1600" i="1" dirty="0">
                <a:effectLst/>
                <a:latin typeface="Calibri" panose="020F0502020204030204" pitchFamily="34" charset="0"/>
                <a:ea typeface="Calibri" panose="020F0502020204030204" pitchFamily="34" charset="0"/>
              </a:rPr>
              <a:t>Örebro </a:t>
            </a:r>
            <a:r>
              <a:rPr lang="sv-SE" sz="1600" i="1" dirty="0">
                <a:latin typeface="Calibri" panose="020F0502020204030204" pitchFamily="34" charset="0"/>
                <a:ea typeface="Calibri" panose="020F0502020204030204" pitchFamily="34" charset="0"/>
              </a:rPr>
              <a:t>Universitetshospital</a:t>
            </a:r>
            <a:r>
              <a:rPr lang="sv-SE" sz="1600" i="1" dirty="0">
                <a:effectLst/>
                <a:latin typeface="Calibri" panose="020F0502020204030204" pitchFamily="34" charset="0"/>
                <a:ea typeface="Calibri" panose="020F0502020204030204" pitchFamily="34" charset="0"/>
              </a:rPr>
              <a:t>, </a:t>
            </a:r>
            <a:r>
              <a:rPr lang="en-US" sz="1600" i="1" dirty="0"/>
              <a:t>Sverige</a:t>
            </a:r>
          </a:p>
          <a:p>
            <a:pPr marL="0" indent="0">
              <a:buNone/>
            </a:pPr>
            <a:r>
              <a:rPr lang="en-US" sz="1600" i="1" dirty="0"/>
              <a:t>Vicki Buitenhuis, </a:t>
            </a:r>
            <a:r>
              <a:rPr lang="da-DK" sz="1600" i="1" dirty="0"/>
              <a:t>ledende sygeplejerske</a:t>
            </a:r>
            <a:r>
              <a:rPr lang="en-US" sz="1600" i="1" dirty="0"/>
              <a:t>, Gentofte hospital, </a:t>
            </a:r>
            <a:r>
              <a:rPr lang="da-DK" sz="1600" i="1" dirty="0"/>
              <a:t>Danmark</a:t>
            </a:r>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838202" y="6200775"/>
            <a:ext cx="8673029" cy="584775"/>
          </a:xfrm>
          <a:prstGeom prst="rect">
            <a:avLst/>
          </a:prstGeom>
          <a:noFill/>
        </p:spPr>
        <p:txBody>
          <a:bodyPr wrap="square">
            <a:spAutoFit/>
          </a:bodyPr>
          <a:lstStyle/>
          <a:p>
            <a:r>
              <a:rPr lang="da-DK" sz="1600" i="1" dirty="0">
                <a:effectLst/>
                <a:latin typeface="Calibri" panose="020F0502020204030204" pitchFamily="34" charset="0"/>
                <a:ea typeface="Calibri" panose="020F0502020204030204" pitchFamily="34" charset="0"/>
                <a:cs typeface="Times New Roman" panose="02020603050405020304" pitchFamily="18" charset="0"/>
              </a:rPr>
              <a:t>Wellspects amerikanske klinikere, der deltog i UVI-værktøjets gennemgang og feedback, er:</a:t>
            </a:r>
          </a:p>
          <a:p>
            <a:r>
              <a:rPr lang="da-DK" sz="1600" i="1" dirty="0">
                <a:effectLst/>
                <a:latin typeface="Calibri" panose="020F0502020204030204" pitchFamily="34" charset="0"/>
                <a:ea typeface="Calibri" panose="020F0502020204030204" pitchFamily="34" charset="0"/>
                <a:cs typeface="Times New Roman" panose="02020603050405020304" pitchFamily="18" charset="0"/>
              </a:rPr>
              <a:t>Lisa Beauchemin, Katherine Fernandez, Misty Lloyd, Colleen Rickard og Kelsi Smith.</a:t>
            </a:r>
            <a:endParaRPr lang="da-DK" sz="1600" dirty="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67047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en" dirty="0"/>
              <a:t>Basal information om UVI’er (formålet med materialet)</a:t>
            </a:r>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7763360" cy="3924301"/>
          </a:xfrm>
        </p:spPr>
        <p:txBody>
          <a:bodyPr vert="horz" lIns="0" tIns="0" rIns="0" bIns="0" rtlCol="0" anchor="t">
            <a:noAutofit/>
          </a:bodyPr>
          <a:lstStyle/>
          <a:p>
            <a:pPr marL="0" indent="0">
              <a:buNone/>
            </a:pPr>
            <a:r>
              <a:rPr lang="da-DK" dirty="0"/>
              <a:t>Antibiotikaresistens er en global trussel, og derfor er det nødvendigt at reducere risikoen for at få UVI og finde de bedste behandlingsveje.</a:t>
            </a:r>
          </a:p>
          <a:p>
            <a:pPr marL="0" indent="0">
              <a:buNone/>
            </a:pPr>
            <a:r>
              <a:rPr lang="da-DK" dirty="0"/>
              <a:t>Dette interaktive undervisningsmateriale er lavet til sundhedspersonale, der møder patienter med tilbagevendende urinvejsinfektioner (UVI’er), og som bruger ren intermitterende kateterisering (RIK).</a:t>
            </a:r>
          </a:p>
          <a:p>
            <a:pPr marL="0" indent="0">
              <a:buNone/>
            </a:pPr>
            <a:r>
              <a:rPr lang="da-DK" dirty="0"/>
              <a:t>Du kan bruge materialet som en tjekliste for at finde den bedst mulige behandlingsplan.</a:t>
            </a:r>
            <a:endParaRPr lang="en" dirty="0"/>
          </a:p>
          <a:p>
            <a:pPr marL="0" lvl="0" indent="0">
              <a:buNone/>
            </a:pPr>
            <a:r>
              <a:rPr lang="en" dirty="0"/>
              <a:t>Definitionen for tilbagevendende urinvejsinfektioner</a:t>
            </a:r>
            <a:br>
              <a:rPr lang="en" dirty="0"/>
            </a:br>
            <a:r>
              <a:rPr lang="en" dirty="0"/>
              <a:t>= 3 eller flere infektioner på et år eller to infektioner på seks måneder. </a:t>
            </a:r>
          </a:p>
          <a:p>
            <a:pPr marL="0" indent="0">
              <a:buNone/>
            </a:pPr>
            <a:r>
              <a:rPr lang="sv-SE" sz="1400" i="1" noProof="1">
                <a:solidFill>
                  <a:schemeClr val="bg1">
                    <a:lumMod val="50000"/>
                  </a:schemeClr>
                </a:solidFill>
              </a:rPr>
              <a:t>Ref: Aggarwal et al, StatPearl, 2024</a:t>
            </a: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da-DK" dirty="0"/>
              <a:t>Referencer</a:t>
            </a:r>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en-US" sz="1400" i="1" noProof="1">
                <a:solidFill>
                  <a:schemeClr val="bg1">
                    <a:lumMod val="50000"/>
                  </a:schemeClr>
                </a:solidFill>
                <a:latin typeface="+mj-lt"/>
              </a:rPr>
              <a:t>Aggarwal et al, StatPearl, 2024: </a:t>
            </a:r>
            <a:r>
              <a:rPr lang="en-US" sz="1400" i="1" noProof="1">
                <a:solidFill>
                  <a:schemeClr val="bg1">
                    <a:lumMod val="50000"/>
                  </a:schemeClr>
                </a:solidFill>
                <a:latin typeface="+mj-lt"/>
                <a:hlinkClick r:id="rId2">
                  <a:extLst>
                    <a:ext uri="{A12FA001-AC4F-418D-AE19-62706E023703}">
                      <ahyp:hlinkClr xmlns:ahyp="http://schemas.microsoft.com/office/drawing/2018/hyperlinkcolor" val="tx"/>
                    </a:ext>
                  </a:extLst>
                </a:hlinkClick>
              </a:rPr>
              <a:t>Recurrent Urinary Tract Infections - StatPearls - NCBI Bookshelf (nih.gov)</a:t>
            </a:r>
            <a:endParaRPr lang="en-US" sz="1400" i="1" noProof="1">
              <a:solidFill>
                <a:schemeClr val="bg1">
                  <a:lumMod val="50000"/>
                </a:schemeClr>
              </a:solidFill>
              <a:latin typeface="+mj-lt"/>
            </a:endParaRPr>
          </a:p>
          <a:p>
            <a:pPr marL="0" indent="0">
              <a:lnSpc>
                <a:spcPct val="100000"/>
              </a:lnSpc>
              <a:spcAft>
                <a:spcPts val="1200"/>
              </a:spcAft>
              <a:buNone/>
            </a:pPr>
            <a:r>
              <a:rPr lang="en-US" sz="1400" i="1" noProof="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 guidlines 2024: Urethral intermittent catheterisation in adults - Including urethral intermittent dilatation | European Association of Urology Nurses - EAUN (uroweb.org)</a:t>
            </a:r>
            <a:endParaRPr lang="en-US" sz="1400" i="1" noProof="1">
              <a:solidFill>
                <a:schemeClr val="bg1">
                  <a:lumMod val="50000"/>
                </a:schemeClr>
              </a:solidFill>
              <a:latin typeface="+mj-lt"/>
            </a:endParaRPr>
          </a:p>
          <a:p>
            <a:pPr marL="0" indent="0">
              <a:lnSpc>
                <a:spcPct val="100000"/>
              </a:lnSpc>
              <a:spcAft>
                <a:spcPts val="1200"/>
              </a:spcAft>
              <a:buNone/>
            </a:pPr>
            <a:r>
              <a:rPr lang="en-US" sz="1400" i="1" noProof="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noProof="1">
              <a:solidFill>
                <a:schemeClr val="bg1">
                  <a:lumMod val="50000"/>
                </a:schemeClr>
              </a:solidFill>
              <a:latin typeface="+mj-lt"/>
            </a:endParaRPr>
          </a:p>
          <a:p>
            <a:pPr marL="0" indent="0">
              <a:lnSpc>
                <a:spcPct val="100000"/>
              </a:lnSpc>
              <a:spcAft>
                <a:spcPts val="1200"/>
              </a:spcAft>
              <a:buNone/>
            </a:pPr>
            <a:r>
              <a:rPr lang="en-US" sz="1400" i="1" noProof="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noProof="1">
              <a:solidFill>
                <a:schemeClr val="bg1">
                  <a:lumMod val="50000"/>
                </a:schemeClr>
              </a:solidFill>
              <a:latin typeface="+mj-lt"/>
            </a:endParaRPr>
          </a:p>
          <a:p>
            <a:endParaRPr lang="en-US" sz="1800" dirty="0">
              <a:solidFill>
                <a:schemeClr val="bg1">
                  <a:lumMod val="50000"/>
                </a:schemeClr>
              </a:solidFill>
              <a:latin typeface="+mj-lt"/>
            </a:endParaRPr>
          </a:p>
          <a:p>
            <a:endParaRPr lang="en-US" sz="1800" dirty="0">
              <a:solidFill>
                <a:schemeClr val="bg1">
                  <a:lumMod val="50000"/>
                </a:schemeClr>
              </a:solidFill>
              <a:latin typeface="+mj-lt"/>
            </a:endParaRPr>
          </a:p>
          <a:p>
            <a:endParaRPr lang="en-US" sz="1800" dirty="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en" sz="1400" b="1" dirty="0"/>
              <a:t>Basal information om UVI’er</a:t>
            </a:r>
            <a:br>
              <a:rPr lang="en" sz="3200" dirty="0"/>
            </a:br>
            <a:r>
              <a:rPr lang="sv-SE" dirty="0"/>
              <a:t>R</a:t>
            </a:r>
            <a:r>
              <a:rPr lang="da-DK" dirty="0"/>
              <a:t>isikofaktorer</a:t>
            </a:r>
            <a:r>
              <a:rPr lang="en-US" dirty="0"/>
              <a:t> for </a:t>
            </a:r>
            <a:r>
              <a:rPr lang="da-DK" dirty="0"/>
              <a:t>UVI’er</a:t>
            </a:r>
            <a:r>
              <a:rPr lang="en-US" dirty="0"/>
              <a:t> </a:t>
            </a:r>
            <a:r>
              <a:rPr lang="da-DK" dirty="0"/>
              <a:t>opdelt i fire domæner</a:t>
            </a:r>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rtlCol="0">
            <a:noAutofit/>
          </a:bodyPr>
          <a:lstStyle/>
          <a:p>
            <a:pPr>
              <a:lnSpc>
                <a:spcPts val="1600"/>
              </a:lnSpc>
              <a:spcAft>
                <a:spcPts val="600"/>
              </a:spcAft>
              <a:buClr>
                <a:schemeClr val="tx2"/>
              </a:buClr>
            </a:pPr>
            <a:r>
              <a:rPr lang="da-DK" sz="1400" b="1" dirty="0">
                <a:solidFill>
                  <a:srgbClr val="000000"/>
                </a:solidFill>
              </a:rPr>
              <a:t>4. Ren Intermitterende Kateterisering</a:t>
            </a:r>
          </a:p>
          <a:p>
            <a:pPr marL="188913" indent="-188913">
              <a:spcAft>
                <a:spcPts val="600"/>
              </a:spcAft>
              <a:buFont typeface="Arial" panose="020B0604020202020204" pitchFamily="34" charset="0"/>
              <a:buChar char="•"/>
            </a:pPr>
            <a:r>
              <a:rPr lang="da-DK" sz="1200" dirty="0">
                <a:solidFill>
                  <a:srgbClr val="000000"/>
                </a:solidFill>
              </a:rPr>
              <a:t>Urethral og blære-traume fra produkt</a:t>
            </a:r>
          </a:p>
          <a:p>
            <a:pPr marL="188913" indent="-188913">
              <a:spcAft>
                <a:spcPts val="600"/>
              </a:spcAft>
              <a:buFont typeface="Arial" panose="020B0604020202020204" pitchFamily="34" charset="0"/>
              <a:buChar char="•"/>
            </a:pPr>
            <a:r>
              <a:rPr lang="da-DK" sz="1200" dirty="0">
                <a:solidFill>
                  <a:srgbClr val="000000"/>
                </a:solidFill>
              </a:rPr>
              <a:t>Post void resterende urin på grund af produktdesign</a:t>
            </a:r>
          </a:p>
          <a:p>
            <a:pPr marL="188913" indent="-188913">
              <a:spcAft>
                <a:spcPts val="600"/>
              </a:spcAft>
              <a:buFont typeface="Arial" panose="020B0604020202020204" pitchFamily="34" charset="0"/>
              <a:buChar char="•"/>
            </a:pPr>
            <a:r>
              <a:rPr lang="da-DK" sz="1200" dirty="0">
                <a:solidFill>
                  <a:srgbClr val="000000"/>
                </a:solidFill>
              </a:rPr>
              <a:t>Bakterier indført efter produkt</a:t>
            </a:r>
            <a:endParaRPr lang="en-US" sz="1200" dirty="0">
              <a:solidFill>
                <a:srgbClr val="000000"/>
              </a:solidFill>
            </a:endParaRP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rtlCol="0">
            <a:noAutofit/>
          </a:bodyPr>
          <a:lstStyle/>
          <a:p>
            <a:pPr>
              <a:spcAft>
                <a:spcPts val="600"/>
              </a:spcAft>
            </a:pPr>
            <a:r>
              <a:rPr lang="da-DK" sz="1400" b="1" dirty="0">
                <a:solidFill>
                  <a:srgbClr val="000000"/>
                </a:solidFill>
              </a:rPr>
              <a:t>1. Generelle faktorer</a:t>
            </a:r>
          </a:p>
          <a:p>
            <a:pPr marL="188913" indent="-188913">
              <a:spcAft>
                <a:spcPts val="600"/>
              </a:spcAft>
              <a:buFont typeface="Arial" panose="020B0604020202020204" pitchFamily="34" charset="0"/>
              <a:buChar char="•"/>
            </a:pPr>
            <a:r>
              <a:rPr lang="da-DK" sz="1200" dirty="0">
                <a:solidFill>
                  <a:srgbClr val="000000"/>
                </a:solidFill>
              </a:rPr>
              <a:t>Højt intravesikalt tryk/forringet blærecompliance</a:t>
            </a:r>
          </a:p>
          <a:p>
            <a:pPr marL="188913" indent="-188913">
              <a:spcAft>
                <a:spcPts val="600"/>
              </a:spcAft>
              <a:buFont typeface="Arial" panose="020B0604020202020204" pitchFamily="34" charset="0"/>
              <a:buChar char="•"/>
            </a:pPr>
            <a:r>
              <a:rPr lang="da-DK" sz="1200" dirty="0">
                <a:solidFill>
                  <a:srgbClr val="000000"/>
                </a:solidFill>
              </a:rPr>
              <a:t>Tarmdysfunktion</a:t>
            </a:r>
          </a:p>
          <a:p>
            <a:pPr marL="188913" indent="-188913">
              <a:spcAft>
                <a:spcPts val="600"/>
              </a:spcAft>
              <a:buFont typeface="Arial" panose="020B0604020202020204" pitchFamily="34" charset="0"/>
              <a:buChar char="•"/>
            </a:pPr>
            <a:r>
              <a:rPr lang="da-DK" sz="1200" dirty="0">
                <a:solidFill>
                  <a:srgbClr val="000000"/>
                </a:solidFill>
              </a:rPr>
              <a:t>Diabetes</a:t>
            </a:r>
          </a:p>
          <a:p>
            <a:pPr marL="188913" indent="-188913">
              <a:spcAft>
                <a:spcPts val="600"/>
              </a:spcAft>
              <a:buFont typeface="Arial" panose="020B0604020202020204" pitchFamily="34" charset="0"/>
              <a:buChar char="•"/>
            </a:pPr>
            <a:r>
              <a:rPr lang="da-DK" sz="1200" dirty="0">
                <a:solidFill>
                  <a:srgbClr val="000000"/>
                </a:solidFill>
              </a:rPr>
              <a:t>Alder og køn</a:t>
            </a:r>
            <a:endParaRPr lang="da-DK" sz="1400" dirty="0">
              <a:solidFill>
                <a:srgbClr val="000000"/>
              </a:solidFill>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rtlCol="0">
            <a:noAutofit/>
          </a:bodyPr>
          <a:lstStyle/>
          <a:p>
            <a:pPr>
              <a:spcAft>
                <a:spcPts val="600"/>
              </a:spcAft>
            </a:pPr>
            <a:r>
              <a:rPr lang="da-DK" sz="1400" b="1" dirty="0">
                <a:solidFill>
                  <a:srgbClr val="000000"/>
                </a:solidFill>
              </a:rPr>
              <a:t>2. Lokale urinvejsfaktorer</a:t>
            </a:r>
          </a:p>
          <a:p>
            <a:pPr marL="188913" indent="-188913">
              <a:spcAft>
                <a:spcPts val="600"/>
              </a:spcAft>
              <a:buFont typeface="Arial" panose="020B0604020202020204" pitchFamily="34" charset="0"/>
              <a:buChar char="•"/>
            </a:pPr>
            <a:r>
              <a:rPr lang="da-DK" sz="1200" dirty="0">
                <a:solidFill>
                  <a:srgbClr val="000000"/>
                </a:solidFill>
              </a:rPr>
              <a:t>Botulinumtoksin A-injektioner</a:t>
            </a:r>
          </a:p>
          <a:p>
            <a:pPr marL="188913" indent="-188913">
              <a:spcAft>
                <a:spcPts val="600"/>
              </a:spcAft>
              <a:buFont typeface="Arial" panose="020B0604020202020204" pitchFamily="34" charset="0"/>
              <a:buChar char="•"/>
            </a:pPr>
            <a:r>
              <a:rPr lang="da-DK" sz="1200" dirty="0">
                <a:solidFill>
                  <a:srgbClr val="000000"/>
                </a:solidFill>
              </a:rPr>
              <a:t>Urodynamiske undersøgelser</a:t>
            </a:r>
          </a:p>
          <a:p>
            <a:pPr marL="188913" indent="-188913">
              <a:spcAft>
                <a:spcPts val="600"/>
              </a:spcAft>
              <a:buFont typeface="Arial" panose="020B0604020202020204" pitchFamily="34" charset="0"/>
              <a:buChar char="•"/>
            </a:pPr>
            <a:r>
              <a:rPr lang="da-DK" sz="1200" dirty="0">
                <a:solidFill>
                  <a:srgbClr val="000000"/>
                </a:solidFill>
              </a:rPr>
              <a:t>Blære og nyresten</a:t>
            </a:r>
          </a:p>
          <a:p>
            <a:pPr marL="188913" indent="-188913">
              <a:spcAft>
                <a:spcPts val="600"/>
              </a:spcAft>
              <a:buFont typeface="Arial" panose="020B0604020202020204" pitchFamily="34" charset="0"/>
              <a:buChar char="•"/>
            </a:pPr>
            <a:r>
              <a:rPr lang="da-DK" sz="1200" dirty="0">
                <a:solidFill>
                  <a:srgbClr val="000000"/>
                </a:solidFill>
              </a:rPr>
              <a:t>Unormale anatomiske forhold </a:t>
            </a:r>
            <a:br>
              <a:rPr lang="da-DK" sz="1200" dirty="0">
                <a:solidFill>
                  <a:srgbClr val="000000"/>
                </a:solidFill>
              </a:rPr>
            </a:br>
            <a:r>
              <a:rPr lang="da-DK" sz="1200" dirty="0">
                <a:solidFill>
                  <a:srgbClr val="000000"/>
                </a:solidFill>
              </a:rPr>
              <a:t>f.eks. blære diverticula eller cystocele</a:t>
            </a:r>
          </a:p>
          <a:p>
            <a:pPr marL="188913" indent="-188913">
              <a:spcAft>
                <a:spcPts val="600"/>
              </a:spcAft>
              <a:buFont typeface="Arial" panose="020B0604020202020204" pitchFamily="34" charset="0"/>
              <a:buChar char="•"/>
            </a:pPr>
            <a:r>
              <a:rPr lang="da-DK" sz="1200" dirty="0">
                <a:solidFill>
                  <a:srgbClr val="000000"/>
                </a:solidFill>
              </a:rPr>
              <a:t>Bakteriel virulens</a:t>
            </a:r>
          </a:p>
          <a:p>
            <a:pPr marL="188913" indent="-188913">
              <a:spcAft>
                <a:spcPts val="600"/>
              </a:spcAft>
              <a:buFont typeface="Arial" panose="020B0604020202020204" pitchFamily="34" charset="0"/>
              <a:buChar char="•"/>
            </a:pPr>
            <a:r>
              <a:rPr lang="da-DK" sz="1200" dirty="0">
                <a:solidFill>
                  <a:srgbClr val="000000"/>
                </a:solidFill>
              </a:rPr>
              <a:t>Tidligere UVI</a:t>
            </a:r>
            <a:endParaRPr lang="da-DK" sz="1400" dirty="0">
              <a:solidFill>
                <a:srgbClr val="000000"/>
              </a:solidFill>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26141"/>
            <a:ext cx="3281308" cy="1954381"/>
          </a:xfrm>
          <a:prstGeom prst="rect">
            <a:avLst/>
          </a:prstGeom>
          <a:noFill/>
        </p:spPr>
        <p:txBody>
          <a:bodyPr wrap="square" rtlCol="0">
            <a:noAutofit/>
          </a:bodyPr>
          <a:lstStyle/>
          <a:p>
            <a:pPr>
              <a:spcAft>
                <a:spcPts val="600"/>
              </a:spcAft>
            </a:pPr>
            <a:r>
              <a:rPr lang="da-DK" sz="1400" b="1" dirty="0">
                <a:solidFill>
                  <a:srgbClr val="000000"/>
                </a:solidFill>
              </a:rPr>
              <a:t>3. Brugerfastholdelse</a:t>
            </a:r>
          </a:p>
          <a:p>
            <a:pPr marL="188913" indent="-188913">
              <a:spcAft>
                <a:spcPts val="600"/>
              </a:spcAft>
              <a:buFont typeface="Arial" panose="020B0604020202020204" pitchFamily="34" charset="0"/>
              <a:buChar char="•"/>
            </a:pPr>
            <a:r>
              <a:rPr lang="da-DK" sz="1200" dirty="0">
                <a:solidFill>
                  <a:srgbClr val="000000"/>
                </a:solidFill>
              </a:rPr>
              <a:t>Tømningsfrekvens</a:t>
            </a:r>
          </a:p>
          <a:p>
            <a:pPr marL="188913" indent="-188913">
              <a:spcAft>
                <a:spcPts val="600"/>
              </a:spcAft>
              <a:buFont typeface="Arial" panose="020B0604020202020204" pitchFamily="34" charset="0"/>
              <a:buChar char="•"/>
            </a:pPr>
            <a:r>
              <a:rPr lang="da-DK" sz="1200" dirty="0">
                <a:solidFill>
                  <a:srgbClr val="000000"/>
                </a:solidFill>
              </a:rPr>
              <a:t>Væskeindtag</a:t>
            </a:r>
          </a:p>
          <a:p>
            <a:pPr marL="188913" indent="-188913">
              <a:spcAft>
                <a:spcPts val="600"/>
              </a:spcAft>
              <a:buFont typeface="Arial" panose="020B0604020202020204" pitchFamily="34" charset="0"/>
              <a:buChar char="•"/>
            </a:pPr>
            <a:r>
              <a:rPr lang="da-DK" sz="1200" dirty="0">
                <a:solidFill>
                  <a:srgbClr val="000000"/>
                </a:solidFill>
              </a:rPr>
              <a:t>Ikke-hygiejnisk procedure</a:t>
            </a:r>
          </a:p>
          <a:p>
            <a:pPr marL="188913" indent="-188913">
              <a:spcAft>
                <a:spcPts val="600"/>
              </a:spcAft>
              <a:buFont typeface="Arial" panose="020B0604020202020204" pitchFamily="34" charset="0"/>
              <a:buChar char="•"/>
            </a:pPr>
            <a:r>
              <a:rPr lang="da-DK" sz="1200" dirty="0">
                <a:solidFill>
                  <a:srgbClr val="000000"/>
                </a:solidFill>
              </a:rPr>
              <a:t>Utilstrækkelig oplæring i RIK-proceduren</a:t>
            </a:r>
          </a:p>
          <a:p>
            <a:pPr marL="188913" indent="-188913">
              <a:spcAft>
                <a:spcPts val="600"/>
              </a:spcAft>
              <a:buFont typeface="Arial" panose="020B0604020202020204" pitchFamily="34" charset="0"/>
              <a:buChar char="•"/>
            </a:pPr>
            <a:r>
              <a:rPr lang="da-DK" sz="1200" dirty="0">
                <a:solidFill>
                  <a:srgbClr val="000000"/>
                </a:solidFill>
              </a:rPr>
              <a:t>Resturin på grund af forkert håndtering</a:t>
            </a:r>
            <a:endParaRPr lang="en-US" sz="1200" dirty="0">
              <a:solidFill>
                <a:srgbClr val="000000"/>
              </a:solidFill>
            </a:endParaRP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i="1" noProof="1">
                <a:solidFill>
                  <a:schemeClr val="bg1">
                    <a:lumMod val="65000"/>
                  </a:schemeClr>
                </a:solidFill>
                <a:cs typeface="Calibri"/>
              </a:rPr>
              <a:t>Kennelly et al 2019</a:t>
            </a:r>
            <a:endParaRPr lang="sv-SE" sz="1200" i="1" noProof="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lvl="0">
              <a:lnSpc>
                <a:spcPts val="3300"/>
              </a:lnSpc>
            </a:pPr>
            <a:r>
              <a:rPr lang="en" sz="1400" b="1" dirty="0"/>
              <a:t>Basal information om UVI’er</a:t>
            </a:r>
            <a:br>
              <a:rPr lang="en" sz="3200" b="1" dirty="0"/>
            </a:br>
            <a:r>
              <a:rPr lang="en" sz="3200" dirty="0"/>
              <a:t>Typer af urinvejsinfektioner</a:t>
            </a:r>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da-DK" sz="2000" dirty="0"/>
              <a:t>Urinvejsinfektioner kan inddeles efter placering og sværhedsgrad:</a:t>
            </a:r>
          </a:p>
          <a:p>
            <a:pPr>
              <a:spcAft>
                <a:spcPts val="1200"/>
              </a:spcAft>
            </a:pPr>
            <a:r>
              <a:rPr lang="da-DK" sz="2000" b="1" dirty="0"/>
              <a:t>Nedre urinvejsinfektioner </a:t>
            </a:r>
            <a:r>
              <a:rPr lang="da-DK" sz="2000" dirty="0"/>
              <a:t>(cystitis)</a:t>
            </a:r>
          </a:p>
          <a:p>
            <a:pPr>
              <a:spcAft>
                <a:spcPts val="1200"/>
              </a:spcAft>
            </a:pPr>
            <a:r>
              <a:rPr lang="da-DK" sz="2000" b="1" dirty="0"/>
              <a:t>Øvre urinvejsinfektioner </a:t>
            </a:r>
            <a:r>
              <a:rPr lang="da-DK" sz="2000" dirty="0"/>
              <a:t>(påvirkning af nyrer)</a:t>
            </a:r>
          </a:p>
          <a:p>
            <a:pPr>
              <a:spcAft>
                <a:spcPts val="1200"/>
              </a:spcAft>
            </a:pPr>
            <a:r>
              <a:rPr lang="da-DK" sz="2000" b="1" dirty="0"/>
              <a:t>Komplicerede urinvejsinfektioner: </a:t>
            </a:r>
            <a:r>
              <a:rPr lang="da-DK" sz="2000" dirty="0"/>
              <a:t>Strukturel eller funktionel forstyrrelse i urinvejene eller på grund af underliggende sygdom</a:t>
            </a:r>
            <a:endParaRPr lang="sv-SE" sz="2000" dirty="0"/>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en" sz="1400" b="1" dirty="0"/>
              <a:t>Basal information om UVI</a:t>
            </a:r>
            <a:br>
              <a:rPr lang="en" sz="3200" b="1" dirty="0"/>
            </a:br>
            <a:r>
              <a:rPr lang="en" dirty="0"/>
              <a:t>Hvordan opstår </a:t>
            </a:r>
            <a:r>
              <a:rPr lang="sv-SE" dirty="0"/>
              <a:t>en UVI</a:t>
            </a:r>
            <a:r>
              <a:rPr lang="en" dirty="0"/>
              <a:t>?</a:t>
            </a:r>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da-DK" sz="1600" dirty="0">
                <a:solidFill>
                  <a:schemeClr val="bg1"/>
                </a:solidFill>
              </a:rPr>
              <a:t>Se </a:t>
            </a:r>
            <a:r>
              <a:rPr lang="da-DK" sz="1600" dirty="0">
                <a:solidFill>
                  <a:schemeClr val="bg1"/>
                </a:solidFill>
                <a:hlinkClick r:id="rId4">
                  <a:extLst>
                    <a:ext uri="{A12FA001-AC4F-418D-AE19-62706E023703}">
                      <ahyp:hlinkClr xmlns:ahyp="http://schemas.microsoft.com/office/drawing/2018/hyperlinkcolor" val="tx"/>
                    </a:ext>
                  </a:extLst>
                </a:hlinkClick>
              </a:rPr>
              <a:t>animationen</a:t>
            </a:r>
            <a:endParaRPr lang="da-DK" sz="1600" dirty="0">
              <a:solidFill>
                <a:schemeClr val="bg1"/>
              </a:solidFill>
            </a:endParaRPr>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a:lstStyle/>
          <a:p>
            <a:pPr marL="0" indent="0">
              <a:spcAft>
                <a:spcPts val="600"/>
              </a:spcAft>
              <a:buNone/>
            </a:pPr>
            <a:r>
              <a:rPr lang="da-DK" sz="2000" b="1" dirty="0"/>
              <a:t>Urinvejsinfektioner – </a:t>
            </a:r>
            <a:br>
              <a:rPr lang="da-DK" sz="2000" b="1" dirty="0"/>
            </a:br>
            <a:r>
              <a:rPr lang="da-DK" sz="2000" b="1" dirty="0"/>
              <a:t>en fortløbende forklaring</a:t>
            </a:r>
          </a:p>
          <a:p>
            <a:pPr marL="0" indent="0">
              <a:spcAft>
                <a:spcPts val="600"/>
              </a:spcAft>
              <a:buNone/>
            </a:pPr>
            <a:r>
              <a:rPr lang="da-DK" sz="2000" dirty="0"/>
              <a:t>Se denne beskrivende og trinvise animation for en klar forståelse af den sekventielle proces af, hvordan en UVI opstår.</a:t>
            </a:r>
            <a:endParaRPr lang="en-US" sz="2000" dirty="0"/>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pPr>
              <a:lnSpc>
                <a:spcPts val="3300"/>
              </a:lnSpc>
            </a:pPr>
            <a:r>
              <a:rPr lang="en" sz="1400" b="1" dirty="0"/>
              <a:t>Basal information om UVI’er</a:t>
            </a:r>
            <a:br>
              <a:rPr lang="en" sz="3200" b="1" dirty="0"/>
            </a:br>
            <a:r>
              <a:rPr lang="da-DK" sz="3200" dirty="0"/>
              <a:t>Vigtige aspekter at overveje for at reducere </a:t>
            </a:r>
            <a:br>
              <a:rPr lang="da-DK" sz="3200" dirty="0"/>
            </a:br>
            <a:r>
              <a:rPr lang="da-DK" sz="3200" dirty="0"/>
              <a:t>risikoen for UVI hos kateterbrugere</a:t>
            </a:r>
            <a:endParaRPr lang="en-US" sz="3200" dirty="0"/>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12" name="Rectangle: Rounded Corners 11">
            <a:hlinkClick r:id="rId4"/>
            <a:extLst>
              <a:ext uri="{FF2B5EF4-FFF2-40B4-BE49-F238E27FC236}">
                <a16:creationId xmlns:a16="http://schemas.microsoft.com/office/drawing/2014/main" id="{15502E5A-0AD2-E87A-CF72-8FFEAC316891}"/>
              </a:ext>
            </a:extLst>
          </p:cNvPr>
          <p:cNvSpPr/>
          <p:nvPr/>
        </p:nvSpPr>
        <p:spPr>
          <a:xfrm>
            <a:off x="838199" y="5240412"/>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600" dirty="0">
                <a:solidFill>
                  <a:schemeClr val="bg1"/>
                </a:solidFill>
                <a:hlinkClick r:id="rId4">
                  <a:extLst>
                    <a:ext uri="{A12FA001-AC4F-418D-AE19-62706E023703}">
                      <ahyp:hlinkClr xmlns:ahyp="http://schemas.microsoft.com/office/drawing/2018/hyperlinkcolor" val="tx"/>
                    </a:ext>
                  </a:extLst>
                </a:hlinkClick>
              </a:rPr>
              <a:t>Se animationen</a:t>
            </a:r>
            <a:endParaRPr lang="da-DK" sz="1600" dirty="0">
              <a:solidFill>
                <a:schemeClr val="bg1"/>
              </a:solidFill>
            </a:endParaRPr>
          </a:p>
        </p:txBody>
      </p:sp>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p:txBody>
          <a:bodyPr/>
          <a:lstStyle/>
          <a:p>
            <a:pPr marL="0" indent="0">
              <a:buNone/>
            </a:pPr>
            <a:r>
              <a:rPr lang="da-DK" dirty="0"/>
              <a:t>Ren i</a:t>
            </a:r>
            <a:r>
              <a:rPr lang="da-DK" sz="2000" dirty="0"/>
              <a:t>ntermitterende kateterisering er guldstandarden for blærebehandling, men der er en øget risiko for urinvejsinfektioner (UVI) sammenlignet med naturlig blæretømning.</a:t>
            </a:r>
          </a:p>
          <a:p>
            <a:pPr marL="0" indent="0">
              <a:buNone/>
            </a:pPr>
            <a:r>
              <a:rPr lang="da-DK" sz="2000" dirty="0"/>
              <a:t>Se denne korte, beskrivende animation, der demonstrerer de optimale betingelser for skånsom og vellykket kateterisering for at undgå komplikationer såsom UVI'er.</a:t>
            </a:r>
            <a:endParaRPr lang="da-DK" dirty="0"/>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7427" y="5280895"/>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en" sz="1400" b="1" dirty="0"/>
              <a:t>Basal information om UVI’er</a:t>
            </a:r>
            <a:br>
              <a:rPr lang="en" sz="3200" b="1" dirty="0"/>
            </a:br>
            <a:r>
              <a:rPr lang="en" dirty="0"/>
              <a:t>Almindelige symptomer ved en urinvejsinfektion</a:t>
            </a:r>
            <a:endParaRPr lang="en-US" dirty="0"/>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a:xfrm>
            <a:off x="838200" y="2226449"/>
            <a:ext cx="5689598" cy="3924301"/>
          </a:xfrm>
        </p:spPr>
        <p:txBody>
          <a:bodyPr/>
          <a:lstStyle/>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Stikkende/brændende fornemmelse ved </a:t>
            </a:r>
            <a:br>
              <a:rPr lang="da-DK" sz="2000" kern="1200" dirty="0">
                <a:ea typeface="+mn-ea"/>
                <a:cs typeface="+mn-cs"/>
              </a:rPr>
            </a:br>
            <a:r>
              <a:rPr lang="da-DK" sz="2000" kern="1200" dirty="0">
                <a:ea typeface="+mn-ea"/>
                <a:cs typeface="+mn-cs"/>
              </a:rPr>
              <a:t>tømning af blæren</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Urininkontinens</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Øget vandladningsfrekvens</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Ildelugtende urin og/eller uklar urin</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Lækage/øget lækage</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Smerter over den nederste del af </a:t>
            </a:r>
            <a:br>
              <a:rPr lang="da-DK" sz="2000" kern="1200" dirty="0">
                <a:ea typeface="+mn-ea"/>
                <a:cs typeface="+mn-cs"/>
              </a:rPr>
            </a:br>
            <a:r>
              <a:rPr lang="da-DK" sz="2000" kern="1200" dirty="0">
                <a:ea typeface="+mn-ea"/>
                <a:cs typeface="+mn-cs"/>
              </a:rPr>
              <a:t>maven eller ryggen</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Feber og/eller nedsat almen tilstand</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Øget spasticitet</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Forvirring (for ældre)</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Hæmaturi</a:t>
            </a:r>
            <a:endParaRPr lang="en-SE" dirty="0"/>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en" sz="1400" b="1" dirty="0"/>
              <a:t>Basal information om UVI’er</a:t>
            </a:r>
            <a:br>
              <a:rPr lang="en" sz="3200" b="1" dirty="0"/>
            </a:br>
            <a:r>
              <a:rPr lang="da-DK" sz="3200" dirty="0"/>
              <a:t>Forskellen mellem følgende begreber:</a:t>
            </a:r>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10515599" cy="2611063"/>
          </a:xfrm>
        </p:spPr>
        <p:txBody>
          <a:bodyPr vert="horz" lIns="91440" tIns="45720" rIns="91440" bIns="45720" rtlCol="0" anchor="t">
            <a:noAutofit/>
          </a:bodyPr>
          <a:lstStyle/>
          <a:p>
            <a:pPr>
              <a:lnSpc>
                <a:spcPts val="2300"/>
              </a:lnSpc>
              <a:spcAft>
                <a:spcPts val="600"/>
              </a:spcAft>
            </a:pPr>
            <a:r>
              <a:rPr lang="da-DK" sz="2000" b="1" dirty="0"/>
              <a:t>Bakteriuri </a:t>
            </a:r>
            <a:r>
              <a:rPr lang="da-DK" sz="2000" dirty="0"/>
              <a:t>er tilstedeværelsen af ​​bakterier i urinen </a:t>
            </a:r>
            <a:br>
              <a:rPr lang="da-DK" sz="2000" dirty="0"/>
            </a:br>
            <a:r>
              <a:rPr lang="da-DK" sz="2000" dirty="0"/>
              <a:t>og kan klassificeres som </a:t>
            </a:r>
            <a:r>
              <a:rPr lang="da-DK" sz="2000" i="1" dirty="0"/>
              <a:t>symptomatisk eller asymptomatisk.</a:t>
            </a:r>
          </a:p>
          <a:p>
            <a:pPr>
              <a:lnSpc>
                <a:spcPts val="2300"/>
              </a:lnSpc>
              <a:spcAft>
                <a:spcPts val="600"/>
              </a:spcAft>
            </a:pPr>
            <a:r>
              <a:rPr lang="da-DK" sz="2000" dirty="0"/>
              <a:t>En patient med </a:t>
            </a:r>
            <a:r>
              <a:rPr lang="da-DK" sz="2000" b="1" dirty="0"/>
              <a:t>asymptomatisk bakteriuri </a:t>
            </a:r>
            <a:r>
              <a:rPr lang="da-DK" sz="2000" dirty="0"/>
              <a:t>defineres som at have </a:t>
            </a:r>
            <a:br>
              <a:rPr lang="da-DK" sz="2000" dirty="0"/>
            </a:br>
            <a:r>
              <a:rPr lang="da-DK" sz="2000" dirty="0"/>
              <a:t>koloniseret med en eller flere organismer i en urinprøve uden </a:t>
            </a:r>
            <a:br>
              <a:rPr lang="da-DK" sz="2000" dirty="0"/>
            </a:br>
            <a:r>
              <a:rPr lang="da-DK" sz="2000" dirty="0"/>
              <a:t>symptomer eller infektion. Dette bør normalt ikke behandles med antibiotika.</a:t>
            </a:r>
          </a:p>
          <a:p>
            <a:pPr>
              <a:lnSpc>
                <a:spcPts val="2300"/>
              </a:lnSpc>
              <a:spcAft>
                <a:spcPts val="600"/>
              </a:spcAft>
            </a:pPr>
            <a:r>
              <a:rPr lang="en-US" sz="2000" b="1" dirty="0"/>
              <a:t>UVI er </a:t>
            </a:r>
            <a:r>
              <a:rPr lang="da-DK" sz="2000" b="1" dirty="0"/>
              <a:t>defineret</a:t>
            </a:r>
            <a:r>
              <a:rPr lang="en-US" sz="2000" b="1" dirty="0"/>
              <a:t> </a:t>
            </a:r>
            <a:r>
              <a:rPr lang="da-DK" sz="2000" dirty="0"/>
              <a:t>som bakteriuri eller funguri (tilstedeværelse af svampe i urinen) sammen med urinvejssymptomer, såsom dysuri og feber med et tal på &gt; 103 CFU/ml.</a:t>
            </a:r>
            <a:endParaRPr lang="en-US" sz="2000" dirty="0">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en-US" sz="1400" i="1" dirty="0">
                <a:solidFill>
                  <a:schemeClr val="bg1">
                    <a:lumMod val="65000"/>
                  </a:schemeClr>
                </a:solidFill>
              </a:rPr>
              <a:t>(EAUN RIK Guidelines 2024)</a:t>
            </a:r>
            <a:endParaRPr lang="en-SE" sz="1400" dirty="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e36f2201-6998-4fe1-9097-f47f55ea788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8" ma:contentTypeDescription="Create a new document." ma:contentTypeScope="" ma:versionID="4d8497db7e98fdce5c2945fe04799b4f">
  <xsd:schema xmlns:xsd="http://www.w3.org/2001/XMLSchema" xmlns:xs="http://www.w3.org/2001/XMLSchema" xmlns:p="http://schemas.microsoft.com/office/2006/metadata/properties" xmlns:ns2="e36f2201-6998-4fe1-9097-f47f55ea788e" xmlns:ns3="fc4a65d8-3370-4642-9d46-8e8a4077b185" xmlns:ns4="35da44a1-c60c-404f-bb4c-f4b8ad1f26c3" targetNamespace="http://schemas.microsoft.com/office/2006/metadata/properties" ma:root="true" ma:fieldsID="14907f976a8b26135c0097681323ab49" ns2:_="" ns3:_="" ns4:_="">
    <xsd:import namespace="e36f2201-6998-4fe1-9097-f47f55ea788e"/>
    <xsd:import namespace="fc4a65d8-3370-4642-9d46-8e8a4077b185"/>
    <xsd:import namespace="35da44a1-c60c-404f-bb4c-f4b8ad1f2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5883e04-98e6-4373-a66b-0fe41175bc78}" ma:internalName="TaxCatchAll" ma:showField="CatchAllData" ma:web="fc4a65d8-3370-4642-9d46-8e8a4077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E80C33-4082-4758-8771-8CCF58AFE5A0}">
  <ds:schemaRefs>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35da44a1-c60c-404f-bb4c-f4b8ad1f26c3"/>
    <ds:schemaRef ds:uri="fc4a65d8-3370-4642-9d46-8e8a4077b185"/>
    <ds:schemaRef ds:uri="e36f2201-6998-4fe1-9097-f47f55ea788e"/>
  </ds:schemaRefs>
</ds:datastoreItem>
</file>

<file path=customXml/itemProps2.xml><?xml version="1.0" encoding="utf-8"?>
<ds:datastoreItem xmlns:ds="http://schemas.openxmlformats.org/officeDocument/2006/customXml" ds:itemID="{F3235B57-5498-4A66-851C-CAC9BA8A844A}">
  <ds:schemaRefs>
    <ds:schemaRef ds:uri="35da44a1-c60c-404f-bb4c-f4b8ad1f26c3"/>
    <ds:schemaRef ds:uri="e36f2201-6998-4fe1-9097-f47f55ea788e"/>
    <ds:schemaRef ds:uri="fc4a65d8-3370-4642-9d46-8e8a4077b1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689D14-A1D7-4D57-910A-AFEC8416C6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596</TotalTime>
  <Words>6062</Words>
  <Application>Microsoft Office PowerPoint</Application>
  <PresentationFormat>Widescreen</PresentationFormat>
  <Paragraphs>525</Paragraphs>
  <Slides>30</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Aptos Narrow</vt:lpstr>
      <vt:lpstr>Arial</vt:lpstr>
      <vt:lpstr>Calibri</vt:lpstr>
      <vt:lpstr>Calibri Light</vt:lpstr>
      <vt:lpstr>Gotham SSm A</vt:lpstr>
      <vt:lpstr>Lato</vt:lpstr>
      <vt:lpstr>Open sans</vt:lpstr>
      <vt:lpstr>Source Sans Pro</vt:lpstr>
      <vt:lpstr>System Font Regular</vt:lpstr>
      <vt:lpstr>Corporate</vt:lpstr>
      <vt:lpstr>1_Corporate</vt:lpstr>
      <vt:lpstr>2_Corporate</vt:lpstr>
      <vt:lpstr>Interaktivt værktøj for tilbagevendende urinvejsinfektioner hos  patienter som udfører RIK</vt:lpstr>
      <vt:lpstr>Sådan virker værktøjet</vt:lpstr>
      <vt:lpstr>Basal information om UVI’er (formålet med materialet)</vt:lpstr>
      <vt:lpstr>Basal information om UVI’er Risikofaktorer for UVI’er opdelt i fire domæner</vt:lpstr>
      <vt:lpstr>Basal information om UVI’er Typer af urinvejsinfektioner</vt:lpstr>
      <vt:lpstr>Basal information om UVI Hvordan opstår en UVI?</vt:lpstr>
      <vt:lpstr>Basal information om UVI’er Vigtige aspekter at overveje for at reducere  risikoen for UVI hos kateterbrugere</vt:lpstr>
      <vt:lpstr>Basal information om UVI’er Almindelige symptomer ved en urinvejsinfektion</vt:lpstr>
      <vt:lpstr>Basal information om UVI’er Forskellen mellem følgende begreber:</vt:lpstr>
      <vt:lpstr>Undersøgelse af tilbagevendende UVI’er</vt:lpstr>
      <vt:lpstr>Produkt og kateteriseringsteknik 1.1 Katetervalg – faktorer at overveje</vt:lpstr>
      <vt:lpstr>Produkt og kateteriseringsteknik 1.2 Katetervalg – faktorer at overveje, fortsat</vt:lpstr>
      <vt:lpstr>Produkt og kateteriseringsteknik 1.3 Non-touch Technology  – faktorer at overveje</vt:lpstr>
      <vt:lpstr>Produkt og kateteriseringsteknik 1.4 Hygiejne  – faktorer at overveje</vt:lpstr>
      <vt:lpstr>Produkt og kateteriseringsteknik 1.5 Ufuldstændig blæretømning – faktorer at overveje</vt:lpstr>
      <vt:lpstr>Urinstix / urindyrkning 2.1 Urinstix / urindyrkning – faktorer at overveje</vt:lpstr>
      <vt:lpstr>Urinstix / urindyrkning 2.2 Urinkultur – faktorer at overveje</vt:lpstr>
      <vt:lpstr>Vandladningskema 3.1 Miktions-/tømningshyppighed</vt:lpstr>
      <vt:lpstr>Vandladningskema 3.2 Miktion – faktorer at overveje</vt:lpstr>
      <vt:lpstr>Tarmtømning 4.1 Tømning</vt:lpstr>
      <vt:lpstr>Tarmtømning 4.2 Tarmtømning – faktorer at overveje</vt:lpstr>
      <vt:lpstr>Tarmtømning 4.3 Tarmtømning– materiale</vt:lpstr>
      <vt:lpstr>Tarmtømning 4.4 Tarmtømning – materiale</vt:lpstr>
      <vt:lpstr>Assisteret RIK 5.1 Assisteret RIK – faktorer at overveje</vt:lpstr>
      <vt:lpstr>Assisteret RIK 5.2 Assisteret RIK – faktorer at overveje</vt:lpstr>
      <vt:lpstr> 6.1 Advanceret undersøgelse</vt:lpstr>
      <vt:lpstr>Opsummering</vt:lpstr>
      <vt:lpstr>Wellspect leverer både produkter og undervisningsmateriale for at reducere risikoen for urinvejsinfektioner Scan QR-koden eller brug linkene for at komme til:</vt:lpstr>
      <vt:lpstr>Dette materiale er udviklet i samarbejde med følgende HCP’er</vt:lpstr>
      <vt:lpstr>Referencer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Borregaard, Nikolaj</cp:lastModifiedBy>
  <cp:revision>42</cp:revision>
  <cp:lastPrinted>2024-05-27T08:17:07Z</cp:lastPrinted>
  <dcterms:created xsi:type="dcterms:W3CDTF">2024-04-23T09:21:51Z</dcterms:created>
  <dcterms:modified xsi:type="dcterms:W3CDTF">2024-11-19T10:05:00Z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y fmtid="{D5CDD505-2E9C-101B-9397-08002B2CF9AE}" pid="3" name="MediaServiceImageTags">
    <vt:lpwstr/>
  </property>
</Properties>
</file>