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9.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1.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69" r:id="rId5"/>
    <p:sldMasterId id="2147483673" r:id="rId6"/>
    <p:sldMasterId id="2147483677" r:id="rId7"/>
    <p:sldMasterId id="2147483665" r:id="rId8"/>
    <p:sldMasterId id="2147483681" r:id="rId9"/>
    <p:sldMasterId id="2147483685" r:id="rId10"/>
    <p:sldMasterId id="2147483689" r:id="rId11"/>
    <p:sldMasterId id="2147483693" r:id="rId12"/>
    <p:sldMasterId id="2147483697" r:id="rId13"/>
    <p:sldMasterId id="2147483701" r:id="rId14"/>
    <p:sldMasterId id="2147483705" r:id="rId15"/>
    <p:sldMasterId id="2147483709" r:id="rId16"/>
    <p:sldMasterId id="2147483713" r:id="rId17"/>
    <p:sldMasterId id="2147483717" r:id="rId18"/>
    <p:sldMasterId id="2147483721" r:id="rId19"/>
  </p:sldMasterIdLst>
  <p:notesMasterIdLst>
    <p:notesMasterId r:id="rId34"/>
  </p:notesMasterIdLst>
  <p:sldIdLst>
    <p:sldId id="298" r:id="rId20"/>
    <p:sldId id="309" r:id="rId21"/>
    <p:sldId id="302" r:id="rId22"/>
    <p:sldId id="306" r:id="rId23"/>
    <p:sldId id="308" r:id="rId24"/>
    <p:sldId id="300" r:id="rId25"/>
    <p:sldId id="303" r:id="rId26"/>
    <p:sldId id="310" r:id="rId27"/>
    <p:sldId id="295" r:id="rId28"/>
    <p:sldId id="311" r:id="rId29"/>
    <p:sldId id="296" r:id="rId30"/>
    <p:sldId id="304" r:id="rId31"/>
    <p:sldId id="307" r:id="rId32"/>
    <p:sldId id="25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BFBFB"/>
    <a:srgbClr val="FFFFFF"/>
    <a:srgbClr val="462EFF"/>
    <a:srgbClr val="E6E7E8"/>
    <a:srgbClr val="319FFC"/>
    <a:srgbClr val="F7931E"/>
    <a:srgbClr val="F499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35" autoAdjust="0"/>
  </p:normalViewPr>
  <p:slideViewPr>
    <p:cSldViewPr snapToGrid="0">
      <p:cViewPr varScale="1">
        <p:scale>
          <a:sx n="88" d="100"/>
          <a:sy n="88" d="100"/>
        </p:scale>
        <p:origin x="82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21" Type="http://schemas.openxmlformats.org/officeDocument/2006/relationships/slide" Target="slides/slide2.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9D0DD-81A8-480E-886F-2C5E662EB20D}" type="datetimeFigureOut">
              <a:rPr lang="en-US" smtClean="0"/>
              <a:t>1/3/2024</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018D2-26EA-4626-92F2-1F10E443FD0D}" type="slidenum">
              <a:rPr lang="en-US" smtClean="0"/>
              <a:t>‹#›</a:t>
            </a:fld>
            <a:endParaRPr lang="en-US"/>
          </a:p>
        </p:txBody>
      </p:sp>
    </p:spTree>
    <p:extLst>
      <p:ext uri="{BB962C8B-B14F-4D97-AF65-F5344CB8AC3E}">
        <p14:creationId xmlns:p14="http://schemas.microsoft.com/office/powerpoint/2010/main" val="4281352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Courier New" panose="02070309020205020404" pitchFamily="49" charset="0"/>
                <a:ea typeface="Calibri" panose="020F0502020204030204" pitchFamily="34" charset="0"/>
                <a:cs typeface="Times New Roman" panose="02020603050405020304" pitchFamily="18" charset="0"/>
              </a:rPr>
              <a:t>Autonomic </a:t>
            </a:r>
            <a:r>
              <a:rPr lang="en-GB" sz="1800" kern="100" dirty="0" err="1">
                <a:effectLst/>
                <a:latin typeface="Courier New" panose="02070309020205020404" pitchFamily="49" charset="0"/>
                <a:ea typeface="Calibri" panose="020F0502020204030204" pitchFamily="34" charset="0"/>
                <a:cs typeface="Times New Roman" panose="02020603050405020304" pitchFamily="18" charset="0"/>
              </a:rPr>
              <a:t>dysreflexa</a:t>
            </a:r>
            <a:endParaRPr lang="en-SE" sz="18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D4018D2-26EA-4626-92F2-1F10E443FD0D}" type="slidenum">
              <a:rPr lang="en-US" smtClean="0"/>
              <a:t>1</a:t>
            </a:fld>
            <a:endParaRPr lang="en-US"/>
          </a:p>
        </p:txBody>
      </p:sp>
    </p:spTree>
    <p:extLst>
      <p:ext uri="{BB962C8B-B14F-4D97-AF65-F5344CB8AC3E}">
        <p14:creationId xmlns:p14="http://schemas.microsoft.com/office/powerpoint/2010/main" val="116361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far as the treatment process goes, as I've just said, We need to remove the stimulus. It is very important to actually think what could be causing this. And a really good way of dealing with it is obviously think about the most obvious thing and the client themselves may already know what that is. So, it may well be that there's a </a:t>
            </a:r>
            <a:r>
              <a:rPr lang="en-GB" b="1"/>
              <a:t>kink in the catheter</a:t>
            </a:r>
            <a:r>
              <a:rPr lang="en-GB"/>
              <a:t>.</a:t>
            </a:r>
          </a:p>
          <a:p>
            <a:endParaRPr lang="en-GB"/>
          </a:p>
          <a:p>
            <a:r>
              <a:rPr lang="en-GB"/>
              <a:t>It may well be that they know that the </a:t>
            </a:r>
            <a:r>
              <a:rPr lang="en-GB" b="1"/>
              <a:t>bladder is getting over full. </a:t>
            </a:r>
            <a:r>
              <a:rPr lang="en-GB"/>
              <a:t>But it may also be something quite simple like a </a:t>
            </a:r>
            <a:r>
              <a:rPr lang="en-GB" b="1"/>
              <a:t>toenail stuck in a sock which is inside their shoe</a:t>
            </a:r>
            <a:r>
              <a:rPr lang="en-GB"/>
              <a:t>. If you or I, without any injury felt that discomfort, we would take our shoe off, remove the sock from the toenail and put our shoe back on and it would be fine. But if you have no sensation, then they are unable to actually tell us what it potentially is that's causing it.</a:t>
            </a:r>
          </a:p>
          <a:p>
            <a:endParaRPr lang="en-GB"/>
          </a:p>
          <a:p>
            <a:r>
              <a:rPr lang="en-GB"/>
              <a:t>Some other things just to consider is if it's a gentleman wearing a  </a:t>
            </a:r>
            <a:r>
              <a:rPr lang="en-GB" b="1"/>
              <a:t>penile sheath</a:t>
            </a:r>
            <a:r>
              <a:rPr lang="en-GB"/>
              <a:t>, if it's self-adhesive, the adhesive could have a pubic hair stuck in it, which in turn could be causing pain. That's unfelt. In the same way a lady using any kind of </a:t>
            </a:r>
            <a:r>
              <a:rPr lang="en-GB" b="1"/>
              <a:t>sanitary protection</a:t>
            </a:r>
            <a:r>
              <a:rPr lang="en-GB"/>
              <a:t>, if she's wearing a sanitary towel, the sticky tab on the back of that could also have pubic hair attached to it, which in turn could be causing pain.</a:t>
            </a:r>
          </a:p>
          <a:p>
            <a:endParaRPr lang="en-GB"/>
          </a:p>
          <a:p>
            <a:r>
              <a:rPr lang="en-GB"/>
              <a:t>These are quite basic things, but can actually have the consequence of an Autonomic Dysreflexia attack. Another thing is if someone is </a:t>
            </a:r>
            <a:r>
              <a:rPr lang="en-GB" b="1"/>
              <a:t>being hoisted and being moved </a:t>
            </a:r>
            <a:r>
              <a:rPr lang="en-GB"/>
              <a:t>from maybe their bed into their wheelchair, or in the opposite way. It's also important, particularly for a gentleman to ensure that his genitalia is not being sat on because again, that could cause pain for them. </a:t>
            </a:r>
            <a:endParaRPr lang="en-US"/>
          </a:p>
        </p:txBody>
      </p:sp>
      <p:sp>
        <p:nvSpPr>
          <p:cNvPr id="4" name="Slide Number Placeholder 3"/>
          <p:cNvSpPr>
            <a:spLocks noGrp="1"/>
          </p:cNvSpPr>
          <p:nvPr>
            <p:ph type="sldNum" sz="quarter" idx="5"/>
          </p:nvPr>
        </p:nvSpPr>
        <p:spPr/>
        <p:txBody>
          <a:bodyPr/>
          <a:lstStyle/>
          <a:p>
            <a:fld id="{6D4018D2-26EA-4626-92F2-1F10E443FD0D}" type="slidenum">
              <a:rPr lang="en-US" smtClean="0"/>
              <a:t>10</a:t>
            </a:fld>
            <a:endParaRPr lang="en-US"/>
          </a:p>
        </p:txBody>
      </p:sp>
    </p:spTree>
    <p:extLst>
      <p:ext uri="{BB962C8B-B14F-4D97-AF65-F5344CB8AC3E}">
        <p14:creationId xmlns:p14="http://schemas.microsoft.com/office/powerpoint/2010/main" val="3448446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important thing and the urgency is to remove that stimulus. Administer medication if prescribed and most people who suffer with Autonomic Dysreflexia will have the medication prescribed. It's important to know where the medication is kept. And it's also important that we check regularly the dates on the medication, as it's something that the majority of people isn't used very regularly. The medication prescribed would be an antihypertensive or a vasodilator. </a:t>
            </a:r>
            <a:r>
              <a:rPr lang="en-GB" dirty="0" err="1"/>
              <a:t>Nephedopine</a:t>
            </a:r>
            <a:r>
              <a:rPr lang="en-GB" dirty="0"/>
              <a:t> is very often used in an immediate release form. </a:t>
            </a:r>
          </a:p>
          <a:p>
            <a:endParaRPr lang="en-US" dirty="0"/>
          </a:p>
        </p:txBody>
      </p:sp>
      <p:sp>
        <p:nvSpPr>
          <p:cNvPr id="4" name="Slide Number Placeholder 3"/>
          <p:cNvSpPr>
            <a:spLocks noGrp="1"/>
          </p:cNvSpPr>
          <p:nvPr>
            <p:ph type="sldNum" sz="quarter" idx="5"/>
          </p:nvPr>
        </p:nvSpPr>
        <p:spPr/>
        <p:txBody>
          <a:bodyPr/>
          <a:lstStyle/>
          <a:p>
            <a:fld id="{6D4018D2-26EA-4626-92F2-1F10E443FD0D}" type="slidenum">
              <a:rPr lang="en-US" smtClean="0"/>
              <a:t>11</a:t>
            </a:fld>
            <a:endParaRPr lang="en-US"/>
          </a:p>
        </p:txBody>
      </p:sp>
    </p:spTree>
    <p:extLst>
      <p:ext uri="{BB962C8B-B14F-4D97-AF65-F5344CB8AC3E}">
        <p14:creationId xmlns:p14="http://schemas.microsoft.com/office/powerpoint/2010/main" val="2949290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Once you have administered the medication, it's important post the Autonomic Dysreflexia symptoms is to monitor the blood pressure for at least 2 hours.</a:t>
            </a:r>
          </a:p>
          <a:p>
            <a:endParaRPr lang="en-GB"/>
          </a:p>
          <a:p>
            <a:r>
              <a:rPr lang="en-GB"/>
              <a:t>People who suffer in this category may well have carers who live with them or family, who will be able to do this and just cheque that the blood pressure has become stabilised.</a:t>
            </a:r>
          </a:p>
          <a:p>
            <a:endParaRPr lang="en-GB"/>
          </a:p>
          <a:p>
            <a:r>
              <a:rPr lang="en-GB"/>
              <a:t>It's important to remember that medication relieving the symptoms will actually reduce the blood pressure, but if we haven't actually removed the stimulus completely, we could expect a reoccurrence of the symptoms.</a:t>
            </a:r>
            <a:endParaRPr lang="en-US"/>
          </a:p>
        </p:txBody>
      </p:sp>
      <p:sp>
        <p:nvSpPr>
          <p:cNvPr id="4" name="Slide Number Placeholder 3"/>
          <p:cNvSpPr>
            <a:spLocks noGrp="1"/>
          </p:cNvSpPr>
          <p:nvPr>
            <p:ph type="sldNum" sz="quarter" idx="5"/>
          </p:nvPr>
        </p:nvSpPr>
        <p:spPr/>
        <p:txBody>
          <a:bodyPr/>
          <a:lstStyle/>
          <a:p>
            <a:fld id="{6D4018D2-26EA-4626-92F2-1F10E443FD0D}" type="slidenum">
              <a:rPr lang="en-US" smtClean="0"/>
              <a:t>12</a:t>
            </a:fld>
            <a:endParaRPr lang="en-US"/>
          </a:p>
        </p:txBody>
      </p:sp>
    </p:spTree>
    <p:extLst>
      <p:ext uri="{BB962C8B-B14F-4D97-AF65-F5344CB8AC3E}">
        <p14:creationId xmlns:p14="http://schemas.microsoft.com/office/powerpoint/2010/main" val="3857670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Prevention is probably one of the main things that will assist us with somebody who is at risk with autonomic Dysreflexia and education. For patients, the family and the caregivers is really important. It would be a good idea wherever possible to avoid the triggers that may cause an attack. </a:t>
            </a:r>
          </a:p>
          <a:p>
            <a:endParaRPr lang="en-GB"/>
          </a:p>
          <a:p>
            <a:r>
              <a:rPr lang="en-GB"/>
              <a:t>Somebody having an established bladder and bowel routine will actually help us to reduce the risks associated with Autonomic Dysreflexia because we know that anyone who is in this risk category may well have issues with bladder and bowel care.</a:t>
            </a:r>
          </a:p>
          <a:p>
            <a:endParaRPr lang="en-GB"/>
          </a:p>
          <a:p>
            <a:r>
              <a:rPr lang="en-GB"/>
              <a:t>Also importantly, regular checking and recording of the blood pressure and pulse to establish someone's normal range will also enable you to establish if someone is actually becoming more at risk during their Autonomic Dysreflexia attack. So, it would be a good idea maybe once checking the medication regularly, also to do a regular BP and pulse recording within their own patient records. </a:t>
            </a:r>
          </a:p>
          <a:p>
            <a:endParaRPr lang="en-GB"/>
          </a:p>
          <a:p>
            <a:r>
              <a:rPr lang="en-GB"/>
              <a:t>Thank you.</a:t>
            </a:r>
            <a:endParaRPr lang="en-US"/>
          </a:p>
        </p:txBody>
      </p:sp>
      <p:sp>
        <p:nvSpPr>
          <p:cNvPr id="4" name="Slide Number Placeholder 3"/>
          <p:cNvSpPr>
            <a:spLocks noGrp="1"/>
          </p:cNvSpPr>
          <p:nvPr>
            <p:ph type="sldNum" sz="quarter" idx="5"/>
          </p:nvPr>
        </p:nvSpPr>
        <p:spPr/>
        <p:txBody>
          <a:bodyPr/>
          <a:lstStyle/>
          <a:p>
            <a:fld id="{6D4018D2-26EA-4626-92F2-1F10E443FD0D}" type="slidenum">
              <a:rPr lang="en-US" smtClean="0"/>
              <a:t>13</a:t>
            </a:fld>
            <a:endParaRPr lang="en-US"/>
          </a:p>
        </p:txBody>
      </p:sp>
    </p:spTree>
    <p:extLst>
      <p:ext uri="{BB962C8B-B14F-4D97-AF65-F5344CB8AC3E}">
        <p14:creationId xmlns:p14="http://schemas.microsoft.com/office/powerpoint/2010/main" val="2452037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4018D2-26EA-4626-92F2-1F10E443FD0D}" type="slidenum">
              <a:rPr lang="en-US" smtClean="0"/>
              <a:t>14</a:t>
            </a:fld>
            <a:endParaRPr lang="en-US"/>
          </a:p>
        </p:txBody>
      </p:sp>
    </p:spTree>
    <p:extLst>
      <p:ext uri="{BB962C8B-B14F-4D97-AF65-F5344CB8AC3E}">
        <p14:creationId xmlns:p14="http://schemas.microsoft.com/office/powerpoint/2010/main" val="2115126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a:effectLst/>
                <a:latin typeface="Courier New" panose="02070309020205020404" pitchFamily="49" charset="0"/>
                <a:ea typeface="Calibri" panose="020F0502020204030204" pitchFamily="34" charset="0"/>
                <a:cs typeface="Times New Roman" panose="02020603050405020304" pitchFamily="18" charset="0"/>
              </a:rPr>
              <a:t>The purpose of this session</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is to know what Autonomic Dysreflexia is to enable you to recognize the signs</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and symptoms of </a:t>
            </a:r>
            <a:r>
              <a:rPr lang="en-GB" sz="1800"/>
              <a:t>what Autonomic Dysreflexia</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a:t>
            </a:r>
            <a:r>
              <a:rPr lang="en-GB" sz="1800" kern="10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to help you to identify what may be</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the cause to ensure the patient is safe and obviously,</a:t>
            </a:r>
            <a:r>
              <a:rPr lang="en-GB" sz="1800" kern="100">
                <a:effectLst/>
                <a:latin typeface="Consolas" panose="020B0609020204030204" pitchFamily="49" charset="0"/>
                <a:ea typeface="Calibri" panose="020F0502020204030204" pitchFamily="34" charset="0"/>
                <a:cs typeface="Times New Roman" panose="02020603050405020304" pitchFamily="18" charset="0"/>
              </a:rPr>
              <a:t> t</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his is incredibly important </a:t>
            </a:r>
            <a:r>
              <a:rPr lang="en-GB" sz="1800">
                <a:effectLst/>
                <a:latin typeface="Courier New" panose="02070309020205020404" pitchFamily="49" charset="0"/>
                <a:ea typeface="Calibri" panose="020F0502020204030204" pitchFamily="34" charset="0"/>
              </a:rPr>
              <a:t>and ensure that symptoms are alleviated.</a:t>
            </a:r>
            <a:r>
              <a:rPr lang="en-SE">
                <a:effectLst/>
              </a:rPr>
              <a:t> </a:t>
            </a:r>
            <a:r>
              <a:rPr lang="en-GB" sz="1800" kern="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6D4018D2-26EA-4626-92F2-1F10E443FD0D}" type="slidenum">
              <a:rPr lang="en-US" smtClean="0"/>
              <a:t>2</a:t>
            </a:fld>
            <a:endParaRPr lang="en-US"/>
          </a:p>
        </p:txBody>
      </p:sp>
    </p:spTree>
    <p:extLst>
      <p:ext uri="{BB962C8B-B14F-4D97-AF65-F5344CB8AC3E}">
        <p14:creationId xmlns:p14="http://schemas.microsoft.com/office/powerpoint/2010/main" val="1452625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Courier New" panose="02070309020205020404" pitchFamily="49" charset="0"/>
                <a:ea typeface="Calibri" panose="020F0502020204030204" pitchFamily="34" charset="0"/>
                <a:cs typeface="Times New Roman" panose="02020603050405020304" pitchFamily="18" charset="0"/>
              </a:rPr>
              <a:t>Here is a picture of the spinal cord. At the top is the brain,</a:t>
            </a:r>
            <a:r>
              <a:rPr lang="en-GB" sz="1800" kern="100" dirty="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dirty="0">
                <a:effectLst/>
                <a:latin typeface="Courier New" panose="02070309020205020404" pitchFamily="49" charset="0"/>
                <a:ea typeface="Calibri" panose="020F0502020204030204" pitchFamily="34" charset="0"/>
                <a:cs typeface="Times New Roman" panose="02020603050405020304" pitchFamily="18" charset="0"/>
              </a:rPr>
              <a:t>and the spinal cord, and the central nervous system are identified.</a:t>
            </a:r>
            <a:r>
              <a:rPr lang="en-GB" sz="1800" kern="100" dirty="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dirty="0">
                <a:effectLst/>
                <a:latin typeface="Courier New" panose="02070309020205020404" pitchFamily="49" charset="0"/>
                <a:ea typeface="Calibri" panose="020F0502020204030204" pitchFamily="34" charset="0"/>
                <a:cs typeface="Times New Roman" panose="02020603050405020304" pitchFamily="18" charset="0"/>
              </a:rPr>
              <a:t>This allows us to mark where each level of the spinal cord will actually affect different areas of the body. If somebody does end up with some kind of injury</a:t>
            </a:r>
            <a:r>
              <a:rPr lang="en-GB" sz="1800" kern="100" dirty="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dirty="0">
                <a:effectLst/>
                <a:latin typeface="Courier New" panose="02070309020205020404" pitchFamily="49" charset="0"/>
                <a:ea typeface="Calibri" panose="020F0502020204030204" pitchFamily="34" charset="0"/>
                <a:cs typeface="Times New Roman" panose="02020603050405020304" pitchFamily="18" charset="0"/>
              </a:rPr>
              <a:t>it will give us an indication as to the possible level of their disability. </a:t>
            </a:r>
          </a:p>
          <a:p>
            <a:endParaRPr lang="en-GB" sz="1800" kern="100" dirty="0">
              <a:effectLst/>
              <a:latin typeface="Courier New" panose="02070309020205020404" pitchFamily="49" charset="0"/>
              <a:ea typeface="Calibri" panose="020F0502020204030204" pitchFamily="34" charset="0"/>
              <a:cs typeface="Times New Roman" panose="02020603050405020304" pitchFamily="18" charset="0"/>
            </a:endParaRPr>
          </a:p>
          <a:p>
            <a:r>
              <a:rPr lang="en-GB" sz="1800" kern="100" dirty="0">
                <a:effectLst/>
                <a:latin typeface="Courier New" panose="02070309020205020404" pitchFamily="49" charset="0"/>
                <a:ea typeface="Calibri" panose="020F0502020204030204" pitchFamily="34" charset="0"/>
                <a:cs typeface="Times New Roman" panose="02020603050405020304" pitchFamily="18" charset="0"/>
              </a:rPr>
              <a:t>What we can also see from this picture is the sacral area, in the </a:t>
            </a:r>
            <a:r>
              <a:rPr lang="en-GB" sz="1800" kern="100" dirty="0" err="1">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purpley</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effectLst/>
                <a:latin typeface="Courier New" panose="02070309020205020404" pitchFamily="49" charset="0"/>
                <a:ea typeface="Calibri" panose="020F0502020204030204" pitchFamily="34" charset="0"/>
                <a:cs typeface="Times New Roman" panose="02020603050405020304" pitchFamily="18" charset="0"/>
              </a:rPr>
              <a:t> blue colour, actually, will have an impact on both bladder and bowels. Therefore, any spinal injury, however high, or low along the level of the central nervous system, will have some kind of impact.</a:t>
            </a:r>
            <a:r>
              <a:rPr lang="en-GB" sz="1800" kern="100" dirty="0">
                <a:effectLst/>
                <a:latin typeface="Consolas" panose="020B0609020204030204" pitchFamily="49" charset="0"/>
                <a:ea typeface="Calibri" panose="020F0502020204030204" pitchFamily="34" charset="0"/>
                <a:cs typeface="Times New Roman" panose="02020603050405020304" pitchFamily="18" charset="0"/>
              </a:rPr>
              <a:t> </a:t>
            </a:r>
            <a:endParaRPr lang="en-SE" sz="18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D4018D2-26EA-4626-92F2-1F10E443FD0D}" type="slidenum">
              <a:rPr lang="en-US" smtClean="0"/>
              <a:t>3</a:t>
            </a:fld>
            <a:endParaRPr lang="en-US"/>
          </a:p>
        </p:txBody>
      </p:sp>
    </p:spTree>
    <p:extLst>
      <p:ext uri="{BB962C8B-B14F-4D97-AF65-F5344CB8AC3E}">
        <p14:creationId xmlns:p14="http://schemas.microsoft.com/office/powerpoint/2010/main" val="3263307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Courier New" panose="02070309020205020404" pitchFamily="49" charset="0"/>
                <a:ea typeface="Calibri" panose="020F0502020204030204" pitchFamily="34" charset="0"/>
                <a:cs typeface="Times New Roman" panose="02020603050405020304" pitchFamily="18" charset="0"/>
              </a:rPr>
              <a:t>Somebody suffering with Autonomic Dysreflexia will have a lesion at T6 or above,</a:t>
            </a:r>
            <a:r>
              <a:rPr lang="en-GB" sz="1800" kern="100" dirty="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dirty="0">
                <a:effectLst/>
                <a:latin typeface="Courier New" panose="02070309020205020404" pitchFamily="49" charset="0"/>
                <a:ea typeface="Calibri" panose="020F0502020204030204" pitchFamily="34" charset="0"/>
                <a:cs typeface="Times New Roman" panose="02020603050405020304" pitchFamily="18" charset="0"/>
              </a:rPr>
              <a:t>which allows an uninhibited sympathetic</a:t>
            </a:r>
            <a:endParaRPr lang="en-SE" sz="1800" kern="100" dirty="0">
              <a:effectLst/>
              <a:latin typeface="Consolas" panose="020B0609020204030204" pitchFamily="49" charset="0"/>
              <a:ea typeface="Calibri" panose="020F0502020204030204" pitchFamily="34" charset="0"/>
              <a:cs typeface="Times New Roman" panose="02020603050405020304" pitchFamily="18" charset="0"/>
            </a:endParaRPr>
          </a:p>
          <a:p>
            <a:r>
              <a:rPr lang="en-GB" sz="1800" kern="100" dirty="0">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tone</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effectLst/>
                <a:latin typeface="Courier New" panose="02070309020205020404" pitchFamily="49" charset="0"/>
                <a:ea typeface="Calibri" panose="020F0502020204030204" pitchFamily="34" charset="0"/>
                <a:cs typeface="Times New Roman" panose="02020603050405020304" pitchFamily="18" charset="0"/>
              </a:rPr>
              <a:t>causing systemic hypertension.</a:t>
            </a:r>
            <a:endParaRPr lang="en-SE" sz="1800" kern="100" dirty="0">
              <a:effectLst/>
              <a:latin typeface="Consolas" panose="020B0609020204030204" pitchFamily="49" charset="0"/>
              <a:ea typeface="Calibri" panose="020F0502020204030204" pitchFamily="34" charset="0"/>
              <a:cs typeface="Times New Roman" panose="02020603050405020304" pitchFamily="18" charset="0"/>
            </a:endParaRPr>
          </a:p>
          <a:p>
            <a:endParaRPr lang="en-GB" sz="1800" kern="100" dirty="0">
              <a:effectLst/>
              <a:latin typeface="Courier New" panose="02070309020205020404" pitchFamily="49" charset="0"/>
              <a:ea typeface="Calibri" panose="020F0502020204030204" pitchFamily="34" charset="0"/>
              <a:cs typeface="Times New Roman" panose="02020603050405020304" pitchFamily="18" charset="0"/>
            </a:endParaRPr>
          </a:p>
          <a:p>
            <a:r>
              <a:rPr lang="en-GB" sz="1800" kern="100" dirty="0">
                <a:effectLst/>
                <a:latin typeface="Courier New" panose="02070309020205020404" pitchFamily="49" charset="0"/>
                <a:ea typeface="Calibri" panose="020F0502020204030204" pitchFamily="34" charset="0"/>
                <a:cs typeface="Times New Roman" panose="02020603050405020304" pitchFamily="18" charset="0"/>
              </a:rPr>
              <a:t>This basically means that the organs within the area above T6</a:t>
            </a:r>
            <a:r>
              <a:rPr lang="en-GB" sz="1800" kern="100" dirty="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dirty="0">
                <a:effectLst/>
                <a:latin typeface="Courier New" panose="02070309020205020404" pitchFamily="49" charset="0"/>
                <a:ea typeface="Calibri" panose="020F0502020204030204" pitchFamily="34" charset="0"/>
                <a:cs typeface="Times New Roman" panose="02020603050405020304" pitchFamily="18" charset="0"/>
              </a:rPr>
              <a:t>will actually be protected by the body</a:t>
            </a:r>
            <a:r>
              <a:rPr lang="en-GB" sz="1800" kern="100" dirty="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dirty="0">
                <a:effectLst/>
                <a:latin typeface="Courier New" panose="02070309020205020404" pitchFamily="49" charset="0"/>
                <a:ea typeface="Calibri" panose="020F0502020204030204" pitchFamily="34" charset="0"/>
                <a:cs typeface="Times New Roman" panose="02020603050405020304" pitchFamily="18" charset="0"/>
              </a:rPr>
              <a:t>causing a systemic</a:t>
            </a:r>
            <a:r>
              <a:rPr lang="en-GB" sz="1800" kern="100" dirty="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dirty="0">
                <a:effectLst/>
                <a:latin typeface="Courier New" panose="02070309020205020404" pitchFamily="49" charset="0"/>
                <a:ea typeface="Calibri" panose="020F0502020204030204" pitchFamily="34" charset="0"/>
                <a:cs typeface="Times New Roman" panose="02020603050405020304" pitchFamily="18" charset="0"/>
              </a:rPr>
              <a:t>rise in the blood pressure to protect it if something is causing an issue.</a:t>
            </a:r>
            <a:endParaRPr lang="en-SE" sz="1800" kern="100" dirty="0">
              <a:effectLst/>
              <a:latin typeface="Consolas" panose="020B0609020204030204" pitchFamily="49" charset="0"/>
              <a:ea typeface="Calibri" panose="020F0502020204030204" pitchFamily="34" charset="0"/>
              <a:cs typeface="Times New Roman" panose="02020603050405020304" pitchFamily="18" charset="0"/>
            </a:endParaRPr>
          </a:p>
          <a:p>
            <a:endParaRPr lang="en-GB" sz="1800" kern="100" dirty="0">
              <a:effectLst/>
              <a:latin typeface="Courier New" panose="02070309020205020404" pitchFamily="49" charset="0"/>
              <a:ea typeface="Calibri" panose="020F0502020204030204" pitchFamily="34" charset="0"/>
              <a:cs typeface="Times New Roman" panose="02020603050405020304" pitchFamily="18" charset="0"/>
            </a:endParaRPr>
          </a:p>
          <a:p>
            <a:r>
              <a:rPr lang="en-GB" sz="1800" kern="100" dirty="0">
                <a:effectLst/>
                <a:latin typeface="Courier New" panose="02070309020205020404" pitchFamily="49" charset="0"/>
                <a:ea typeface="Calibri" panose="020F0502020204030204" pitchFamily="34" charset="0"/>
                <a:cs typeface="Times New Roman" panose="02020603050405020304" pitchFamily="18" charset="0"/>
              </a:rPr>
              <a:t>Anyone with an injury at T6 or above is</a:t>
            </a:r>
            <a:r>
              <a:rPr lang="en-GB" sz="1800" kern="100" dirty="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dirty="0">
                <a:effectLst/>
                <a:latin typeface="Courier New" panose="02070309020205020404" pitchFamily="49" charset="0"/>
                <a:ea typeface="Calibri" panose="020F0502020204030204" pitchFamily="34" charset="0"/>
                <a:cs typeface="Times New Roman" panose="02020603050405020304" pitchFamily="18" charset="0"/>
              </a:rPr>
              <a:t>at risk of suffering with autonomic dysreflexia.</a:t>
            </a:r>
            <a:r>
              <a:rPr lang="en-GB" sz="1800" kern="100" dirty="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dirty="0">
                <a:effectLst/>
                <a:latin typeface="Courier New" panose="02070309020205020404" pitchFamily="49" charset="0"/>
                <a:ea typeface="Calibri" panose="020F0502020204030204" pitchFamily="34" charset="0"/>
                <a:cs typeface="Times New Roman" panose="02020603050405020304" pitchFamily="18" charset="0"/>
              </a:rPr>
              <a:t>They usually will be identified as at risk even if they've never actually suffered. </a:t>
            </a:r>
            <a:endParaRPr lang="en-GB" dirty="0"/>
          </a:p>
          <a:p>
            <a:pPr marL="0" indent="0">
              <a:buNone/>
            </a:pPr>
            <a:endParaRPr lang="en-GB" dirty="0"/>
          </a:p>
          <a:p>
            <a:r>
              <a:rPr lang="en-GB" sz="900" i="1" dirty="0"/>
              <a:t>* Guillain Barre syndrome may also suffer.</a:t>
            </a:r>
          </a:p>
          <a:p>
            <a:pPr marL="0" indent="0">
              <a:buNone/>
            </a:pPr>
            <a:r>
              <a:rPr lang="en-GB" sz="900" i="1" dirty="0"/>
              <a:t>Caused by immune system damaging the peripheral nervous system.</a:t>
            </a:r>
          </a:p>
          <a:p>
            <a:endParaRPr lang="sv-SE" dirty="0"/>
          </a:p>
        </p:txBody>
      </p:sp>
      <p:sp>
        <p:nvSpPr>
          <p:cNvPr id="4" name="Slide Number Placeholder 3"/>
          <p:cNvSpPr>
            <a:spLocks noGrp="1"/>
          </p:cNvSpPr>
          <p:nvPr>
            <p:ph type="sldNum" sz="quarter" idx="5"/>
          </p:nvPr>
        </p:nvSpPr>
        <p:spPr/>
        <p:txBody>
          <a:bodyPr/>
          <a:lstStyle/>
          <a:p>
            <a:fld id="{6D4018D2-26EA-4626-92F2-1F10E443FD0D}" type="slidenum">
              <a:rPr lang="en-US" smtClean="0"/>
              <a:t>4</a:t>
            </a:fld>
            <a:endParaRPr lang="en-US"/>
          </a:p>
        </p:txBody>
      </p:sp>
    </p:spTree>
    <p:extLst>
      <p:ext uri="{BB962C8B-B14F-4D97-AF65-F5344CB8AC3E}">
        <p14:creationId xmlns:p14="http://schemas.microsoft.com/office/powerpoint/2010/main" val="541846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a:effectLst/>
                <a:latin typeface="Courier New" panose="02070309020205020404" pitchFamily="49" charset="0"/>
                <a:ea typeface="Calibri" panose="020F0502020204030204" pitchFamily="34" charset="0"/>
                <a:cs typeface="Times New Roman" panose="02020603050405020304" pitchFamily="18" charset="0"/>
              </a:rPr>
              <a:t>80% of people usually experience their</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first episode of Autonomic Dysreflexia within their first-year post injury.</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And one of the most common causes of something that's hard to detect would</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be an undetected urinary tract infection.</a:t>
            </a:r>
            <a:endParaRPr lang="en-SE" sz="1800" kern="100">
              <a:effectLst/>
              <a:latin typeface="Consolas" panose="020B0609020204030204" pitchFamily="49" charset="0"/>
              <a:ea typeface="Calibri" panose="020F0502020204030204" pitchFamily="34" charset="0"/>
              <a:cs typeface="Times New Roman" panose="02020603050405020304" pitchFamily="18" charset="0"/>
            </a:endParaRPr>
          </a:p>
          <a:p>
            <a:endParaRPr lang="en-GB" sz="1800" kern="100">
              <a:effectLst/>
              <a:latin typeface="Courier New" panose="02070309020205020404" pitchFamily="49" charset="0"/>
              <a:ea typeface="Calibri" panose="020F0502020204030204" pitchFamily="34" charset="0"/>
              <a:cs typeface="Times New Roman" panose="02020603050405020304" pitchFamily="18" charset="0"/>
            </a:endParaRPr>
          </a:p>
          <a:p>
            <a:r>
              <a:rPr lang="en-GB" sz="1800" kern="100">
                <a:effectLst/>
                <a:latin typeface="Courier New" panose="02070309020205020404" pitchFamily="49" charset="0"/>
                <a:ea typeface="Calibri" panose="020F0502020204030204" pitchFamily="34" charset="0"/>
                <a:cs typeface="Times New Roman" panose="02020603050405020304" pitchFamily="18" charset="0"/>
              </a:rPr>
              <a:t>Autonomic Dysreflexia can become a chronic condition and can become </a:t>
            </a:r>
            <a:r>
              <a:rPr lang="en-GB" sz="1800" kern="100" err="1">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reoccurrent</a:t>
            </a:r>
            <a:r>
              <a:rPr lang="en-GB" sz="1800" kern="100">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associated with long standing medical problems like haemorrhoids. We then get ourselves into a cycle of somebody who needs to have regular</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bowel care, or a regular bowel routine, actually having haemorrhoids.</a:t>
            </a:r>
            <a:endParaRPr lang="en-SE" sz="1800" kern="100">
              <a:effectLst/>
              <a:latin typeface="Consolas" panose="020B0609020204030204" pitchFamily="49" charset="0"/>
              <a:ea typeface="Calibri" panose="020F0502020204030204" pitchFamily="34" charset="0"/>
              <a:cs typeface="Times New Roman" panose="02020603050405020304" pitchFamily="18" charset="0"/>
            </a:endParaRPr>
          </a:p>
          <a:p>
            <a:endParaRPr lang="en-GB" sz="1800" kern="100">
              <a:effectLst/>
              <a:latin typeface="Courier New" panose="02070309020205020404" pitchFamily="49" charset="0"/>
              <a:ea typeface="Calibri" panose="020F0502020204030204" pitchFamily="34" charset="0"/>
              <a:cs typeface="Times New Roman" panose="02020603050405020304" pitchFamily="18" charset="0"/>
            </a:endParaRPr>
          </a:p>
          <a:p>
            <a:r>
              <a:rPr lang="en-GB" sz="1800" kern="100">
                <a:effectLst/>
                <a:latin typeface="Courier New" panose="02070309020205020404" pitchFamily="49" charset="0"/>
                <a:ea typeface="Calibri" panose="020F0502020204030204" pitchFamily="34" charset="0"/>
                <a:cs typeface="Times New Roman" panose="02020603050405020304" pitchFamily="18" charset="0"/>
              </a:rPr>
              <a:t>As a result of the routine.</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The haemorrhoids then cause stimulation</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which will stimulate</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the autonomic response.</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But the haemorrhoids</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need to be treated before the Autonomic Dysreflexia can be reduced.</a:t>
            </a:r>
            <a:endParaRPr lang="en-SE" sz="1800" kern="10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D4018D2-26EA-4626-92F2-1F10E443FD0D}" type="slidenum">
              <a:rPr lang="en-US" smtClean="0"/>
              <a:t>5</a:t>
            </a:fld>
            <a:endParaRPr lang="en-US"/>
          </a:p>
        </p:txBody>
      </p:sp>
    </p:spTree>
    <p:extLst>
      <p:ext uri="{BB962C8B-B14F-4D97-AF65-F5344CB8AC3E}">
        <p14:creationId xmlns:p14="http://schemas.microsoft.com/office/powerpoint/2010/main" val="2870348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Courier New" panose="02070309020205020404" pitchFamily="49" charset="0"/>
                <a:ea typeface="Calibri" panose="020F0502020204030204" pitchFamily="34" charset="0"/>
                <a:cs typeface="Times New Roman" panose="02020603050405020304" pitchFamily="18" charset="0"/>
              </a:rPr>
              <a:t>Somebody with no issues whatsoever</a:t>
            </a:r>
            <a:r>
              <a:rPr lang="en-GB" sz="1800" kern="100" dirty="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dirty="0">
                <a:effectLst/>
                <a:latin typeface="Courier New" panose="02070309020205020404" pitchFamily="49" charset="0"/>
                <a:ea typeface="Calibri" panose="020F0502020204030204" pitchFamily="34" charset="0"/>
                <a:cs typeface="Times New Roman" panose="02020603050405020304" pitchFamily="18" charset="0"/>
              </a:rPr>
              <a:t>if they suffer any of the following so pain, heat, issues with the bladder or</a:t>
            </a:r>
            <a:r>
              <a:rPr lang="en-GB" sz="1800" kern="100" dirty="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dirty="0">
                <a:effectLst/>
                <a:latin typeface="Courier New" panose="02070309020205020404" pitchFamily="49" charset="0"/>
                <a:ea typeface="Calibri" panose="020F0502020204030204" pitchFamily="34" charset="0"/>
                <a:cs typeface="Times New Roman" panose="02020603050405020304" pitchFamily="18" charset="0"/>
              </a:rPr>
              <a:t>the bowel, or just the need to go to the toilet.</a:t>
            </a:r>
            <a:r>
              <a:rPr lang="en-GB" sz="1800" kern="100" dirty="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dirty="0">
                <a:effectLst/>
                <a:latin typeface="Courier New" panose="02070309020205020404" pitchFamily="49" charset="0"/>
                <a:ea typeface="Calibri" panose="020F0502020204030204" pitchFamily="34" charset="0"/>
                <a:cs typeface="Times New Roman" panose="02020603050405020304" pitchFamily="18" charset="0"/>
              </a:rPr>
              <a:t>If we find ourselves in that situation</a:t>
            </a:r>
            <a:r>
              <a:rPr lang="en-GB" sz="1800" kern="100" dirty="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dirty="0">
                <a:effectLst/>
                <a:latin typeface="Courier New" panose="02070309020205020404" pitchFamily="49" charset="0"/>
                <a:ea typeface="Calibri" panose="020F0502020204030204" pitchFamily="34" charset="0"/>
                <a:cs typeface="Times New Roman" panose="02020603050405020304" pitchFamily="18" charset="0"/>
              </a:rPr>
              <a:t>with a healthy spine and central nervous system, we would just deal with it.</a:t>
            </a:r>
            <a:r>
              <a:rPr lang="en-GB" sz="1800" kern="100" dirty="0">
                <a:effectLst/>
                <a:latin typeface="Consolas" panose="020B0609020204030204" pitchFamily="49" charset="0"/>
                <a:ea typeface="Calibri" panose="020F0502020204030204" pitchFamily="34" charset="0"/>
                <a:cs typeface="Times New Roman" panose="02020603050405020304" pitchFamily="18" charset="0"/>
              </a:rPr>
              <a:t>  </a:t>
            </a:r>
          </a:p>
          <a:p>
            <a:endParaRPr lang="en-GB" sz="1800" kern="100" dirty="0">
              <a:effectLst/>
              <a:latin typeface="Consolas" panose="020B0609020204030204" pitchFamily="49" charset="0"/>
              <a:ea typeface="Calibri" panose="020F0502020204030204" pitchFamily="34" charset="0"/>
              <a:cs typeface="Times New Roman" panose="02020603050405020304" pitchFamily="18" charset="0"/>
            </a:endParaRPr>
          </a:p>
          <a:p>
            <a:r>
              <a:rPr lang="en-GB" sz="1800" kern="100" dirty="0">
                <a:effectLst/>
                <a:latin typeface="Courier New" panose="02070309020205020404" pitchFamily="49" charset="0"/>
                <a:ea typeface="Calibri" panose="020F0502020204030204" pitchFamily="34" charset="0"/>
                <a:cs typeface="Times New Roman" panose="02020603050405020304" pitchFamily="18" charset="0"/>
              </a:rPr>
              <a:t>So, if we touched our arm on the iron or on the oven, as we were taking something</a:t>
            </a:r>
            <a:r>
              <a:rPr lang="en-GB" sz="1800" kern="100" dirty="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dirty="0">
                <a:effectLst/>
                <a:latin typeface="Courier New" panose="02070309020205020404" pitchFamily="49" charset="0"/>
                <a:ea typeface="Calibri" panose="020F0502020204030204" pitchFamily="34" charset="0"/>
                <a:cs typeface="Times New Roman" panose="02020603050405020304" pitchFamily="18" charset="0"/>
              </a:rPr>
              <a:t>out or putting something in we would actually withdraw from the pain.</a:t>
            </a:r>
            <a:r>
              <a:rPr lang="en-GB" sz="1800" kern="100" dirty="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dirty="0">
                <a:effectLst/>
                <a:latin typeface="Courier New" panose="02070309020205020404" pitchFamily="49" charset="0"/>
                <a:ea typeface="Calibri" panose="020F0502020204030204" pitchFamily="34" charset="0"/>
                <a:cs typeface="Times New Roman" panose="02020603050405020304" pitchFamily="18" charset="0"/>
              </a:rPr>
              <a:t>We would then do what was necessary.</a:t>
            </a:r>
            <a:r>
              <a:rPr lang="en-GB" sz="1800" kern="100" dirty="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dirty="0">
                <a:effectLst/>
                <a:latin typeface="Courier New" panose="02070309020205020404" pitchFamily="49" charset="0"/>
                <a:ea typeface="Calibri" panose="020F0502020204030204" pitchFamily="34" charset="0"/>
                <a:cs typeface="Times New Roman" panose="02020603050405020304" pitchFamily="18" charset="0"/>
              </a:rPr>
              <a:t>In terms of bathing under cold water to reduce the risk and the incidence</a:t>
            </a:r>
            <a:r>
              <a:rPr lang="en-GB" sz="1800" kern="100" dirty="0">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 all </a:t>
            </a:r>
            <a:r>
              <a:rPr lang="en-GB" sz="1800" kern="100" dirty="0">
                <a:effectLst/>
                <a:latin typeface="Courier New" panose="02070309020205020404" pitchFamily="49" charset="0"/>
                <a:ea typeface="Calibri" panose="020F0502020204030204" pitchFamily="34" charset="0"/>
                <a:cs typeface="Times New Roman" panose="02020603050405020304" pitchFamily="18" charset="0"/>
              </a:rPr>
              <a:t>caused by the burn.</a:t>
            </a:r>
            <a:r>
              <a:rPr lang="en-GB" sz="1800" kern="100" dirty="0">
                <a:effectLst/>
                <a:latin typeface="Consolas" panose="020B0609020204030204" pitchFamily="49" charset="0"/>
                <a:ea typeface="Calibri" panose="020F0502020204030204" pitchFamily="34" charset="0"/>
                <a:cs typeface="Times New Roman" panose="02020603050405020304" pitchFamily="18" charset="0"/>
              </a:rPr>
              <a:t> </a:t>
            </a:r>
          </a:p>
          <a:p>
            <a:endParaRPr lang="en-GB" sz="1800" kern="100" dirty="0">
              <a:effectLst/>
              <a:latin typeface="Consolas" panose="020B0609020204030204" pitchFamily="49" charset="0"/>
              <a:ea typeface="Calibri" panose="020F0502020204030204" pitchFamily="34" charset="0"/>
              <a:cs typeface="Times New Roman" panose="02020603050405020304" pitchFamily="18" charset="0"/>
            </a:endParaRPr>
          </a:p>
          <a:p>
            <a:r>
              <a:rPr lang="en-GB" sz="1800" kern="100" dirty="0">
                <a:effectLst/>
                <a:latin typeface="Courier New" panose="02070309020205020404" pitchFamily="49" charset="0"/>
                <a:ea typeface="Calibri" panose="020F0502020204030204" pitchFamily="34" charset="0"/>
                <a:cs typeface="Times New Roman" panose="02020603050405020304" pitchFamily="18" charset="0"/>
              </a:rPr>
              <a:t>Bladder and bowel issues, if somebody needs to go to the toilet we would find an appropriate place</a:t>
            </a:r>
            <a:r>
              <a:rPr lang="en-GB" sz="1800" kern="100" dirty="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dirty="0">
                <a:effectLst/>
                <a:latin typeface="Courier New" panose="02070309020205020404" pitchFamily="49" charset="0"/>
                <a:ea typeface="Calibri" panose="020F0502020204030204" pitchFamily="34" charset="0"/>
                <a:cs typeface="Times New Roman" panose="02020603050405020304" pitchFamily="18" charset="0"/>
              </a:rPr>
              <a:t>and actually be able to deal with that ourselves.</a:t>
            </a:r>
            <a:endParaRPr lang="en-SE" sz="1800" kern="100" dirty="0">
              <a:effectLst/>
              <a:latin typeface="Consolas" panose="020B0609020204030204" pitchFamily="49" charset="0"/>
              <a:ea typeface="Calibri" panose="020F0502020204030204" pitchFamily="34" charset="0"/>
              <a:cs typeface="Times New Roman" panose="02020603050405020304" pitchFamily="18" charset="0"/>
            </a:endParaRPr>
          </a:p>
          <a:p>
            <a:pPr>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spcAft>
                <a:spcPts val="800"/>
              </a:spcAft>
            </a:pPr>
            <a:endParaRPr lang="en-S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D4018D2-26EA-4626-92F2-1F10E443FD0D}" type="slidenum">
              <a:rPr lang="en-US" smtClean="0"/>
              <a:t>6</a:t>
            </a:fld>
            <a:endParaRPr lang="en-US"/>
          </a:p>
        </p:txBody>
      </p:sp>
    </p:spTree>
    <p:extLst>
      <p:ext uri="{BB962C8B-B14F-4D97-AF65-F5344CB8AC3E}">
        <p14:creationId xmlns:p14="http://schemas.microsoft.com/office/powerpoint/2010/main" val="3910978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Unfortunately, if someone has a spinal injury, if the pathways are damaged with that lesion at level T6 or above, somebody's suffering with pain, or if they're in a situation where maybe they encounter in heat, which potentially could burn them. They may not be aware of this due to the fact that they have got limited sensation due to their spinal cord injury.</a:t>
            </a:r>
          </a:p>
          <a:p>
            <a:endParaRPr lang="en-GB"/>
          </a:p>
          <a:p>
            <a:r>
              <a:rPr lang="en-GB"/>
              <a:t>Pain could be caused by many reasons, and very often somebody who suffers with Autonomic Dysreflexia may have an undetected pain caused by something related to their bladder or the bowel. Bladder irritation, maybe. Somebody is currently using intermittent catheters to empty their bladder. Maybe, a few years into their injury, become slightly </a:t>
            </a:r>
            <a:r>
              <a:rPr lang="en-GB" err="1"/>
              <a:t>displacent</a:t>
            </a:r>
            <a:r>
              <a:rPr lang="en-GB"/>
              <a:t>, and therefore are not emptying the bladder as regularly as they should be. This could actually cause the bladder to become irritated. Also, somebody with an undetected urinary tract infection.</a:t>
            </a:r>
          </a:p>
          <a:p>
            <a:endParaRPr lang="en-GB"/>
          </a:p>
          <a:p>
            <a:r>
              <a:rPr lang="en-GB"/>
              <a:t>If someone has a catheter, an indwelling catheter in situ, if potentially the tubing becomes kinked, then again, that could cause the bladder to overfill or the catheter to be unable to drain and again would cause irritation, which in turn would lead the body to try to protect itself by causing the raise in blood pressure.</a:t>
            </a:r>
          </a:p>
          <a:p>
            <a:r>
              <a:rPr lang="en-GB"/>
              <a:t> </a:t>
            </a:r>
          </a:p>
          <a:p>
            <a:r>
              <a:rPr lang="en-GB"/>
              <a:t>Distended bowels are also something that can affect somebody and cause them to have the symptoms of autonomic dysreflexia. </a:t>
            </a:r>
            <a:endParaRPr lang="en-US"/>
          </a:p>
        </p:txBody>
      </p:sp>
      <p:sp>
        <p:nvSpPr>
          <p:cNvPr id="4" name="Slide Number Placeholder 3"/>
          <p:cNvSpPr>
            <a:spLocks noGrp="1"/>
          </p:cNvSpPr>
          <p:nvPr>
            <p:ph type="sldNum" sz="quarter" idx="5"/>
          </p:nvPr>
        </p:nvSpPr>
        <p:spPr/>
        <p:txBody>
          <a:bodyPr/>
          <a:lstStyle/>
          <a:p>
            <a:fld id="{6D4018D2-26EA-4626-92F2-1F10E443FD0D}" type="slidenum">
              <a:rPr lang="en-US" smtClean="0"/>
              <a:t>7</a:t>
            </a:fld>
            <a:endParaRPr lang="en-US"/>
          </a:p>
        </p:txBody>
      </p:sp>
    </p:spTree>
    <p:extLst>
      <p:ext uri="{BB962C8B-B14F-4D97-AF65-F5344CB8AC3E}">
        <p14:creationId xmlns:p14="http://schemas.microsoft.com/office/powerpoint/2010/main" val="2417788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When somebody suffers with autonomic dysreflexia, they have a sudden and potentially life-threatening rise in their blood pressure. And usually this is triggered by the pain that we've just talked about.</a:t>
            </a:r>
          </a:p>
          <a:p>
            <a:endParaRPr lang="en-GB"/>
          </a:p>
          <a:p>
            <a:r>
              <a:rPr lang="en-GB"/>
              <a:t>Potentially somebody in retention, somebody with constipation or even something like bladder stones. Infection is also another reason. It will be found in somebody with a level of T6 or above. As already mentioned, due to this sudden raise in the blood pressure, it can potentially lead to stroke, loss of consciousness, or death.</a:t>
            </a:r>
          </a:p>
          <a:p>
            <a:endParaRPr lang="en-GB"/>
          </a:p>
          <a:p>
            <a:r>
              <a:rPr lang="en-GB"/>
              <a:t>It can occur at any time and affect people who have an incomplete or a complete injury exactly the same if they're within that level. It's the body's own way of protecting itself.</a:t>
            </a:r>
            <a:endParaRPr lang="en-US"/>
          </a:p>
          <a:p>
            <a:endParaRPr lang="en-GB"/>
          </a:p>
          <a:p>
            <a:r>
              <a:rPr lang="en-GB"/>
              <a:t>A stimulation to pain, a stimulus caused, will cause the dilation of the blood pressure.</a:t>
            </a:r>
          </a:p>
          <a:p>
            <a:endParaRPr lang="en-GB"/>
          </a:p>
          <a:p>
            <a:r>
              <a:rPr lang="en-GB"/>
              <a:t>The blood pressure will start to rise due to the dilation of the blood vessels, and with a normal intact central nervous system, we will be able to regulate the pressure at the same time allow us to move away from the stimulus.</a:t>
            </a:r>
          </a:p>
          <a:p>
            <a:r>
              <a:rPr lang="en-GB"/>
              <a:t> </a:t>
            </a:r>
          </a:p>
          <a:p>
            <a:r>
              <a:rPr lang="en-GB"/>
              <a:t>So as referenced earlier, if it was something heat related, possibly a burn, we would feel the pain, remove ourselves from it, and in turn, our body would automatically regulate the blood pressure.</a:t>
            </a:r>
          </a:p>
          <a:p>
            <a:endParaRPr lang="en-GB"/>
          </a:p>
          <a:p>
            <a:r>
              <a:rPr lang="en-GB"/>
              <a:t>In somebody with a spinal cord injury at level T6 and above, the stimulus is not always cognitively felt, so they may not be aware of the pain, and therefore will not move away from it. So, this is the body's own way of protecting itself. </a:t>
            </a:r>
          </a:p>
          <a:p>
            <a:endParaRPr lang="en-SE"/>
          </a:p>
        </p:txBody>
      </p:sp>
      <p:sp>
        <p:nvSpPr>
          <p:cNvPr id="4" name="Slide Number Placeholder 3"/>
          <p:cNvSpPr>
            <a:spLocks noGrp="1"/>
          </p:cNvSpPr>
          <p:nvPr>
            <p:ph type="sldNum" sz="quarter" idx="5"/>
          </p:nvPr>
        </p:nvSpPr>
        <p:spPr/>
        <p:txBody>
          <a:bodyPr/>
          <a:lstStyle/>
          <a:p>
            <a:fld id="{6D4018D2-26EA-4626-92F2-1F10E443FD0D}" type="slidenum">
              <a:rPr lang="en-US" smtClean="0"/>
              <a:t>8</a:t>
            </a:fld>
            <a:endParaRPr lang="en-US"/>
          </a:p>
        </p:txBody>
      </p:sp>
    </p:spTree>
    <p:extLst>
      <p:ext uri="{BB962C8B-B14F-4D97-AF65-F5344CB8AC3E}">
        <p14:creationId xmlns:p14="http://schemas.microsoft.com/office/powerpoint/2010/main" val="3456277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symptoms and the warning signs would be the client having a frontal </a:t>
            </a:r>
            <a:r>
              <a:rPr lang="en-GB" b="1"/>
              <a:t>pounding headache</a:t>
            </a:r>
            <a:r>
              <a:rPr lang="en-GB"/>
              <a:t>. They may </a:t>
            </a:r>
            <a:r>
              <a:rPr lang="en-GB" b="1"/>
              <a:t>become flushed in their skin</a:t>
            </a:r>
            <a:r>
              <a:rPr lang="en-GB"/>
              <a:t> and they </a:t>
            </a:r>
            <a:r>
              <a:rPr lang="en-GB" b="1"/>
              <a:t>may sweat</a:t>
            </a:r>
            <a:r>
              <a:rPr lang="en-GB"/>
              <a:t>. But if you look at the level below the injury, what you'll see is that the skin is very pale.</a:t>
            </a:r>
          </a:p>
          <a:p>
            <a:endParaRPr lang="en-GB"/>
          </a:p>
          <a:p>
            <a:r>
              <a:rPr lang="en-GB"/>
              <a:t>They </a:t>
            </a:r>
            <a:r>
              <a:rPr lang="en-GB" b="1"/>
              <a:t>may complain of a tight chest</a:t>
            </a:r>
            <a:r>
              <a:rPr lang="en-GB"/>
              <a:t>, but the interesting fact is that they have a </a:t>
            </a:r>
            <a:r>
              <a:rPr lang="en-GB" b="1"/>
              <a:t>slow pulse rate</a:t>
            </a:r>
            <a:r>
              <a:rPr lang="en-GB"/>
              <a:t>, so they have a </a:t>
            </a:r>
            <a:r>
              <a:rPr lang="en-GB" b="1"/>
              <a:t>bradycardia</a:t>
            </a:r>
            <a:r>
              <a:rPr lang="en-GB"/>
              <a:t>. The key thing is to find and remove this stimulus.  </a:t>
            </a:r>
          </a:p>
        </p:txBody>
      </p:sp>
      <p:sp>
        <p:nvSpPr>
          <p:cNvPr id="4" name="Slide Number Placeholder 3"/>
          <p:cNvSpPr>
            <a:spLocks noGrp="1"/>
          </p:cNvSpPr>
          <p:nvPr>
            <p:ph type="sldNum" sz="quarter" idx="5"/>
          </p:nvPr>
        </p:nvSpPr>
        <p:spPr/>
        <p:txBody>
          <a:bodyPr/>
          <a:lstStyle/>
          <a:p>
            <a:fld id="{6D4018D2-26EA-4626-92F2-1F10E443FD0D}" type="slidenum">
              <a:rPr lang="en-US" smtClean="0"/>
              <a:t>9</a:t>
            </a:fld>
            <a:endParaRPr lang="en-US"/>
          </a:p>
        </p:txBody>
      </p:sp>
    </p:spTree>
    <p:extLst>
      <p:ext uri="{BB962C8B-B14F-4D97-AF65-F5344CB8AC3E}">
        <p14:creationId xmlns:p14="http://schemas.microsoft.com/office/powerpoint/2010/main" val="2965866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9985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78627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595369"/>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021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79477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0000592"/>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6306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60565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061165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9014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80374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0736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82927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282149"/>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825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23808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850040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37956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51341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0736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7746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62012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483661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9614392"/>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8939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7347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626168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341921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62948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32178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153303"/>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97736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918151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548466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0899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320967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592912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6068618"/>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1990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055141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688133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2657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49397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794372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4877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361666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0863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4031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7193597"/>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82404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4" Type="http://schemas.openxmlformats.org/officeDocument/2006/relationships/theme" Target="../theme/theme1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746971"/>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072535"/>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5">
            <a:extLst>
              <a:ext uri="{FF2B5EF4-FFF2-40B4-BE49-F238E27FC236}">
                <a16:creationId xmlns:a16="http://schemas.microsoft.com/office/drawing/2014/main" id="{F3BD6E87-CA0C-438D-96A7-6C57D98FBB29}"/>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9525"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a:extLst>
              <a:ext uri="{FF2B5EF4-FFF2-40B4-BE49-F238E27FC236}">
                <a16:creationId xmlns:a16="http://schemas.microsoft.com/office/drawing/2014/main" id="{94D7810D-4A64-2181-F3B0-73BF0F6DB132}"/>
              </a:ext>
            </a:extLst>
          </p:cNvPr>
          <p:cNvGrpSpPr/>
          <p:nvPr userDrawn="1"/>
        </p:nvGrpSpPr>
        <p:grpSpPr>
          <a:xfrm>
            <a:off x="214801" y="216000"/>
            <a:ext cx="11760266" cy="568648"/>
            <a:chOff x="214801" y="216000"/>
            <a:chExt cx="11760266" cy="568648"/>
          </a:xfrm>
        </p:grpSpPr>
        <p:sp>
          <p:nvSpPr>
            <p:cNvPr id="6" name="Freeform 5">
              <a:extLst>
                <a:ext uri="{FF2B5EF4-FFF2-40B4-BE49-F238E27FC236}">
                  <a16:creationId xmlns:a16="http://schemas.microsoft.com/office/drawing/2014/main" id="{7713221E-6E72-488C-A20B-C6CF1C88823B}"/>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15">
              <a:extLst>
                <a:ext uri="{FF2B5EF4-FFF2-40B4-BE49-F238E27FC236}">
                  <a16:creationId xmlns:a16="http://schemas.microsoft.com/office/drawing/2014/main" id="{94AD8C86-734D-4CC3-8AFE-EFA75A733E27}"/>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295952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
            <a:extLst>
              <a:ext uri="{FF2B5EF4-FFF2-40B4-BE49-F238E27FC236}">
                <a16:creationId xmlns:a16="http://schemas.microsoft.com/office/drawing/2014/main" id="{A710B2A7-FB73-4E4D-A0CB-815636CD8F3B}"/>
              </a:ext>
            </a:extLst>
          </p:cNvPr>
          <p:cNvSpPr>
            <a:spLocks noEditPoints="1"/>
          </p:cNvSpPr>
          <p:nvPr userDrawn="1"/>
        </p:nvSpPr>
        <p:spPr bwMode="auto">
          <a:xfrm>
            <a:off x="10587039" y="6144614"/>
            <a:ext cx="1279525"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8233104"/>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7" name="Grupp 16">
            <a:extLst>
              <a:ext uri="{FF2B5EF4-FFF2-40B4-BE49-F238E27FC236}">
                <a16:creationId xmlns:a16="http://schemas.microsoft.com/office/drawing/2014/main" id="{1B11690B-0DFD-4A97-BE64-EAA45D0FB22F}"/>
              </a:ext>
            </a:extLst>
          </p:cNvPr>
          <p:cNvGrpSpPr/>
          <p:nvPr userDrawn="1"/>
        </p:nvGrpSpPr>
        <p:grpSpPr>
          <a:xfrm>
            <a:off x="9715502" y="6146800"/>
            <a:ext cx="2151062" cy="384175"/>
            <a:chOff x="3941763" y="-757238"/>
            <a:chExt cx="2151062" cy="384175"/>
          </a:xfrm>
        </p:grpSpPr>
        <p:sp>
          <p:nvSpPr>
            <p:cNvPr id="14" name="Freeform 5">
              <a:extLst>
                <a:ext uri="{FF2B5EF4-FFF2-40B4-BE49-F238E27FC236}">
                  <a16:creationId xmlns:a16="http://schemas.microsoft.com/office/drawing/2014/main" id="{ADCE294F-FAD1-43C7-8EF6-B13B3B0B50DA}"/>
                </a:ext>
              </a:extLst>
            </p:cNvPr>
            <p:cNvSpPr>
              <a:spLocks noEditPoints="1"/>
            </p:cNvSpPr>
            <p:nvPr userDrawn="1"/>
          </p:nvSpPr>
          <p:spPr bwMode="auto">
            <a:xfrm>
              <a:off x="5243513" y="-669926"/>
              <a:ext cx="849312" cy="296863"/>
            </a:xfrm>
            <a:custGeom>
              <a:avLst/>
              <a:gdLst>
                <a:gd name="T0" fmla="*/ 252 w 267"/>
                <a:gd name="T1" fmla="*/ 6 h 91"/>
                <a:gd name="T2" fmla="*/ 240 w 267"/>
                <a:gd name="T3" fmla="*/ 4 h 91"/>
                <a:gd name="T4" fmla="*/ 245 w 267"/>
                <a:gd name="T5" fmla="*/ 6 h 91"/>
                <a:gd name="T6" fmla="*/ 247 w 267"/>
                <a:gd name="T7" fmla="*/ 18 h 91"/>
                <a:gd name="T8" fmla="*/ 267 w 267"/>
                <a:gd name="T9" fmla="*/ 4 h 91"/>
                <a:gd name="T10" fmla="*/ 260 w 267"/>
                <a:gd name="T11" fmla="*/ 15 h 91"/>
                <a:gd name="T12" fmla="*/ 253 w 267"/>
                <a:gd name="T13" fmla="*/ 4 h 91"/>
                <a:gd name="T14" fmla="*/ 255 w 267"/>
                <a:gd name="T15" fmla="*/ 18 h 91"/>
                <a:gd name="T16" fmla="*/ 255 w 267"/>
                <a:gd name="T17" fmla="*/ 6 h 91"/>
                <a:gd name="T18" fmla="*/ 259 w 267"/>
                <a:gd name="T19" fmla="*/ 18 h 91"/>
                <a:gd name="T20" fmla="*/ 264 w 267"/>
                <a:gd name="T21" fmla="*/ 9 h 91"/>
                <a:gd name="T22" fmla="*/ 265 w 267"/>
                <a:gd name="T23" fmla="*/ 9 h 91"/>
                <a:gd name="T24" fmla="*/ 267 w 267"/>
                <a:gd name="T25" fmla="*/ 18 h 91"/>
                <a:gd name="T26" fmla="*/ 215 w 267"/>
                <a:gd name="T27" fmla="*/ 66 h 91"/>
                <a:gd name="T28" fmla="*/ 200 w 267"/>
                <a:gd name="T29" fmla="*/ 47 h 91"/>
                <a:gd name="T30" fmla="*/ 215 w 267"/>
                <a:gd name="T31" fmla="*/ 27 h 91"/>
                <a:gd name="T32" fmla="*/ 227 w 267"/>
                <a:gd name="T33" fmla="*/ 61 h 91"/>
                <a:gd name="T34" fmla="*/ 241 w 267"/>
                <a:gd name="T35" fmla="*/ 46 h 91"/>
                <a:gd name="T36" fmla="*/ 197 w 267"/>
                <a:gd name="T37" fmla="*/ 27 h 91"/>
                <a:gd name="T38" fmla="*/ 197 w 267"/>
                <a:gd name="T39" fmla="*/ 67 h 91"/>
                <a:gd name="T40" fmla="*/ 234 w 267"/>
                <a:gd name="T41" fmla="*/ 66 h 91"/>
                <a:gd name="T42" fmla="*/ 171 w 267"/>
                <a:gd name="T43" fmla="*/ 44 h 91"/>
                <a:gd name="T44" fmla="*/ 157 w 267"/>
                <a:gd name="T45" fmla="*/ 63 h 91"/>
                <a:gd name="T46" fmla="*/ 144 w 267"/>
                <a:gd name="T47" fmla="*/ 45 h 91"/>
                <a:gd name="T48" fmla="*/ 158 w 267"/>
                <a:gd name="T49" fmla="*/ 27 h 91"/>
                <a:gd name="T50" fmla="*/ 180 w 267"/>
                <a:gd name="T51" fmla="*/ 23 h 91"/>
                <a:gd name="T52" fmla="*/ 172 w 267"/>
                <a:gd name="T53" fmla="*/ 21 h 91"/>
                <a:gd name="T54" fmla="*/ 165 w 267"/>
                <a:gd name="T55" fmla="*/ 21 h 91"/>
                <a:gd name="T56" fmla="*/ 135 w 267"/>
                <a:gd name="T57" fmla="*/ 35 h 91"/>
                <a:gd name="T58" fmla="*/ 156 w 267"/>
                <a:gd name="T59" fmla="*/ 71 h 91"/>
                <a:gd name="T60" fmla="*/ 171 w 267"/>
                <a:gd name="T61" fmla="*/ 69 h 91"/>
                <a:gd name="T62" fmla="*/ 149 w 267"/>
                <a:gd name="T63" fmla="*/ 81 h 91"/>
                <a:gd name="T64" fmla="*/ 142 w 267"/>
                <a:gd name="T65" fmla="*/ 73 h 91"/>
                <a:gd name="T66" fmla="*/ 143 w 267"/>
                <a:gd name="T67" fmla="*/ 87 h 91"/>
                <a:gd name="T68" fmla="*/ 174 w 267"/>
                <a:gd name="T69" fmla="*/ 86 h 91"/>
                <a:gd name="T70" fmla="*/ 180 w 267"/>
                <a:gd name="T71" fmla="*/ 23 h 91"/>
                <a:gd name="T72" fmla="*/ 119 w 267"/>
                <a:gd name="T73" fmla="*/ 12 h 91"/>
                <a:gd name="T74" fmla="*/ 119 w 267"/>
                <a:gd name="T75" fmla="*/ 0 h 91"/>
                <a:gd name="T76" fmla="*/ 123 w 267"/>
                <a:gd name="T77" fmla="*/ 24 h 91"/>
                <a:gd name="T78" fmla="*/ 114 w 267"/>
                <a:gd name="T79" fmla="*/ 24 h 91"/>
                <a:gd name="T80" fmla="*/ 119 w 267"/>
                <a:gd name="T81" fmla="*/ 73 h 91"/>
                <a:gd name="T82" fmla="*/ 123 w 267"/>
                <a:gd name="T83" fmla="*/ 69 h 91"/>
                <a:gd name="T84" fmla="*/ 88 w 267"/>
                <a:gd name="T85" fmla="*/ 24 h 91"/>
                <a:gd name="T86" fmla="*/ 79 w 267"/>
                <a:gd name="T87" fmla="*/ 24 h 91"/>
                <a:gd name="T88" fmla="*/ 84 w 267"/>
                <a:gd name="T89" fmla="*/ 73 h 91"/>
                <a:gd name="T90" fmla="*/ 88 w 267"/>
                <a:gd name="T91" fmla="*/ 49 h 91"/>
                <a:gd name="T92" fmla="*/ 103 w 267"/>
                <a:gd name="T93" fmla="*/ 28 h 91"/>
                <a:gd name="T94" fmla="*/ 102 w 267"/>
                <a:gd name="T95" fmla="*/ 19 h 91"/>
                <a:gd name="T96" fmla="*/ 88 w 267"/>
                <a:gd name="T97" fmla="*/ 24 h 91"/>
                <a:gd name="T98" fmla="*/ 34 w 267"/>
                <a:gd name="T99" fmla="*/ 65 h 91"/>
                <a:gd name="T100" fmla="*/ 34 w 267"/>
                <a:gd name="T101" fmla="*/ 8 h 91"/>
                <a:gd name="T102" fmla="*/ 34 w 267"/>
                <a:gd name="T103" fmla="*/ 0 h 91"/>
                <a:gd name="T104" fmla="*/ 34 w 267"/>
                <a:gd name="T105" fmla="*/ 74 h 91"/>
                <a:gd name="T106" fmla="*/ 68 w 267"/>
                <a:gd name="T107" fmla="*/ 36 h 91"/>
                <a:gd name="T108" fmla="*/ 34 w 267"/>
                <a:gd name="T10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7" h="91">
                  <a:moveTo>
                    <a:pt x="247" y="6"/>
                  </a:moveTo>
                  <a:cubicBezTo>
                    <a:pt x="252" y="6"/>
                    <a:pt x="252" y="6"/>
                    <a:pt x="252" y="6"/>
                  </a:cubicBezTo>
                  <a:cubicBezTo>
                    <a:pt x="252" y="4"/>
                    <a:pt x="252" y="4"/>
                    <a:pt x="252" y="4"/>
                  </a:cubicBezTo>
                  <a:cubicBezTo>
                    <a:pt x="240" y="4"/>
                    <a:pt x="240" y="4"/>
                    <a:pt x="240" y="4"/>
                  </a:cubicBezTo>
                  <a:cubicBezTo>
                    <a:pt x="240" y="6"/>
                    <a:pt x="240" y="6"/>
                    <a:pt x="240" y="6"/>
                  </a:cubicBezTo>
                  <a:cubicBezTo>
                    <a:pt x="245" y="6"/>
                    <a:pt x="245" y="6"/>
                    <a:pt x="245" y="6"/>
                  </a:cubicBezTo>
                  <a:cubicBezTo>
                    <a:pt x="245" y="18"/>
                    <a:pt x="245" y="18"/>
                    <a:pt x="245" y="18"/>
                  </a:cubicBezTo>
                  <a:cubicBezTo>
                    <a:pt x="247" y="18"/>
                    <a:pt x="247" y="18"/>
                    <a:pt x="247" y="18"/>
                  </a:cubicBezTo>
                  <a:lnTo>
                    <a:pt x="247" y="6"/>
                  </a:lnTo>
                  <a:close/>
                  <a:moveTo>
                    <a:pt x="267" y="4"/>
                  </a:moveTo>
                  <a:cubicBezTo>
                    <a:pt x="264" y="4"/>
                    <a:pt x="264" y="4"/>
                    <a:pt x="264" y="4"/>
                  </a:cubicBezTo>
                  <a:cubicBezTo>
                    <a:pt x="260" y="15"/>
                    <a:pt x="260" y="15"/>
                    <a:pt x="260" y="15"/>
                  </a:cubicBezTo>
                  <a:cubicBezTo>
                    <a:pt x="256" y="4"/>
                    <a:pt x="256" y="4"/>
                    <a:pt x="256" y="4"/>
                  </a:cubicBezTo>
                  <a:cubicBezTo>
                    <a:pt x="253" y="4"/>
                    <a:pt x="253" y="4"/>
                    <a:pt x="253" y="4"/>
                  </a:cubicBezTo>
                  <a:cubicBezTo>
                    <a:pt x="253" y="18"/>
                    <a:pt x="253" y="18"/>
                    <a:pt x="253" y="18"/>
                  </a:cubicBezTo>
                  <a:cubicBezTo>
                    <a:pt x="255" y="18"/>
                    <a:pt x="255" y="18"/>
                    <a:pt x="255" y="18"/>
                  </a:cubicBezTo>
                  <a:cubicBezTo>
                    <a:pt x="255" y="9"/>
                    <a:pt x="255" y="9"/>
                    <a:pt x="255" y="9"/>
                  </a:cubicBezTo>
                  <a:cubicBezTo>
                    <a:pt x="255" y="9"/>
                    <a:pt x="255" y="7"/>
                    <a:pt x="255" y="6"/>
                  </a:cubicBezTo>
                  <a:cubicBezTo>
                    <a:pt x="256" y="8"/>
                    <a:pt x="256" y="8"/>
                    <a:pt x="256" y="9"/>
                  </a:cubicBezTo>
                  <a:cubicBezTo>
                    <a:pt x="259" y="18"/>
                    <a:pt x="259" y="18"/>
                    <a:pt x="259" y="18"/>
                  </a:cubicBezTo>
                  <a:cubicBezTo>
                    <a:pt x="261" y="18"/>
                    <a:pt x="261" y="18"/>
                    <a:pt x="261" y="18"/>
                  </a:cubicBezTo>
                  <a:cubicBezTo>
                    <a:pt x="264" y="9"/>
                    <a:pt x="264" y="9"/>
                    <a:pt x="264" y="9"/>
                  </a:cubicBezTo>
                  <a:cubicBezTo>
                    <a:pt x="265" y="7"/>
                    <a:pt x="265" y="7"/>
                    <a:pt x="265" y="6"/>
                  </a:cubicBezTo>
                  <a:cubicBezTo>
                    <a:pt x="265" y="7"/>
                    <a:pt x="265" y="8"/>
                    <a:pt x="265" y="9"/>
                  </a:cubicBezTo>
                  <a:cubicBezTo>
                    <a:pt x="265" y="18"/>
                    <a:pt x="265" y="18"/>
                    <a:pt x="265" y="18"/>
                  </a:cubicBezTo>
                  <a:cubicBezTo>
                    <a:pt x="267" y="18"/>
                    <a:pt x="267" y="18"/>
                    <a:pt x="267" y="18"/>
                  </a:cubicBezTo>
                  <a:lnTo>
                    <a:pt x="267" y="4"/>
                  </a:lnTo>
                  <a:close/>
                  <a:moveTo>
                    <a:pt x="215" y="66"/>
                  </a:moveTo>
                  <a:cubicBezTo>
                    <a:pt x="210" y="66"/>
                    <a:pt x="206" y="64"/>
                    <a:pt x="204" y="61"/>
                  </a:cubicBezTo>
                  <a:cubicBezTo>
                    <a:pt x="201" y="57"/>
                    <a:pt x="200" y="52"/>
                    <a:pt x="200" y="47"/>
                  </a:cubicBezTo>
                  <a:cubicBezTo>
                    <a:pt x="200" y="42"/>
                    <a:pt x="201" y="36"/>
                    <a:pt x="203" y="33"/>
                  </a:cubicBezTo>
                  <a:cubicBezTo>
                    <a:pt x="207" y="27"/>
                    <a:pt x="213" y="27"/>
                    <a:pt x="215" y="27"/>
                  </a:cubicBezTo>
                  <a:cubicBezTo>
                    <a:pt x="228" y="27"/>
                    <a:pt x="231" y="37"/>
                    <a:pt x="231" y="47"/>
                  </a:cubicBezTo>
                  <a:cubicBezTo>
                    <a:pt x="231" y="50"/>
                    <a:pt x="231" y="56"/>
                    <a:pt x="227" y="61"/>
                  </a:cubicBezTo>
                  <a:cubicBezTo>
                    <a:pt x="225" y="65"/>
                    <a:pt x="220" y="66"/>
                    <a:pt x="215" y="66"/>
                  </a:cubicBezTo>
                  <a:moveTo>
                    <a:pt x="241" y="46"/>
                  </a:moveTo>
                  <a:cubicBezTo>
                    <a:pt x="241" y="29"/>
                    <a:pt x="231" y="19"/>
                    <a:pt x="216" y="19"/>
                  </a:cubicBezTo>
                  <a:cubicBezTo>
                    <a:pt x="211" y="19"/>
                    <a:pt x="203" y="20"/>
                    <a:pt x="197" y="27"/>
                  </a:cubicBezTo>
                  <a:cubicBezTo>
                    <a:pt x="191" y="33"/>
                    <a:pt x="190" y="42"/>
                    <a:pt x="190" y="47"/>
                  </a:cubicBezTo>
                  <a:cubicBezTo>
                    <a:pt x="190" y="50"/>
                    <a:pt x="190" y="60"/>
                    <a:pt x="197" y="67"/>
                  </a:cubicBezTo>
                  <a:cubicBezTo>
                    <a:pt x="203" y="73"/>
                    <a:pt x="210" y="74"/>
                    <a:pt x="215" y="74"/>
                  </a:cubicBezTo>
                  <a:cubicBezTo>
                    <a:pt x="220" y="74"/>
                    <a:pt x="228" y="73"/>
                    <a:pt x="234" y="66"/>
                  </a:cubicBezTo>
                  <a:cubicBezTo>
                    <a:pt x="240" y="60"/>
                    <a:pt x="241" y="51"/>
                    <a:pt x="241" y="46"/>
                  </a:cubicBezTo>
                  <a:moveTo>
                    <a:pt x="171" y="44"/>
                  </a:moveTo>
                  <a:cubicBezTo>
                    <a:pt x="171" y="47"/>
                    <a:pt x="171" y="53"/>
                    <a:pt x="168" y="57"/>
                  </a:cubicBezTo>
                  <a:cubicBezTo>
                    <a:pt x="166" y="61"/>
                    <a:pt x="162" y="63"/>
                    <a:pt x="157" y="63"/>
                  </a:cubicBezTo>
                  <a:cubicBezTo>
                    <a:pt x="152" y="63"/>
                    <a:pt x="149" y="61"/>
                    <a:pt x="147" y="58"/>
                  </a:cubicBezTo>
                  <a:cubicBezTo>
                    <a:pt x="144" y="55"/>
                    <a:pt x="144" y="50"/>
                    <a:pt x="144" y="45"/>
                  </a:cubicBezTo>
                  <a:cubicBezTo>
                    <a:pt x="144" y="41"/>
                    <a:pt x="144" y="36"/>
                    <a:pt x="147" y="33"/>
                  </a:cubicBezTo>
                  <a:cubicBezTo>
                    <a:pt x="150" y="28"/>
                    <a:pt x="154" y="27"/>
                    <a:pt x="158" y="27"/>
                  </a:cubicBezTo>
                  <a:cubicBezTo>
                    <a:pt x="171" y="27"/>
                    <a:pt x="171" y="42"/>
                    <a:pt x="171" y="44"/>
                  </a:cubicBezTo>
                  <a:moveTo>
                    <a:pt x="180" y="23"/>
                  </a:moveTo>
                  <a:cubicBezTo>
                    <a:pt x="180" y="22"/>
                    <a:pt x="179" y="20"/>
                    <a:pt x="176" y="20"/>
                  </a:cubicBezTo>
                  <a:cubicBezTo>
                    <a:pt x="173" y="20"/>
                    <a:pt x="172" y="21"/>
                    <a:pt x="172" y="21"/>
                  </a:cubicBezTo>
                  <a:cubicBezTo>
                    <a:pt x="172" y="22"/>
                    <a:pt x="172" y="23"/>
                    <a:pt x="172" y="26"/>
                  </a:cubicBezTo>
                  <a:cubicBezTo>
                    <a:pt x="170" y="24"/>
                    <a:pt x="169" y="22"/>
                    <a:pt x="165" y="21"/>
                  </a:cubicBezTo>
                  <a:cubicBezTo>
                    <a:pt x="163" y="20"/>
                    <a:pt x="161" y="19"/>
                    <a:pt x="157" y="19"/>
                  </a:cubicBezTo>
                  <a:cubicBezTo>
                    <a:pt x="146" y="19"/>
                    <a:pt x="138" y="25"/>
                    <a:pt x="135" y="35"/>
                  </a:cubicBezTo>
                  <a:cubicBezTo>
                    <a:pt x="134" y="39"/>
                    <a:pt x="134" y="42"/>
                    <a:pt x="134" y="46"/>
                  </a:cubicBezTo>
                  <a:cubicBezTo>
                    <a:pt x="134" y="59"/>
                    <a:pt x="140" y="71"/>
                    <a:pt x="156" y="71"/>
                  </a:cubicBezTo>
                  <a:cubicBezTo>
                    <a:pt x="165" y="71"/>
                    <a:pt x="169" y="67"/>
                    <a:pt x="171" y="64"/>
                  </a:cubicBezTo>
                  <a:cubicBezTo>
                    <a:pt x="171" y="69"/>
                    <a:pt x="171" y="69"/>
                    <a:pt x="171" y="69"/>
                  </a:cubicBezTo>
                  <a:cubicBezTo>
                    <a:pt x="171" y="76"/>
                    <a:pt x="170" y="83"/>
                    <a:pt x="158" y="83"/>
                  </a:cubicBezTo>
                  <a:cubicBezTo>
                    <a:pt x="156" y="83"/>
                    <a:pt x="151" y="83"/>
                    <a:pt x="149" y="81"/>
                  </a:cubicBezTo>
                  <a:cubicBezTo>
                    <a:pt x="148" y="80"/>
                    <a:pt x="147" y="79"/>
                    <a:pt x="147" y="77"/>
                  </a:cubicBezTo>
                  <a:cubicBezTo>
                    <a:pt x="146" y="75"/>
                    <a:pt x="145" y="73"/>
                    <a:pt x="142" y="73"/>
                  </a:cubicBezTo>
                  <a:cubicBezTo>
                    <a:pt x="139" y="73"/>
                    <a:pt x="137" y="75"/>
                    <a:pt x="137" y="78"/>
                  </a:cubicBezTo>
                  <a:cubicBezTo>
                    <a:pt x="137" y="80"/>
                    <a:pt x="139" y="85"/>
                    <a:pt x="143" y="87"/>
                  </a:cubicBezTo>
                  <a:cubicBezTo>
                    <a:pt x="146" y="90"/>
                    <a:pt x="152" y="91"/>
                    <a:pt x="158" y="91"/>
                  </a:cubicBezTo>
                  <a:cubicBezTo>
                    <a:pt x="165" y="91"/>
                    <a:pt x="171" y="90"/>
                    <a:pt x="174" y="86"/>
                  </a:cubicBezTo>
                  <a:cubicBezTo>
                    <a:pt x="178" y="82"/>
                    <a:pt x="180" y="77"/>
                    <a:pt x="180" y="66"/>
                  </a:cubicBezTo>
                  <a:lnTo>
                    <a:pt x="180" y="23"/>
                  </a:lnTo>
                  <a:close/>
                  <a:moveTo>
                    <a:pt x="113" y="6"/>
                  </a:moveTo>
                  <a:cubicBezTo>
                    <a:pt x="113" y="9"/>
                    <a:pt x="115" y="12"/>
                    <a:pt x="119" y="12"/>
                  </a:cubicBezTo>
                  <a:cubicBezTo>
                    <a:pt x="122" y="12"/>
                    <a:pt x="124" y="10"/>
                    <a:pt x="124" y="6"/>
                  </a:cubicBezTo>
                  <a:cubicBezTo>
                    <a:pt x="124" y="2"/>
                    <a:pt x="122" y="0"/>
                    <a:pt x="119" y="0"/>
                  </a:cubicBezTo>
                  <a:cubicBezTo>
                    <a:pt x="116" y="0"/>
                    <a:pt x="113" y="2"/>
                    <a:pt x="113" y="6"/>
                  </a:cubicBezTo>
                  <a:moveTo>
                    <a:pt x="123" y="24"/>
                  </a:moveTo>
                  <a:cubicBezTo>
                    <a:pt x="123" y="23"/>
                    <a:pt x="123" y="19"/>
                    <a:pt x="119" y="19"/>
                  </a:cubicBezTo>
                  <a:cubicBezTo>
                    <a:pt x="115" y="19"/>
                    <a:pt x="114" y="23"/>
                    <a:pt x="114" y="24"/>
                  </a:cubicBezTo>
                  <a:cubicBezTo>
                    <a:pt x="114" y="69"/>
                    <a:pt x="114" y="69"/>
                    <a:pt x="114" y="69"/>
                  </a:cubicBezTo>
                  <a:cubicBezTo>
                    <a:pt x="114" y="72"/>
                    <a:pt x="116" y="73"/>
                    <a:pt x="119" y="73"/>
                  </a:cubicBezTo>
                  <a:cubicBezTo>
                    <a:pt x="121" y="73"/>
                    <a:pt x="123" y="72"/>
                    <a:pt x="123" y="71"/>
                  </a:cubicBezTo>
                  <a:cubicBezTo>
                    <a:pt x="123" y="71"/>
                    <a:pt x="123" y="70"/>
                    <a:pt x="123" y="69"/>
                  </a:cubicBezTo>
                  <a:lnTo>
                    <a:pt x="123" y="24"/>
                  </a:lnTo>
                  <a:close/>
                  <a:moveTo>
                    <a:pt x="88" y="24"/>
                  </a:moveTo>
                  <a:cubicBezTo>
                    <a:pt x="88" y="22"/>
                    <a:pt x="88" y="19"/>
                    <a:pt x="84" y="19"/>
                  </a:cubicBezTo>
                  <a:cubicBezTo>
                    <a:pt x="80" y="19"/>
                    <a:pt x="79" y="22"/>
                    <a:pt x="79" y="24"/>
                  </a:cubicBezTo>
                  <a:cubicBezTo>
                    <a:pt x="79" y="69"/>
                    <a:pt x="79" y="69"/>
                    <a:pt x="79" y="69"/>
                  </a:cubicBezTo>
                  <a:cubicBezTo>
                    <a:pt x="79" y="71"/>
                    <a:pt x="80" y="73"/>
                    <a:pt x="84" y="73"/>
                  </a:cubicBezTo>
                  <a:cubicBezTo>
                    <a:pt x="88" y="73"/>
                    <a:pt x="88" y="71"/>
                    <a:pt x="88" y="69"/>
                  </a:cubicBezTo>
                  <a:cubicBezTo>
                    <a:pt x="88" y="49"/>
                    <a:pt x="88" y="49"/>
                    <a:pt x="88" y="49"/>
                  </a:cubicBezTo>
                  <a:cubicBezTo>
                    <a:pt x="88" y="43"/>
                    <a:pt x="88" y="36"/>
                    <a:pt x="95" y="31"/>
                  </a:cubicBezTo>
                  <a:cubicBezTo>
                    <a:pt x="98" y="29"/>
                    <a:pt x="101" y="29"/>
                    <a:pt x="103" y="28"/>
                  </a:cubicBezTo>
                  <a:cubicBezTo>
                    <a:pt x="105" y="28"/>
                    <a:pt x="107" y="28"/>
                    <a:pt x="107" y="24"/>
                  </a:cubicBezTo>
                  <a:cubicBezTo>
                    <a:pt x="107" y="19"/>
                    <a:pt x="103" y="19"/>
                    <a:pt x="102" y="19"/>
                  </a:cubicBezTo>
                  <a:cubicBezTo>
                    <a:pt x="96" y="19"/>
                    <a:pt x="90" y="23"/>
                    <a:pt x="88" y="29"/>
                  </a:cubicBezTo>
                  <a:lnTo>
                    <a:pt x="88" y="24"/>
                  </a:lnTo>
                  <a:close/>
                  <a:moveTo>
                    <a:pt x="58" y="36"/>
                  </a:moveTo>
                  <a:cubicBezTo>
                    <a:pt x="58" y="49"/>
                    <a:pt x="52" y="65"/>
                    <a:pt x="34" y="65"/>
                  </a:cubicBezTo>
                  <a:cubicBezTo>
                    <a:pt x="20" y="65"/>
                    <a:pt x="10" y="55"/>
                    <a:pt x="10" y="36"/>
                  </a:cubicBezTo>
                  <a:cubicBezTo>
                    <a:pt x="10" y="19"/>
                    <a:pt x="20" y="8"/>
                    <a:pt x="34" y="8"/>
                  </a:cubicBezTo>
                  <a:cubicBezTo>
                    <a:pt x="47" y="8"/>
                    <a:pt x="58" y="18"/>
                    <a:pt x="58" y="36"/>
                  </a:cubicBezTo>
                  <a:moveTo>
                    <a:pt x="34" y="0"/>
                  </a:moveTo>
                  <a:cubicBezTo>
                    <a:pt x="15" y="0"/>
                    <a:pt x="0" y="13"/>
                    <a:pt x="0" y="37"/>
                  </a:cubicBezTo>
                  <a:cubicBezTo>
                    <a:pt x="0" y="61"/>
                    <a:pt x="15" y="74"/>
                    <a:pt x="34" y="74"/>
                  </a:cubicBezTo>
                  <a:cubicBezTo>
                    <a:pt x="52" y="74"/>
                    <a:pt x="64" y="62"/>
                    <a:pt x="67" y="47"/>
                  </a:cubicBezTo>
                  <a:cubicBezTo>
                    <a:pt x="68" y="43"/>
                    <a:pt x="68" y="40"/>
                    <a:pt x="68" y="36"/>
                  </a:cubicBezTo>
                  <a:cubicBezTo>
                    <a:pt x="68" y="30"/>
                    <a:pt x="67" y="13"/>
                    <a:pt x="52" y="4"/>
                  </a:cubicBezTo>
                  <a:cubicBezTo>
                    <a:pt x="45" y="0"/>
                    <a:pt x="38" y="0"/>
                    <a:pt x="34" y="0"/>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8E2F5420-23EB-4F36-9BE5-3417CCB0F947}"/>
                </a:ext>
              </a:extLst>
            </p:cNvPr>
            <p:cNvSpPr>
              <a:spLocks noEditPoints="1"/>
            </p:cNvSpPr>
            <p:nvPr userDrawn="1"/>
          </p:nvSpPr>
          <p:spPr bwMode="auto">
            <a:xfrm>
              <a:off x="3941763" y="-757238"/>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6886064"/>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upp 16">
            <a:extLst>
              <a:ext uri="{FF2B5EF4-FFF2-40B4-BE49-F238E27FC236}">
                <a16:creationId xmlns:a16="http://schemas.microsoft.com/office/drawing/2014/main" id="{E1FC1425-0736-4208-AB0C-56C66B325D3D}"/>
              </a:ext>
            </a:extLst>
          </p:cNvPr>
          <p:cNvGrpSpPr/>
          <p:nvPr userDrawn="1"/>
        </p:nvGrpSpPr>
        <p:grpSpPr>
          <a:xfrm>
            <a:off x="9620252" y="6146006"/>
            <a:ext cx="2246312" cy="331788"/>
            <a:chOff x="4335631" y="-809425"/>
            <a:chExt cx="2246312" cy="331788"/>
          </a:xfrm>
        </p:grpSpPr>
        <p:sp>
          <p:nvSpPr>
            <p:cNvPr id="14" name="Freeform 5">
              <a:extLst>
                <a:ext uri="{FF2B5EF4-FFF2-40B4-BE49-F238E27FC236}">
                  <a16:creationId xmlns:a16="http://schemas.microsoft.com/office/drawing/2014/main" id="{9F951B65-DD54-4472-B291-6D7E477946FB}"/>
                </a:ext>
              </a:extLst>
            </p:cNvPr>
            <p:cNvSpPr>
              <a:spLocks noEditPoints="1"/>
            </p:cNvSpPr>
            <p:nvPr userDrawn="1"/>
          </p:nvSpPr>
          <p:spPr bwMode="auto">
            <a:xfrm>
              <a:off x="5631031" y="-722112"/>
              <a:ext cx="950912" cy="241300"/>
            </a:xfrm>
            <a:custGeom>
              <a:avLst/>
              <a:gdLst>
                <a:gd name="T0" fmla="*/ 283 w 299"/>
                <a:gd name="T1" fmla="*/ 4 h 74"/>
                <a:gd name="T2" fmla="*/ 276 w 299"/>
                <a:gd name="T3" fmla="*/ 6 h 74"/>
                <a:gd name="T4" fmla="*/ 279 w 299"/>
                <a:gd name="T5" fmla="*/ 6 h 74"/>
                <a:gd name="T6" fmla="*/ 292 w 299"/>
                <a:gd name="T7" fmla="*/ 15 h 74"/>
                <a:gd name="T8" fmla="*/ 285 w 299"/>
                <a:gd name="T9" fmla="*/ 18 h 74"/>
                <a:gd name="T10" fmla="*/ 287 w 299"/>
                <a:gd name="T11" fmla="*/ 6 h 74"/>
                <a:gd name="T12" fmla="*/ 293 w 299"/>
                <a:gd name="T13" fmla="*/ 18 h 74"/>
                <a:gd name="T14" fmla="*/ 296 w 299"/>
                <a:gd name="T15" fmla="*/ 9 h 74"/>
                <a:gd name="T16" fmla="*/ 299 w 299"/>
                <a:gd name="T17" fmla="*/ 4 h 74"/>
                <a:gd name="T18" fmla="*/ 249 w 299"/>
                <a:gd name="T19" fmla="*/ 27 h 74"/>
                <a:gd name="T20" fmla="*/ 268 w 299"/>
                <a:gd name="T21" fmla="*/ 49 h 74"/>
                <a:gd name="T22" fmla="*/ 256 w 299"/>
                <a:gd name="T23" fmla="*/ 20 h 74"/>
                <a:gd name="T24" fmla="*/ 231 w 299"/>
                <a:gd name="T25" fmla="*/ 67 h 74"/>
                <a:gd name="T26" fmla="*/ 272 w 299"/>
                <a:gd name="T27" fmla="*/ 61 h 74"/>
                <a:gd name="T28" fmla="*/ 262 w 299"/>
                <a:gd name="T29" fmla="*/ 59 h 74"/>
                <a:gd name="T30" fmla="*/ 234 w 299"/>
                <a:gd name="T31" fmla="*/ 49 h 74"/>
                <a:gd name="T32" fmla="*/ 187 w 299"/>
                <a:gd name="T33" fmla="*/ 33 h 74"/>
                <a:gd name="T34" fmla="*/ 207 w 299"/>
                <a:gd name="T35" fmla="*/ 33 h 74"/>
                <a:gd name="T36" fmla="*/ 196 w 299"/>
                <a:gd name="T37" fmla="*/ 19 h 74"/>
                <a:gd name="T38" fmla="*/ 197 w 299"/>
                <a:gd name="T39" fmla="*/ 50 h 74"/>
                <a:gd name="T40" fmla="*/ 186 w 299"/>
                <a:gd name="T41" fmla="*/ 62 h 74"/>
                <a:gd name="T42" fmla="*/ 175 w 299"/>
                <a:gd name="T43" fmla="*/ 58 h 74"/>
                <a:gd name="T44" fmla="*/ 210 w 299"/>
                <a:gd name="T45" fmla="*/ 70 h 74"/>
                <a:gd name="T46" fmla="*/ 195 w 299"/>
                <a:gd name="T47" fmla="*/ 40 h 74"/>
                <a:gd name="T48" fmla="*/ 127 w 299"/>
                <a:gd name="T49" fmla="*/ 73 h 74"/>
                <a:gd name="T50" fmla="*/ 132 w 299"/>
                <a:gd name="T51" fmla="*/ 39 h 74"/>
                <a:gd name="T52" fmla="*/ 156 w 299"/>
                <a:gd name="T53" fmla="*/ 45 h 74"/>
                <a:gd name="T54" fmla="*/ 161 w 299"/>
                <a:gd name="T55" fmla="*/ 73 h 74"/>
                <a:gd name="T56" fmla="*/ 162 w 299"/>
                <a:gd name="T57" fmla="*/ 25 h 74"/>
                <a:gd name="T58" fmla="*/ 129 w 299"/>
                <a:gd name="T59" fmla="*/ 20 h 74"/>
                <a:gd name="T60" fmla="*/ 123 w 299"/>
                <a:gd name="T61" fmla="*/ 69 h 74"/>
                <a:gd name="T62" fmla="*/ 89 w 299"/>
                <a:gd name="T63" fmla="*/ 27 h 74"/>
                <a:gd name="T64" fmla="*/ 108 w 299"/>
                <a:gd name="T65" fmla="*/ 49 h 74"/>
                <a:gd name="T66" fmla="*/ 95 w 299"/>
                <a:gd name="T67" fmla="*/ 20 h 74"/>
                <a:gd name="T68" fmla="*/ 70 w 299"/>
                <a:gd name="T69" fmla="*/ 67 h 74"/>
                <a:gd name="T70" fmla="*/ 111 w 299"/>
                <a:gd name="T71" fmla="*/ 61 h 74"/>
                <a:gd name="T72" fmla="*/ 102 w 299"/>
                <a:gd name="T73" fmla="*/ 59 h 74"/>
                <a:gd name="T74" fmla="*/ 73 w 299"/>
                <a:gd name="T75" fmla="*/ 49 h 74"/>
                <a:gd name="T76" fmla="*/ 16 w 299"/>
                <a:gd name="T77" fmla="*/ 25 h 74"/>
                <a:gd name="T78" fmla="*/ 27 w 299"/>
                <a:gd name="T79" fmla="*/ 8 h 74"/>
                <a:gd name="T80" fmla="*/ 48 w 299"/>
                <a:gd name="T81" fmla="*/ 22 h 74"/>
                <a:gd name="T82" fmla="*/ 28 w 299"/>
                <a:gd name="T83" fmla="*/ 0 h 74"/>
                <a:gd name="T84" fmla="*/ 20 w 299"/>
                <a:gd name="T85" fmla="*/ 38 h 74"/>
                <a:gd name="T86" fmla="*/ 45 w 299"/>
                <a:gd name="T87" fmla="*/ 54 h 74"/>
                <a:gd name="T88" fmla="*/ 16 w 299"/>
                <a:gd name="T89" fmla="*/ 62 h 74"/>
                <a:gd name="T90" fmla="*/ 0 w 299"/>
                <a:gd name="T91" fmla="*/ 54 h 74"/>
                <a:gd name="T92" fmla="*/ 54 w 299"/>
                <a:gd name="T93"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9" h="74">
                  <a:moveTo>
                    <a:pt x="279" y="6"/>
                  </a:moveTo>
                  <a:cubicBezTo>
                    <a:pt x="283" y="6"/>
                    <a:pt x="283" y="6"/>
                    <a:pt x="283" y="6"/>
                  </a:cubicBezTo>
                  <a:cubicBezTo>
                    <a:pt x="283" y="4"/>
                    <a:pt x="283" y="4"/>
                    <a:pt x="283" y="4"/>
                  </a:cubicBezTo>
                  <a:cubicBezTo>
                    <a:pt x="272" y="4"/>
                    <a:pt x="272" y="4"/>
                    <a:pt x="272" y="4"/>
                  </a:cubicBezTo>
                  <a:cubicBezTo>
                    <a:pt x="272" y="6"/>
                    <a:pt x="272" y="6"/>
                    <a:pt x="272" y="6"/>
                  </a:cubicBezTo>
                  <a:cubicBezTo>
                    <a:pt x="276" y="6"/>
                    <a:pt x="276" y="6"/>
                    <a:pt x="276" y="6"/>
                  </a:cubicBezTo>
                  <a:cubicBezTo>
                    <a:pt x="276" y="18"/>
                    <a:pt x="276" y="18"/>
                    <a:pt x="276" y="18"/>
                  </a:cubicBezTo>
                  <a:cubicBezTo>
                    <a:pt x="279" y="18"/>
                    <a:pt x="279" y="18"/>
                    <a:pt x="279" y="18"/>
                  </a:cubicBezTo>
                  <a:lnTo>
                    <a:pt x="279" y="6"/>
                  </a:lnTo>
                  <a:close/>
                  <a:moveTo>
                    <a:pt x="299" y="4"/>
                  </a:moveTo>
                  <a:cubicBezTo>
                    <a:pt x="295" y="4"/>
                    <a:pt x="295" y="4"/>
                    <a:pt x="295" y="4"/>
                  </a:cubicBezTo>
                  <a:cubicBezTo>
                    <a:pt x="292" y="15"/>
                    <a:pt x="292" y="15"/>
                    <a:pt x="292" y="15"/>
                  </a:cubicBezTo>
                  <a:cubicBezTo>
                    <a:pt x="288" y="4"/>
                    <a:pt x="288" y="4"/>
                    <a:pt x="288" y="4"/>
                  </a:cubicBezTo>
                  <a:cubicBezTo>
                    <a:pt x="285" y="4"/>
                    <a:pt x="285" y="4"/>
                    <a:pt x="285" y="4"/>
                  </a:cubicBezTo>
                  <a:cubicBezTo>
                    <a:pt x="285" y="18"/>
                    <a:pt x="285" y="18"/>
                    <a:pt x="285" y="18"/>
                  </a:cubicBezTo>
                  <a:cubicBezTo>
                    <a:pt x="287" y="18"/>
                    <a:pt x="287" y="18"/>
                    <a:pt x="287" y="18"/>
                  </a:cubicBezTo>
                  <a:cubicBezTo>
                    <a:pt x="287" y="9"/>
                    <a:pt x="287" y="9"/>
                    <a:pt x="287" y="9"/>
                  </a:cubicBezTo>
                  <a:cubicBezTo>
                    <a:pt x="287" y="9"/>
                    <a:pt x="287" y="7"/>
                    <a:pt x="287" y="6"/>
                  </a:cubicBezTo>
                  <a:cubicBezTo>
                    <a:pt x="287" y="8"/>
                    <a:pt x="287" y="8"/>
                    <a:pt x="288" y="9"/>
                  </a:cubicBezTo>
                  <a:cubicBezTo>
                    <a:pt x="291" y="18"/>
                    <a:pt x="291" y="18"/>
                    <a:pt x="291" y="18"/>
                  </a:cubicBezTo>
                  <a:cubicBezTo>
                    <a:pt x="293" y="18"/>
                    <a:pt x="293" y="18"/>
                    <a:pt x="293" y="18"/>
                  </a:cubicBezTo>
                  <a:cubicBezTo>
                    <a:pt x="296" y="9"/>
                    <a:pt x="296" y="9"/>
                    <a:pt x="296" y="9"/>
                  </a:cubicBezTo>
                  <a:cubicBezTo>
                    <a:pt x="296" y="7"/>
                    <a:pt x="296" y="7"/>
                    <a:pt x="297" y="6"/>
                  </a:cubicBezTo>
                  <a:cubicBezTo>
                    <a:pt x="296" y="7"/>
                    <a:pt x="296" y="8"/>
                    <a:pt x="296" y="9"/>
                  </a:cubicBezTo>
                  <a:cubicBezTo>
                    <a:pt x="296" y="18"/>
                    <a:pt x="296" y="18"/>
                    <a:pt x="296" y="18"/>
                  </a:cubicBezTo>
                  <a:cubicBezTo>
                    <a:pt x="299" y="18"/>
                    <a:pt x="299" y="18"/>
                    <a:pt x="299" y="18"/>
                  </a:cubicBezTo>
                  <a:lnTo>
                    <a:pt x="299" y="4"/>
                  </a:lnTo>
                  <a:close/>
                  <a:moveTo>
                    <a:pt x="234" y="41"/>
                  </a:moveTo>
                  <a:cubicBezTo>
                    <a:pt x="234" y="39"/>
                    <a:pt x="235" y="34"/>
                    <a:pt x="239" y="31"/>
                  </a:cubicBezTo>
                  <a:cubicBezTo>
                    <a:pt x="243" y="27"/>
                    <a:pt x="247" y="27"/>
                    <a:pt x="249" y="27"/>
                  </a:cubicBezTo>
                  <a:cubicBezTo>
                    <a:pt x="259" y="27"/>
                    <a:pt x="263" y="35"/>
                    <a:pt x="263" y="41"/>
                  </a:cubicBezTo>
                  <a:lnTo>
                    <a:pt x="234" y="41"/>
                  </a:lnTo>
                  <a:close/>
                  <a:moveTo>
                    <a:pt x="268" y="49"/>
                  </a:moveTo>
                  <a:cubicBezTo>
                    <a:pt x="269" y="49"/>
                    <a:pt x="273" y="49"/>
                    <a:pt x="273" y="44"/>
                  </a:cubicBezTo>
                  <a:cubicBezTo>
                    <a:pt x="273" y="39"/>
                    <a:pt x="271" y="32"/>
                    <a:pt x="267" y="27"/>
                  </a:cubicBezTo>
                  <a:cubicBezTo>
                    <a:pt x="264" y="23"/>
                    <a:pt x="260" y="21"/>
                    <a:pt x="256" y="20"/>
                  </a:cubicBezTo>
                  <a:cubicBezTo>
                    <a:pt x="254" y="19"/>
                    <a:pt x="251" y="19"/>
                    <a:pt x="249" y="19"/>
                  </a:cubicBezTo>
                  <a:cubicBezTo>
                    <a:pt x="231" y="19"/>
                    <a:pt x="224" y="34"/>
                    <a:pt x="224" y="47"/>
                  </a:cubicBezTo>
                  <a:cubicBezTo>
                    <a:pt x="224" y="54"/>
                    <a:pt x="226" y="62"/>
                    <a:pt x="231" y="67"/>
                  </a:cubicBezTo>
                  <a:cubicBezTo>
                    <a:pt x="236" y="73"/>
                    <a:pt x="243" y="74"/>
                    <a:pt x="249" y="74"/>
                  </a:cubicBezTo>
                  <a:cubicBezTo>
                    <a:pt x="252" y="74"/>
                    <a:pt x="261" y="74"/>
                    <a:pt x="268" y="66"/>
                  </a:cubicBezTo>
                  <a:cubicBezTo>
                    <a:pt x="270" y="65"/>
                    <a:pt x="271" y="62"/>
                    <a:pt x="272" y="61"/>
                  </a:cubicBezTo>
                  <a:cubicBezTo>
                    <a:pt x="272" y="60"/>
                    <a:pt x="272" y="60"/>
                    <a:pt x="272" y="60"/>
                  </a:cubicBezTo>
                  <a:cubicBezTo>
                    <a:pt x="272" y="57"/>
                    <a:pt x="269" y="55"/>
                    <a:pt x="267" y="55"/>
                  </a:cubicBezTo>
                  <a:cubicBezTo>
                    <a:pt x="264" y="55"/>
                    <a:pt x="264" y="56"/>
                    <a:pt x="262" y="59"/>
                  </a:cubicBezTo>
                  <a:cubicBezTo>
                    <a:pt x="260" y="62"/>
                    <a:pt x="257" y="66"/>
                    <a:pt x="249" y="66"/>
                  </a:cubicBezTo>
                  <a:cubicBezTo>
                    <a:pt x="245" y="66"/>
                    <a:pt x="241" y="65"/>
                    <a:pt x="238" y="61"/>
                  </a:cubicBezTo>
                  <a:cubicBezTo>
                    <a:pt x="235" y="58"/>
                    <a:pt x="234" y="54"/>
                    <a:pt x="234" y="49"/>
                  </a:cubicBezTo>
                  <a:lnTo>
                    <a:pt x="268" y="49"/>
                  </a:lnTo>
                  <a:close/>
                  <a:moveTo>
                    <a:pt x="195" y="40"/>
                  </a:moveTo>
                  <a:cubicBezTo>
                    <a:pt x="191" y="39"/>
                    <a:pt x="187" y="38"/>
                    <a:pt x="187" y="33"/>
                  </a:cubicBezTo>
                  <a:cubicBezTo>
                    <a:pt x="187" y="31"/>
                    <a:pt x="188" y="29"/>
                    <a:pt x="190" y="28"/>
                  </a:cubicBezTo>
                  <a:cubicBezTo>
                    <a:pt x="191" y="26"/>
                    <a:pt x="194" y="26"/>
                    <a:pt x="195" y="26"/>
                  </a:cubicBezTo>
                  <a:cubicBezTo>
                    <a:pt x="204" y="26"/>
                    <a:pt x="206" y="31"/>
                    <a:pt x="207" y="33"/>
                  </a:cubicBezTo>
                  <a:cubicBezTo>
                    <a:pt x="209" y="36"/>
                    <a:pt x="209" y="37"/>
                    <a:pt x="212" y="37"/>
                  </a:cubicBezTo>
                  <a:cubicBezTo>
                    <a:pt x="213" y="37"/>
                    <a:pt x="216" y="36"/>
                    <a:pt x="216" y="33"/>
                  </a:cubicBezTo>
                  <a:cubicBezTo>
                    <a:pt x="216" y="31"/>
                    <a:pt x="213" y="19"/>
                    <a:pt x="196" y="19"/>
                  </a:cubicBezTo>
                  <a:cubicBezTo>
                    <a:pt x="178" y="19"/>
                    <a:pt x="177" y="32"/>
                    <a:pt x="177" y="34"/>
                  </a:cubicBezTo>
                  <a:cubicBezTo>
                    <a:pt x="177" y="44"/>
                    <a:pt x="186" y="47"/>
                    <a:pt x="192" y="49"/>
                  </a:cubicBezTo>
                  <a:cubicBezTo>
                    <a:pt x="197" y="50"/>
                    <a:pt x="197" y="50"/>
                    <a:pt x="197" y="50"/>
                  </a:cubicBezTo>
                  <a:cubicBezTo>
                    <a:pt x="203" y="52"/>
                    <a:pt x="207" y="53"/>
                    <a:pt x="207" y="59"/>
                  </a:cubicBezTo>
                  <a:cubicBezTo>
                    <a:pt x="207" y="63"/>
                    <a:pt x="203" y="67"/>
                    <a:pt x="197" y="67"/>
                  </a:cubicBezTo>
                  <a:cubicBezTo>
                    <a:pt x="193" y="67"/>
                    <a:pt x="188" y="65"/>
                    <a:pt x="186" y="62"/>
                  </a:cubicBezTo>
                  <a:cubicBezTo>
                    <a:pt x="185" y="60"/>
                    <a:pt x="185" y="60"/>
                    <a:pt x="184" y="56"/>
                  </a:cubicBezTo>
                  <a:cubicBezTo>
                    <a:pt x="183" y="55"/>
                    <a:pt x="183" y="54"/>
                    <a:pt x="180" y="54"/>
                  </a:cubicBezTo>
                  <a:cubicBezTo>
                    <a:pt x="179" y="54"/>
                    <a:pt x="175" y="55"/>
                    <a:pt x="175" y="58"/>
                  </a:cubicBezTo>
                  <a:cubicBezTo>
                    <a:pt x="175" y="60"/>
                    <a:pt x="176" y="65"/>
                    <a:pt x="181" y="69"/>
                  </a:cubicBezTo>
                  <a:cubicBezTo>
                    <a:pt x="186" y="74"/>
                    <a:pt x="193" y="74"/>
                    <a:pt x="196" y="74"/>
                  </a:cubicBezTo>
                  <a:cubicBezTo>
                    <a:pt x="201" y="74"/>
                    <a:pt x="206" y="73"/>
                    <a:pt x="210" y="70"/>
                  </a:cubicBezTo>
                  <a:cubicBezTo>
                    <a:pt x="213" y="68"/>
                    <a:pt x="217" y="64"/>
                    <a:pt x="217" y="58"/>
                  </a:cubicBezTo>
                  <a:cubicBezTo>
                    <a:pt x="217" y="47"/>
                    <a:pt x="207" y="44"/>
                    <a:pt x="201" y="42"/>
                  </a:cubicBezTo>
                  <a:lnTo>
                    <a:pt x="195" y="40"/>
                  </a:lnTo>
                  <a:close/>
                  <a:moveTo>
                    <a:pt x="123" y="69"/>
                  </a:moveTo>
                  <a:cubicBezTo>
                    <a:pt x="123" y="70"/>
                    <a:pt x="123" y="72"/>
                    <a:pt x="125" y="73"/>
                  </a:cubicBezTo>
                  <a:cubicBezTo>
                    <a:pt x="126" y="73"/>
                    <a:pt x="126" y="73"/>
                    <a:pt x="127" y="73"/>
                  </a:cubicBezTo>
                  <a:cubicBezTo>
                    <a:pt x="131" y="73"/>
                    <a:pt x="132" y="70"/>
                    <a:pt x="132" y="69"/>
                  </a:cubicBezTo>
                  <a:cubicBezTo>
                    <a:pt x="132" y="47"/>
                    <a:pt x="132" y="47"/>
                    <a:pt x="132" y="47"/>
                  </a:cubicBezTo>
                  <a:cubicBezTo>
                    <a:pt x="132" y="44"/>
                    <a:pt x="132" y="41"/>
                    <a:pt x="132" y="39"/>
                  </a:cubicBezTo>
                  <a:cubicBezTo>
                    <a:pt x="133" y="34"/>
                    <a:pt x="137" y="27"/>
                    <a:pt x="146" y="27"/>
                  </a:cubicBezTo>
                  <a:cubicBezTo>
                    <a:pt x="156" y="27"/>
                    <a:pt x="156" y="35"/>
                    <a:pt x="156" y="37"/>
                  </a:cubicBezTo>
                  <a:cubicBezTo>
                    <a:pt x="156" y="38"/>
                    <a:pt x="156" y="39"/>
                    <a:pt x="156" y="45"/>
                  </a:cubicBezTo>
                  <a:cubicBezTo>
                    <a:pt x="156" y="69"/>
                    <a:pt x="156" y="69"/>
                    <a:pt x="156" y="69"/>
                  </a:cubicBezTo>
                  <a:cubicBezTo>
                    <a:pt x="156" y="70"/>
                    <a:pt x="157" y="72"/>
                    <a:pt x="159" y="73"/>
                  </a:cubicBezTo>
                  <a:cubicBezTo>
                    <a:pt x="159" y="73"/>
                    <a:pt x="160" y="73"/>
                    <a:pt x="161" y="73"/>
                  </a:cubicBezTo>
                  <a:cubicBezTo>
                    <a:pt x="165" y="73"/>
                    <a:pt x="166" y="70"/>
                    <a:pt x="166" y="69"/>
                  </a:cubicBezTo>
                  <a:cubicBezTo>
                    <a:pt x="166" y="40"/>
                    <a:pt x="166" y="40"/>
                    <a:pt x="166" y="40"/>
                  </a:cubicBezTo>
                  <a:cubicBezTo>
                    <a:pt x="166" y="35"/>
                    <a:pt x="166" y="29"/>
                    <a:pt x="162" y="25"/>
                  </a:cubicBezTo>
                  <a:cubicBezTo>
                    <a:pt x="159" y="21"/>
                    <a:pt x="154" y="19"/>
                    <a:pt x="148" y="19"/>
                  </a:cubicBezTo>
                  <a:cubicBezTo>
                    <a:pt x="141" y="19"/>
                    <a:pt x="136" y="21"/>
                    <a:pt x="132" y="27"/>
                  </a:cubicBezTo>
                  <a:cubicBezTo>
                    <a:pt x="132" y="23"/>
                    <a:pt x="132" y="21"/>
                    <a:pt x="129" y="20"/>
                  </a:cubicBezTo>
                  <a:cubicBezTo>
                    <a:pt x="128" y="19"/>
                    <a:pt x="126" y="19"/>
                    <a:pt x="125" y="20"/>
                  </a:cubicBezTo>
                  <a:cubicBezTo>
                    <a:pt x="123" y="21"/>
                    <a:pt x="123" y="22"/>
                    <a:pt x="123" y="24"/>
                  </a:cubicBezTo>
                  <a:lnTo>
                    <a:pt x="123" y="69"/>
                  </a:lnTo>
                  <a:close/>
                  <a:moveTo>
                    <a:pt x="73" y="41"/>
                  </a:moveTo>
                  <a:cubicBezTo>
                    <a:pt x="74" y="39"/>
                    <a:pt x="75" y="34"/>
                    <a:pt x="79" y="31"/>
                  </a:cubicBezTo>
                  <a:cubicBezTo>
                    <a:pt x="82" y="27"/>
                    <a:pt x="87" y="27"/>
                    <a:pt x="89" y="27"/>
                  </a:cubicBezTo>
                  <a:cubicBezTo>
                    <a:pt x="98" y="27"/>
                    <a:pt x="102" y="35"/>
                    <a:pt x="103" y="41"/>
                  </a:cubicBezTo>
                  <a:lnTo>
                    <a:pt x="73" y="41"/>
                  </a:lnTo>
                  <a:close/>
                  <a:moveTo>
                    <a:pt x="108" y="49"/>
                  </a:moveTo>
                  <a:cubicBezTo>
                    <a:pt x="109" y="49"/>
                    <a:pt x="112" y="49"/>
                    <a:pt x="112" y="44"/>
                  </a:cubicBezTo>
                  <a:cubicBezTo>
                    <a:pt x="112" y="39"/>
                    <a:pt x="110" y="32"/>
                    <a:pt x="107" y="27"/>
                  </a:cubicBezTo>
                  <a:cubicBezTo>
                    <a:pt x="104" y="23"/>
                    <a:pt x="100" y="21"/>
                    <a:pt x="95" y="20"/>
                  </a:cubicBezTo>
                  <a:cubicBezTo>
                    <a:pt x="93" y="19"/>
                    <a:pt x="91" y="19"/>
                    <a:pt x="89" y="19"/>
                  </a:cubicBezTo>
                  <a:cubicBezTo>
                    <a:pt x="71" y="19"/>
                    <a:pt x="64" y="34"/>
                    <a:pt x="64" y="47"/>
                  </a:cubicBezTo>
                  <a:cubicBezTo>
                    <a:pt x="64" y="54"/>
                    <a:pt x="66" y="62"/>
                    <a:pt x="70" y="67"/>
                  </a:cubicBezTo>
                  <a:cubicBezTo>
                    <a:pt x="76" y="73"/>
                    <a:pt x="82" y="74"/>
                    <a:pt x="89" y="74"/>
                  </a:cubicBezTo>
                  <a:cubicBezTo>
                    <a:pt x="92" y="74"/>
                    <a:pt x="101" y="74"/>
                    <a:pt x="108" y="66"/>
                  </a:cubicBezTo>
                  <a:cubicBezTo>
                    <a:pt x="109" y="65"/>
                    <a:pt x="111" y="62"/>
                    <a:pt x="111" y="61"/>
                  </a:cubicBezTo>
                  <a:cubicBezTo>
                    <a:pt x="111" y="60"/>
                    <a:pt x="111" y="60"/>
                    <a:pt x="111" y="60"/>
                  </a:cubicBezTo>
                  <a:cubicBezTo>
                    <a:pt x="111" y="57"/>
                    <a:pt x="108" y="55"/>
                    <a:pt x="106" y="55"/>
                  </a:cubicBezTo>
                  <a:cubicBezTo>
                    <a:pt x="104" y="55"/>
                    <a:pt x="103" y="56"/>
                    <a:pt x="102" y="59"/>
                  </a:cubicBezTo>
                  <a:cubicBezTo>
                    <a:pt x="100" y="62"/>
                    <a:pt x="97" y="66"/>
                    <a:pt x="89" y="66"/>
                  </a:cubicBezTo>
                  <a:cubicBezTo>
                    <a:pt x="85" y="66"/>
                    <a:pt x="81" y="65"/>
                    <a:pt x="77" y="61"/>
                  </a:cubicBezTo>
                  <a:cubicBezTo>
                    <a:pt x="74" y="58"/>
                    <a:pt x="73" y="54"/>
                    <a:pt x="73" y="49"/>
                  </a:cubicBezTo>
                  <a:lnTo>
                    <a:pt x="108" y="49"/>
                  </a:lnTo>
                  <a:close/>
                  <a:moveTo>
                    <a:pt x="25" y="29"/>
                  </a:moveTo>
                  <a:cubicBezTo>
                    <a:pt x="22" y="28"/>
                    <a:pt x="18" y="27"/>
                    <a:pt x="16" y="25"/>
                  </a:cubicBezTo>
                  <a:cubicBezTo>
                    <a:pt x="15" y="25"/>
                    <a:pt x="13" y="23"/>
                    <a:pt x="13" y="19"/>
                  </a:cubicBezTo>
                  <a:cubicBezTo>
                    <a:pt x="13" y="15"/>
                    <a:pt x="15" y="12"/>
                    <a:pt x="17" y="10"/>
                  </a:cubicBezTo>
                  <a:cubicBezTo>
                    <a:pt x="20" y="9"/>
                    <a:pt x="23" y="8"/>
                    <a:pt x="27" y="8"/>
                  </a:cubicBezTo>
                  <a:cubicBezTo>
                    <a:pt x="39" y="8"/>
                    <a:pt x="42" y="14"/>
                    <a:pt x="43" y="17"/>
                  </a:cubicBezTo>
                  <a:cubicBezTo>
                    <a:pt x="43" y="18"/>
                    <a:pt x="44" y="20"/>
                    <a:pt x="45" y="20"/>
                  </a:cubicBezTo>
                  <a:cubicBezTo>
                    <a:pt x="46" y="22"/>
                    <a:pt x="47" y="22"/>
                    <a:pt x="48" y="22"/>
                  </a:cubicBezTo>
                  <a:cubicBezTo>
                    <a:pt x="51" y="22"/>
                    <a:pt x="53" y="20"/>
                    <a:pt x="53" y="17"/>
                  </a:cubicBezTo>
                  <a:cubicBezTo>
                    <a:pt x="53" y="15"/>
                    <a:pt x="50" y="9"/>
                    <a:pt x="46" y="5"/>
                  </a:cubicBezTo>
                  <a:cubicBezTo>
                    <a:pt x="40" y="0"/>
                    <a:pt x="32" y="0"/>
                    <a:pt x="28" y="0"/>
                  </a:cubicBezTo>
                  <a:cubicBezTo>
                    <a:pt x="11" y="0"/>
                    <a:pt x="3" y="8"/>
                    <a:pt x="3" y="20"/>
                  </a:cubicBezTo>
                  <a:cubicBezTo>
                    <a:pt x="3" y="31"/>
                    <a:pt x="10" y="34"/>
                    <a:pt x="12" y="35"/>
                  </a:cubicBezTo>
                  <a:cubicBezTo>
                    <a:pt x="14" y="36"/>
                    <a:pt x="18" y="37"/>
                    <a:pt x="20" y="38"/>
                  </a:cubicBezTo>
                  <a:cubicBezTo>
                    <a:pt x="28" y="40"/>
                    <a:pt x="28" y="40"/>
                    <a:pt x="28" y="40"/>
                  </a:cubicBezTo>
                  <a:cubicBezTo>
                    <a:pt x="33" y="42"/>
                    <a:pt x="38" y="43"/>
                    <a:pt x="41" y="46"/>
                  </a:cubicBezTo>
                  <a:cubicBezTo>
                    <a:pt x="42" y="47"/>
                    <a:pt x="45" y="50"/>
                    <a:pt x="45" y="54"/>
                  </a:cubicBezTo>
                  <a:cubicBezTo>
                    <a:pt x="45" y="57"/>
                    <a:pt x="43" y="60"/>
                    <a:pt x="40" y="62"/>
                  </a:cubicBezTo>
                  <a:cubicBezTo>
                    <a:pt x="36" y="65"/>
                    <a:pt x="31" y="65"/>
                    <a:pt x="29" y="65"/>
                  </a:cubicBezTo>
                  <a:cubicBezTo>
                    <a:pt x="26" y="65"/>
                    <a:pt x="20" y="65"/>
                    <a:pt x="16" y="62"/>
                  </a:cubicBezTo>
                  <a:cubicBezTo>
                    <a:pt x="12" y="59"/>
                    <a:pt x="11" y="55"/>
                    <a:pt x="10" y="52"/>
                  </a:cubicBezTo>
                  <a:cubicBezTo>
                    <a:pt x="10" y="50"/>
                    <a:pt x="9" y="49"/>
                    <a:pt x="6" y="49"/>
                  </a:cubicBezTo>
                  <a:cubicBezTo>
                    <a:pt x="4" y="49"/>
                    <a:pt x="0" y="50"/>
                    <a:pt x="0" y="54"/>
                  </a:cubicBezTo>
                  <a:cubicBezTo>
                    <a:pt x="0" y="55"/>
                    <a:pt x="2" y="63"/>
                    <a:pt x="8" y="68"/>
                  </a:cubicBezTo>
                  <a:cubicBezTo>
                    <a:pt x="13" y="72"/>
                    <a:pt x="21" y="74"/>
                    <a:pt x="28" y="74"/>
                  </a:cubicBezTo>
                  <a:cubicBezTo>
                    <a:pt x="40" y="74"/>
                    <a:pt x="54" y="69"/>
                    <a:pt x="54" y="53"/>
                  </a:cubicBezTo>
                  <a:cubicBezTo>
                    <a:pt x="54" y="37"/>
                    <a:pt x="42" y="34"/>
                    <a:pt x="34" y="32"/>
                  </a:cubicBezTo>
                  <a:lnTo>
                    <a:pt x="25"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A54BBDF3-25F0-476F-BAF0-1FAA2903CFE3}"/>
                </a:ext>
              </a:extLst>
            </p:cNvPr>
            <p:cNvSpPr>
              <a:spLocks noEditPoints="1"/>
            </p:cNvSpPr>
            <p:nvPr userDrawn="1"/>
          </p:nvSpPr>
          <p:spPr bwMode="auto">
            <a:xfrm>
              <a:off x="4335631" y="-809425"/>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20347675"/>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upp 3">
            <a:extLst>
              <a:ext uri="{FF2B5EF4-FFF2-40B4-BE49-F238E27FC236}">
                <a16:creationId xmlns:a16="http://schemas.microsoft.com/office/drawing/2014/main" id="{97ACD038-ED65-4FF3-9676-7E849B9718F2}"/>
              </a:ext>
            </a:extLst>
          </p:cNvPr>
          <p:cNvGrpSpPr/>
          <p:nvPr userDrawn="1"/>
        </p:nvGrpSpPr>
        <p:grpSpPr>
          <a:xfrm>
            <a:off x="9193213" y="6146800"/>
            <a:ext cx="2673351" cy="382588"/>
            <a:chOff x="9193213" y="6146800"/>
            <a:chExt cx="2673351" cy="382588"/>
          </a:xfrm>
        </p:grpSpPr>
        <p:sp>
          <p:nvSpPr>
            <p:cNvPr id="12" name="Freeform 13">
              <a:extLst>
                <a:ext uri="{FF2B5EF4-FFF2-40B4-BE49-F238E27FC236}">
                  <a16:creationId xmlns:a16="http://schemas.microsoft.com/office/drawing/2014/main" id="{74EEED3C-0BB7-44AB-BC83-C30974A65DE3}"/>
                </a:ext>
              </a:extLst>
            </p:cNvPr>
            <p:cNvSpPr>
              <a:spLocks noEditPoints="1"/>
            </p:cNvSpPr>
            <p:nvPr/>
          </p:nvSpPr>
          <p:spPr bwMode="auto">
            <a:xfrm>
              <a:off x="10499726" y="6234113"/>
              <a:ext cx="1366838" cy="295275"/>
            </a:xfrm>
            <a:custGeom>
              <a:avLst/>
              <a:gdLst>
                <a:gd name="T0" fmla="*/ 414 w 430"/>
                <a:gd name="T1" fmla="*/ 4 h 91"/>
                <a:gd name="T2" fmla="*/ 407 w 430"/>
                <a:gd name="T3" fmla="*/ 6 h 91"/>
                <a:gd name="T4" fmla="*/ 410 w 430"/>
                <a:gd name="T5" fmla="*/ 6 h 91"/>
                <a:gd name="T6" fmla="*/ 423 w 430"/>
                <a:gd name="T7" fmla="*/ 15 h 91"/>
                <a:gd name="T8" fmla="*/ 416 w 430"/>
                <a:gd name="T9" fmla="*/ 18 h 91"/>
                <a:gd name="T10" fmla="*/ 418 w 430"/>
                <a:gd name="T11" fmla="*/ 6 h 91"/>
                <a:gd name="T12" fmla="*/ 424 w 430"/>
                <a:gd name="T13" fmla="*/ 18 h 91"/>
                <a:gd name="T14" fmla="*/ 427 w 430"/>
                <a:gd name="T15" fmla="*/ 9 h 91"/>
                <a:gd name="T16" fmla="*/ 430 w 430"/>
                <a:gd name="T17" fmla="*/ 4 h 91"/>
                <a:gd name="T18" fmla="*/ 401 w 430"/>
                <a:gd name="T19" fmla="*/ 70 h 91"/>
                <a:gd name="T20" fmla="*/ 390 w 430"/>
                <a:gd name="T21" fmla="*/ 54 h 91"/>
                <a:gd name="T22" fmla="*/ 400 w 430"/>
                <a:gd name="T23" fmla="*/ 24 h 91"/>
                <a:gd name="T24" fmla="*/ 390 w 430"/>
                <a:gd name="T25" fmla="*/ 8 h 91"/>
                <a:gd name="T26" fmla="*/ 381 w 430"/>
                <a:gd name="T27" fmla="*/ 20 h 91"/>
                <a:gd name="T28" fmla="*/ 375 w 430"/>
                <a:gd name="T29" fmla="*/ 28 h 91"/>
                <a:gd name="T30" fmla="*/ 357 w 430"/>
                <a:gd name="T31" fmla="*/ 6 h 91"/>
                <a:gd name="T32" fmla="*/ 362 w 430"/>
                <a:gd name="T33" fmla="*/ 0 h 91"/>
                <a:gd name="T34" fmla="*/ 362 w 430"/>
                <a:gd name="T35" fmla="*/ 19 h 91"/>
                <a:gd name="T36" fmla="*/ 363 w 430"/>
                <a:gd name="T37" fmla="*/ 73 h 91"/>
                <a:gd name="T38" fmla="*/ 367 w 430"/>
                <a:gd name="T39" fmla="*/ 24 h 91"/>
                <a:gd name="T40" fmla="*/ 296 w 430"/>
                <a:gd name="T41" fmla="*/ 5 h 91"/>
                <a:gd name="T42" fmla="*/ 306 w 430"/>
                <a:gd name="T43" fmla="*/ 69 h 91"/>
                <a:gd name="T44" fmla="*/ 343 w 430"/>
                <a:gd name="T45" fmla="*/ 71 h 91"/>
                <a:gd name="T46" fmla="*/ 352 w 430"/>
                <a:gd name="T47" fmla="*/ 66 h 91"/>
                <a:gd name="T48" fmla="*/ 349 w 430"/>
                <a:gd name="T49" fmla="*/ 5 h 91"/>
                <a:gd name="T50" fmla="*/ 306 w 430"/>
                <a:gd name="T51" fmla="*/ 37 h 91"/>
                <a:gd name="T52" fmla="*/ 260 w 430"/>
                <a:gd name="T53" fmla="*/ 39 h 91"/>
                <a:gd name="T54" fmla="*/ 286 w 430"/>
                <a:gd name="T55" fmla="*/ 39 h 91"/>
                <a:gd name="T56" fmla="*/ 228 w 430"/>
                <a:gd name="T57" fmla="*/ 66 h 91"/>
                <a:gd name="T58" fmla="*/ 216 w 430"/>
                <a:gd name="T59" fmla="*/ 33 h 91"/>
                <a:gd name="T60" fmla="*/ 240 w 430"/>
                <a:gd name="T61" fmla="*/ 61 h 91"/>
                <a:gd name="T62" fmla="*/ 229 w 430"/>
                <a:gd name="T63" fmla="*/ 19 h 91"/>
                <a:gd name="T64" fmla="*/ 210 w 430"/>
                <a:gd name="T65" fmla="*/ 67 h 91"/>
                <a:gd name="T66" fmla="*/ 254 w 430"/>
                <a:gd name="T67" fmla="*/ 46 h 91"/>
                <a:gd name="T68" fmla="*/ 173 w 430"/>
                <a:gd name="T69" fmla="*/ 24 h 91"/>
                <a:gd name="T70" fmla="*/ 182 w 430"/>
                <a:gd name="T71" fmla="*/ 69 h 91"/>
                <a:gd name="T72" fmla="*/ 197 w 430"/>
                <a:gd name="T73" fmla="*/ 28 h 91"/>
                <a:gd name="T74" fmla="*/ 182 w 430"/>
                <a:gd name="T75" fmla="*/ 29 h 91"/>
                <a:gd name="T76" fmla="*/ 142 w 430"/>
                <a:gd name="T77" fmla="*/ 65 h 91"/>
                <a:gd name="T78" fmla="*/ 122 w 430"/>
                <a:gd name="T79" fmla="*/ 40 h 91"/>
                <a:gd name="T80" fmla="*/ 151 w 430"/>
                <a:gd name="T81" fmla="*/ 47 h 91"/>
                <a:gd name="T82" fmla="*/ 155 w 430"/>
                <a:gd name="T83" fmla="*/ 0 h 91"/>
                <a:gd name="T84" fmla="*/ 151 w 430"/>
                <a:gd name="T85" fmla="*/ 27 h 91"/>
                <a:gd name="T86" fmla="*/ 134 w 430"/>
                <a:gd name="T87" fmla="*/ 74 h 91"/>
                <a:gd name="T88" fmla="*/ 151 w 430"/>
                <a:gd name="T89" fmla="*/ 71 h 91"/>
                <a:gd name="T90" fmla="*/ 160 w 430"/>
                <a:gd name="T91" fmla="*/ 5 h 91"/>
                <a:gd name="T92" fmla="*/ 64 w 430"/>
                <a:gd name="T93" fmla="*/ 24 h 91"/>
                <a:gd name="T94" fmla="*/ 79 w 430"/>
                <a:gd name="T95" fmla="*/ 80 h 91"/>
                <a:gd name="T96" fmla="*/ 67 w 430"/>
                <a:gd name="T97" fmla="*/ 83 h 91"/>
                <a:gd name="T98" fmla="*/ 91 w 430"/>
                <a:gd name="T99" fmla="*/ 74 h 91"/>
                <a:gd name="T100" fmla="*/ 103 w 430"/>
                <a:gd name="T101" fmla="*/ 19 h 91"/>
                <a:gd name="T102" fmla="*/ 89 w 430"/>
                <a:gd name="T103" fmla="*/ 54 h 91"/>
                <a:gd name="T104" fmla="*/ 73 w 430"/>
                <a:gd name="T105" fmla="*/ 22 h 91"/>
                <a:gd name="T106" fmla="*/ 56 w 430"/>
                <a:gd name="T107" fmla="*/ 71 h 91"/>
                <a:gd name="T108" fmla="*/ 52 w 430"/>
                <a:gd name="T109" fmla="*/ 0 h 91"/>
                <a:gd name="T110" fmla="*/ 47 w 430"/>
                <a:gd name="T111" fmla="*/ 32 h 91"/>
                <a:gd name="T112" fmla="*/ 8 w 430"/>
                <a:gd name="T113" fmla="*/ 1 h 91"/>
                <a:gd name="T114" fmla="*/ 0 w 430"/>
                <a:gd name="T115" fmla="*/ 69 h 91"/>
                <a:gd name="T116" fmla="*/ 10 w 430"/>
                <a:gd name="T117" fmla="*/ 69 h 91"/>
                <a:gd name="T118" fmla="*/ 47 w 430"/>
                <a:gd name="T119" fmla="*/ 6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0" h="91">
                  <a:moveTo>
                    <a:pt x="410" y="6"/>
                  </a:moveTo>
                  <a:cubicBezTo>
                    <a:pt x="414" y="6"/>
                    <a:pt x="414" y="6"/>
                    <a:pt x="414" y="6"/>
                  </a:cubicBezTo>
                  <a:cubicBezTo>
                    <a:pt x="414" y="4"/>
                    <a:pt x="414" y="4"/>
                    <a:pt x="414" y="4"/>
                  </a:cubicBezTo>
                  <a:cubicBezTo>
                    <a:pt x="403" y="4"/>
                    <a:pt x="403" y="4"/>
                    <a:pt x="403" y="4"/>
                  </a:cubicBezTo>
                  <a:cubicBezTo>
                    <a:pt x="403" y="6"/>
                    <a:pt x="403" y="6"/>
                    <a:pt x="403" y="6"/>
                  </a:cubicBezTo>
                  <a:cubicBezTo>
                    <a:pt x="407" y="6"/>
                    <a:pt x="407" y="6"/>
                    <a:pt x="407" y="6"/>
                  </a:cubicBezTo>
                  <a:cubicBezTo>
                    <a:pt x="407" y="18"/>
                    <a:pt x="407" y="18"/>
                    <a:pt x="407" y="18"/>
                  </a:cubicBezTo>
                  <a:cubicBezTo>
                    <a:pt x="410" y="18"/>
                    <a:pt x="410" y="18"/>
                    <a:pt x="410" y="18"/>
                  </a:cubicBezTo>
                  <a:lnTo>
                    <a:pt x="410" y="6"/>
                  </a:lnTo>
                  <a:close/>
                  <a:moveTo>
                    <a:pt x="430" y="4"/>
                  </a:moveTo>
                  <a:cubicBezTo>
                    <a:pt x="426" y="4"/>
                    <a:pt x="426" y="4"/>
                    <a:pt x="426" y="4"/>
                  </a:cubicBezTo>
                  <a:cubicBezTo>
                    <a:pt x="423" y="15"/>
                    <a:pt x="423" y="15"/>
                    <a:pt x="423" y="15"/>
                  </a:cubicBezTo>
                  <a:cubicBezTo>
                    <a:pt x="419" y="4"/>
                    <a:pt x="419" y="4"/>
                    <a:pt x="419" y="4"/>
                  </a:cubicBezTo>
                  <a:cubicBezTo>
                    <a:pt x="416" y="4"/>
                    <a:pt x="416" y="4"/>
                    <a:pt x="416" y="4"/>
                  </a:cubicBezTo>
                  <a:cubicBezTo>
                    <a:pt x="416" y="18"/>
                    <a:pt x="416" y="18"/>
                    <a:pt x="416" y="18"/>
                  </a:cubicBezTo>
                  <a:cubicBezTo>
                    <a:pt x="418" y="18"/>
                    <a:pt x="418" y="18"/>
                    <a:pt x="418" y="18"/>
                  </a:cubicBezTo>
                  <a:cubicBezTo>
                    <a:pt x="418" y="9"/>
                    <a:pt x="418" y="9"/>
                    <a:pt x="418" y="9"/>
                  </a:cubicBezTo>
                  <a:cubicBezTo>
                    <a:pt x="418" y="9"/>
                    <a:pt x="418" y="7"/>
                    <a:pt x="418" y="6"/>
                  </a:cubicBezTo>
                  <a:cubicBezTo>
                    <a:pt x="418" y="8"/>
                    <a:pt x="419" y="8"/>
                    <a:pt x="419" y="9"/>
                  </a:cubicBezTo>
                  <a:cubicBezTo>
                    <a:pt x="422" y="18"/>
                    <a:pt x="422" y="18"/>
                    <a:pt x="422" y="18"/>
                  </a:cubicBezTo>
                  <a:cubicBezTo>
                    <a:pt x="424" y="18"/>
                    <a:pt x="424" y="18"/>
                    <a:pt x="424" y="18"/>
                  </a:cubicBezTo>
                  <a:cubicBezTo>
                    <a:pt x="427" y="9"/>
                    <a:pt x="427" y="9"/>
                    <a:pt x="427" y="9"/>
                  </a:cubicBezTo>
                  <a:cubicBezTo>
                    <a:pt x="427" y="7"/>
                    <a:pt x="427" y="7"/>
                    <a:pt x="428" y="6"/>
                  </a:cubicBezTo>
                  <a:cubicBezTo>
                    <a:pt x="428" y="7"/>
                    <a:pt x="427" y="8"/>
                    <a:pt x="427" y="9"/>
                  </a:cubicBezTo>
                  <a:cubicBezTo>
                    <a:pt x="427" y="18"/>
                    <a:pt x="427" y="18"/>
                    <a:pt x="427" y="18"/>
                  </a:cubicBezTo>
                  <a:cubicBezTo>
                    <a:pt x="430" y="18"/>
                    <a:pt x="430" y="18"/>
                    <a:pt x="430" y="18"/>
                  </a:cubicBezTo>
                  <a:lnTo>
                    <a:pt x="430" y="4"/>
                  </a:lnTo>
                  <a:close/>
                  <a:moveTo>
                    <a:pt x="381" y="58"/>
                  </a:moveTo>
                  <a:cubicBezTo>
                    <a:pt x="381" y="66"/>
                    <a:pt x="381" y="73"/>
                    <a:pt x="395" y="73"/>
                  </a:cubicBezTo>
                  <a:cubicBezTo>
                    <a:pt x="398" y="73"/>
                    <a:pt x="401" y="73"/>
                    <a:pt x="401" y="70"/>
                  </a:cubicBezTo>
                  <a:cubicBezTo>
                    <a:pt x="401" y="66"/>
                    <a:pt x="399" y="66"/>
                    <a:pt x="396" y="66"/>
                  </a:cubicBezTo>
                  <a:cubicBezTo>
                    <a:pt x="393" y="65"/>
                    <a:pt x="391" y="65"/>
                    <a:pt x="391" y="62"/>
                  </a:cubicBezTo>
                  <a:cubicBezTo>
                    <a:pt x="390" y="61"/>
                    <a:pt x="390" y="60"/>
                    <a:pt x="390" y="54"/>
                  </a:cubicBezTo>
                  <a:cubicBezTo>
                    <a:pt x="390" y="28"/>
                    <a:pt x="390" y="28"/>
                    <a:pt x="390" y="28"/>
                  </a:cubicBezTo>
                  <a:cubicBezTo>
                    <a:pt x="397" y="28"/>
                    <a:pt x="397" y="28"/>
                    <a:pt x="397" y="28"/>
                  </a:cubicBezTo>
                  <a:cubicBezTo>
                    <a:pt x="398" y="28"/>
                    <a:pt x="400" y="28"/>
                    <a:pt x="400" y="24"/>
                  </a:cubicBezTo>
                  <a:cubicBezTo>
                    <a:pt x="400" y="20"/>
                    <a:pt x="398" y="20"/>
                    <a:pt x="397" y="20"/>
                  </a:cubicBezTo>
                  <a:cubicBezTo>
                    <a:pt x="390" y="20"/>
                    <a:pt x="390" y="20"/>
                    <a:pt x="390" y="20"/>
                  </a:cubicBezTo>
                  <a:cubicBezTo>
                    <a:pt x="390" y="8"/>
                    <a:pt x="390" y="8"/>
                    <a:pt x="390" y="8"/>
                  </a:cubicBezTo>
                  <a:cubicBezTo>
                    <a:pt x="390" y="7"/>
                    <a:pt x="390" y="4"/>
                    <a:pt x="386" y="4"/>
                  </a:cubicBezTo>
                  <a:cubicBezTo>
                    <a:pt x="381" y="4"/>
                    <a:pt x="381" y="7"/>
                    <a:pt x="381" y="8"/>
                  </a:cubicBezTo>
                  <a:cubicBezTo>
                    <a:pt x="381" y="20"/>
                    <a:pt x="381" y="20"/>
                    <a:pt x="381" y="20"/>
                  </a:cubicBezTo>
                  <a:cubicBezTo>
                    <a:pt x="375" y="20"/>
                    <a:pt x="375" y="20"/>
                    <a:pt x="375" y="20"/>
                  </a:cubicBezTo>
                  <a:cubicBezTo>
                    <a:pt x="374" y="20"/>
                    <a:pt x="372" y="20"/>
                    <a:pt x="372" y="24"/>
                  </a:cubicBezTo>
                  <a:cubicBezTo>
                    <a:pt x="372" y="28"/>
                    <a:pt x="374" y="28"/>
                    <a:pt x="375" y="28"/>
                  </a:cubicBezTo>
                  <a:cubicBezTo>
                    <a:pt x="381" y="28"/>
                    <a:pt x="381" y="28"/>
                    <a:pt x="381" y="28"/>
                  </a:cubicBezTo>
                  <a:lnTo>
                    <a:pt x="381" y="58"/>
                  </a:lnTo>
                  <a:close/>
                  <a:moveTo>
                    <a:pt x="357" y="6"/>
                  </a:moveTo>
                  <a:cubicBezTo>
                    <a:pt x="357" y="9"/>
                    <a:pt x="359" y="12"/>
                    <a:pt x="362" y="12"/>
                  </a:cubicBezTo>
                  <a:cubicBezTo>
                    <a:pt x="366" y="12"/>
                    <a:pt x="368" y="10"/>
                    <a:pt x="368" y="6"/>
                  </a:cubicBezTo>
                  <a:cubicBezTo>
                    <a:pt x="368" y="2"/>
                    <a:pt x="365" y="0"/>
                    <a:pt x="362" y="0"/>
                  </a:cubicBezTo>
                  <a:cubicBezTo>
                    <a:pt x="359" y="0"/>
                    <a:pt x="357" y="2"/>
                    <a:pt x="357" y="6"/>
                  </a:cubicBezTo>
                  <a:moveTo>
                    <a:pt x="367" y="24"/>
                  </a:moveTo>
                  <a:cubicBezTo>
                    <a:pt x="367" y="23"/>
                    <a:pt x="367" y="19"/>
                    <a:pt x="362" y="19"/>
                  </a:cubicBezTo>
                  <a:cubicBezTo>
                    <a:pt x="358" y="19"/>
                    <a:pt x="358" y="23"/>
                    <a:pt x="358" y="24"/>
                  </a:cubicBezTo>
                  <a:cubicBezTo>
                    <a:pt x="358" y="69"/>
                    <a:pt x="358" y="69"/>
                    <a:pt x="358" y="69"/>
                  </a:cubicBezTo>
                  <a:cubicBezTo>
                    <a:pt x="358" y="72"/>
                    <a:pt x="360" y="73"/>
                    <a:pt x="363" y="73"/>
                  </a:cubicBezTo>
                  <a:cubicBezTo>
                    <a:pt x="365" y="73"/>
                    <a:pt x="366" y="72"/>
                    <a:pt x="367" y="71"/>
                  </a:cubicBezTo>
                  <a:cubicBezTo>
                    <a:pt x="367" y="71"/>
                    <a:pt x="367" y="70"/>
                    <a:pt x="367" y="69"/>
                  </a:cubicBezTo>
                  <a:lnTo>
                    <a:pt x="367" y="24"/>
                  </a:lnTo>
                  <a:close/>
                  <a:moveTo>
                    <a:pt x="306" y="5"/>
                  </a:moveTo>
                  <a:cubicBezTo>
                    <a:pt x="306" y="3"/>
                    <a:pt x="305" y="0"/>
                    <a:pt x="301" y="0"/>
                  </a:cubicBezTo>
                  <a:cubicBezTo>
                    <a:pt x="296" y="0"/>
                    <a:pt x="296" y="4"/>
                    <a:pt x="296" y="5"/>
                  </a:cubicBezTo>
                  <a:cubicBezTo>
                    <a:pt x="296" y="69"/>
                    <a:pt x="296" y="69"/>
                    <a:pt x="296" y="69"/>
                  </a:cubicBezTo>
                  <a:cubicBezTo>
                    <a:pt x="296" y="70"/>
                    <a:pt x="297" y="73"/>
                    <a:pt x="301" y="73"/>
                  </a:cubicBezTo>
                  <a:cubicBezTo>
                    <a:pt x="305" y="73"/>
                    <a:pt x="306" y="70"/>
                    <a:pt x="306" y="69"/>
                  </a:cubicBezTo>
                  <a:cubicBezTo>
                    <a:pt x="306" y="49"/>
                    <a:pt x="306" y="49"/>
                    <a:pt x="306" y="49"/>
                  </a:cubicBezTo>
                  <a:cubicBezTo>
                    <a:pt x="317" y="37"/>
                    <a:pt x="317" y="37"/>
                    <a:pt x="317" y="37"/>
                  </a:cubicBezTo>
                  <a:cubicBezTo>
                    <a:pt x="343" y="71"/>
                    <a:pt x="343" y="71"/>
                    <a:pt x="343" y="71"/>
                  </a:cubicBezTo>
                  <a:cubicBezTo>
                    <a:pt x="344" y="72"/>
                    <a:pt x="345" y="73"/>
                    <a:pt x="348" y="73"/>
                  </a:cubicBezTo>
                  <a:cubicBezTo>
                    <a:pt x="351" y="73"/>
                    <a:pt x="353" y="71"/>
                    <a:pt x="353" y="68"/>
                  </a:cubicBezTo>
                  <a:cubicBezTo>
                    <a:pt x="353" y="67"/>
                    <a:pt x="353" y="67"/>
                    <a:pt x="352" y="66"/>
                  </a:cubicBezTo>
                  <a:cubicBezTo>
                    <a:pt x="324" y="31"/>
                    <a:pt x="324" y="31"/>
                    <a:pt x="324" y="31"/>
                  </a:cubicBezTo>
                  <a:cubicBezTo>
                    <a:pt x="347" y="8"/>
                    <a:pt x="347" y="8"/>
                    <a:pt x="347" y="8"/>
                  </a:cubicBezTo>
                  <a:cubicBezTo>
                    <a:pt x="348" y="7"/>
                    <a:pt x="349" y="6"/>
                    <a:pt x="349" y="5"/>
                  </a:cubicBezTo>
                  <a:cubicBezTo>
                    <a:pt x="349" y="3"/>
                    <a:pt x="347" y="0"/>
                    <a:pt x="344" y="0"/>
                  </a:cubicBezTo>
                  <a:cubicBezTo>
                    <a:pt x="342" y="0"/>
                    <a:pt x="341" y="1"/>
                    <a:pt x="341" y="2"/>
                  </a:cubicBezTo>
                  <a:cubicBezTo>
                    <a:pt x="306" y="37"/>
                    <a:pt x="306" y="37"/>
                    <a:pt x="306" y="37"/>
                  </a:cubicBezTo>
                  <a:lnTo>
                    <a:pt x="306" y="5"/>
                  </a:lnTo>
                  <a:close/>
                  <a:moveTo>
                    <a:pt x="264" y="35"/>
                  </a:moveTo>
                  <a:cubicBezTo>
                    <a:pt x="263" y="35"/>
                    <a:pt x="260" y="35"/>
                    <a:pt x="260" y="39"/>
                  </a:cubicBezTo>
                  <a:cubicBezTo>
                    <a:pt x="260" y="43"/>
                    <a:pt x="263" y="43"/>
                    <a:pt x="264" y="43"/>
                  </a:cubicBezTo>
                  <a:cubicBezTo>
                    <a:pt x="282" y="43"/>
                    <a:pt x="282" y="43"/>
                    <a:pt x="282" y="43"/>
                  </a:cubicBezTo>
                  <a:cubicBezTo>
                    <a:pt x="285" y="43"/>
                    <a:pt x="286" y="42"/>
                    <a:pt x="286" y="39"/>
                  </a:cubicBezTo>
                  <a:cubicBezTo>
                    <a:pt x="286" y="35"/>
                    <a:pt x="283" y="35"/>
                    <a:pt x="282" y="35"/>
                  </a:cubicBezTo>
                  <a:lnTo>
                    <a:pt x="264" y="35"/>
                  </a:lnTo>
                  <a:close/>
                  <a:moveTo>
                    <a:pt x="228" y="66"/>
                  </a:moveTo>
                  <a:cubicBezTo>
                    <a:pt x="223" y="66"/>
                    <a:pt x="219" y="64"/>
                    <a:pt x="217" y="61"/>
                  </a:cubicBezTo>
                  <a:cubicBezTo>
                    <a:pt x="214" y="57"/>
                    <a:pt x="213" y="52"/>
                    <a:pt x="213" y="47"/>
                  </a:cubicBezTo>
                  <a:cubicBezTo>
                    <a:pt x="213" y="42"/>
                    <a:pt x="214" y="36"/>
                    <a:pt x="216" y="33"/>
                  </a:cubicBezTo>
                  <a:cubicBezTo>
                    <a:pt x="220" y="27"/>
                    <a:pt x="226" y="27"/>
                    <a:pt x="228" y="27"/>
                  </a:cubicBezTo>
                  <a:cubicBezTo>
                    <a:pt x="241" y="27"/>
                    <a:pt x="244" y="37"/>
                    <a:pt x="244" y="47"/>
                  </a:cubicBezTo>
                  <a:cubicBezTo>
                    <a:pt x="244" y="50"/>
                    <a:pt x="244" y="56"/>
                    <a:pt x="240" y="61"/>
                  </a:cubicBezTo>
                  <a:cubicBezTo>
                    <a:pt x="237" y="65"/>
                    <a:pt x="233" y="66"/>
                    <a:pt x="228" y="66"/>
                  </a:cubicBezTo>
                  <a:moveTo>
                    <a:pt x="254" y="46"/>
                  </a:moveTo>
                  <a:cubicBezTo>
                    <a:pt x="254" y="29"/>
                    <a:pt x="244" y="19"/>
                    <a:pt x="229" y="19"/>
                  </a:cubicBezTo>
                  <a:cubicBezTo>
                    <a:pt x="224" y="19"/>
                    <a:pt x="216" y="20"/>
                    <a:pt x="210" y="27"/>
                  </a:cubicBezTo>
                  <a:cubicBezTo>
                    <a:pt x="204" y="33"/>
                    <a:pt x="203" y="42"/>
                    <a:pt x="203" y="47"/>
                  </a:cubicBezTo>
                  <a:cubicBezTo>
                    <a:pt x="203" y="50"/>
                    <a:pt x="203" y="60"/>
                    <a:pt x="210" y="67"/>
                  </a:cubicBezTo>
                  <a:cubicBezTo>
                    <a:pt x="216" y="73"/>
                    <a:pt x="223" y="74"/>
                    <a:pt x="228" y="74"/>
                  </a:cubicBezTo>
                  <a:cubicBezTo>
                    <a:pt x="233" y="74"/>
                    <a:pt x="241" y="73"/>
                    <a:pt x="247" y="66"/>
                  </a:cubicBezTo>
                  <a:cubicBezTo>
                    <a:pt x="253" y="60"/>
                    <a:pt x="254" y="51"/>
                    <a:pt x="254" y="46"/>
                  </a:cubicBezTo>
                  <a:moveTo>
                    <a:pt x="182" y="24"/>
                  </a:moveTo>
                  <a:cubicBezTo>
                    <a:pt x="182" y="22"/>
                    <a:pt x="181" y="19"/>
                    <a:pt x="177" y="19"/>
                  </a:cubicBezTo>
                  <a:cubicBezTo>
                    <a:pt x="173" y="19"/>
                    <a:pt x="173" y="22"/>
                    <a:pt x="173" y="24"/>
                  </a:cubicBezTo>
                  <a:cubicBezTo>
                    <a:pt x="173" y="69"/>
                    <a:pt x="173" y="69"/>
                    <a:pt x="173" y="69"/>
                  </a:cubicBezTo>
                  <a:cubicBezTo>
                    <a:pt x="173" y="71"/>
                    <a:pt x="173" y="73"/>
                    <a:pt x="177" y="73"/>
                  </a:cubicBezTo>
                  <a:cubicBezTo>
                    <a:pt x="182" y="73"/>
                    <a:pt x="182" y="71"/>
                    <a:pt x="182" y="69"/>
                  </a:cubicBezTo>
                  <a:cubicBezTo>
                    <a:pt x="182" y="49"/>
                    <a:pt x="182" y="49"/>
                    <a:pt x="182" y="49"/>
                  </a:cubicBezTo>
                  <a:cubicBezTo>
                    <a:pt x="182" y="43"/>
                    <a:pt x="182" y="36"/>
                    <a:pt x="189" y="31"/>
                  </a:cubicBezTo>
                  <a:cubicBezTo>
                    <a:pt x="191" y="29"/>
                    <a:pt x="194" y="29"/>
                    <a:pt x="197" y="28"/>
                  </a:cubicBezTo>
                  <a:cubicBezTo>
                    <a:pt x="198" y="28"/>
                    <a:pt x="201" y="28"/>
                    <a:pt x="201" y="24"/>
                  </a:cubicBezTo>
                  <a:cubicBezTo>
                    <a:pt x="201" y="19"/>
                    <a:pt x="196" y="19"/>
                    <a:pt x="195" y="19"/>
                  </a:cubicBezTo>
                  <a:cubicBezTo>
                    <a:pt x="189" y="19"/>
                    <a:pt x="183" y="23"/>
                    <a:pt x="182" y="29"/>
                  </a:cubicBezTo>
                  <a:lnTo>
                    <a:pt x="182" y="24"/>
                  </a:lnTo>
                  <a:close/>
                  <a:moveTo>
                    <a:pt x="151" y="47"/>
                  </a:moveTo>
                  <a:cubicBezTo>
                    <a:pt x="151" y="49"/>
                    <a:pt x="151" y="60"/>
                    <a:pt x="142" y="65"/>
                  </a:cubicBezTo>
                  <a:cubicBezTo>
                    <a:pt x="140" y="66"/>
                    <a:pt x="138" y="66"/>
                    <a:pt x="136" y="66"/>
                  </a:cubicBezTo>
                  <a:cubicBezTo>
                    <a:pt x="124" y="66"/>
                    <a:pt x="121" y="55"/>
                    <a:pt x="121" y="47"/>
                  </a:cubicBezTo>
                  <a:cubicBezTo>
                    <a:pt x="121" y="44"/>
                    <a:pt x="122" y="42"/>
                    <a:pt x="122" y="40"/>
                  </a:cubicBezTo>
                  <a:cubicBezTo>
                    <a:pt x="123" y="32"/>
                    <a:pt x="127" y="27"/>
                    <a:pt x="135" y="27"/>
                  </a:cubicBezTo>
                  <a:cubicBezTo>
                    <a:pt x="139" y="27"/>
                    <a:pt x="144" y="28"/>
                    <a:pt x="148" y="33"/>
                  </a:cubicBezTo>
                  <a:cubicBezTo>
                    <a:pt x="150" y="37"/>
                    <a:pt x="151" y="42"/>
                    <a:pt x="151" y="47"/>
                  </a:cubicBezTo>
                  <a:moveTo>
                    <a:pt x="160" y="5"/>
                  </a:moveTo>
                  <a:cubicBezTo>
                    <a:pt x="160" y="3"/>
                    <a:pt x="159" y="2"/>
                    <a:pt x="157" y="1"/>
                  </a:cubicBezTo>
                  <a:cubicBezTo>
                    <a:pt x="156" y="0"/>
                    <a:pt x="155" y="0"/>
                    <a:pt x="155" y="0"/>
                  </a:cubicBezTo>
                  <a:cubicBezTo>
                    <a:pt x="153" y="0"/>
                    <a:pt x="152" y="1"/>
                    <a:pt x="151" y="3"/>
                  </a:cubicBezTo>
                  <a:cubicBezTo>
                    <a:pt x="151" y="3"/>
                    <a:pt x="151" y="4"/>
                    <a:pt x="151" y="5"/>
                  </a:cubicBezTo>
                  <a:cubicBezTo>
                    <a:pt x="151" y="27"/>
                    <a:pt x="151" y="27"/>
                    <a:pt x="151" y="27"/>
                  </a:cubicBezTo>
                  <a:cubicBezTo>
                    <a:pt x="149" y="25"/>
                    <a:pt x="145" y="19"/>
                    <a:pt x="134" y="19"/>
                  </a:cubicBezTo>
                  <a:cubicBezTo>
                    <a:pt x="117" y="19"/>
                    <a:pt x="112" y="33"/>
                    <a:pt x="112" y="46"/>
                  </a:cubicBezTo>
                  <a:cubicBezTo>
                    <a:pt x="112" y="61"/>
                    <a:pt x="118" y="74"/>
                    <a:pt x="134" y="74"/>
                  </a:cubicBezTo>
                  <a:cubicBezTo>
                    <a:pt x="139" y="74"/>
                    <a:pt x="143" y="73"/>
                    <a:pt x="146" y="71"/>
                  </a:cubicBezTo>
                  <a:cubicBezTo>
                    <a:pt x="149" y="69"/>
                    <a:pt x="150" y="68"/>
                    <a:pt x="151" y="67"/>
                  </a:cubicBezTo>
                  <a:cubicBezTo>
                    <a:pt x="151" y="69"/>
                    <a:pt x="151" y="70"/>
                    <a:pt x="151" y="71"/>
                  </a:cubicBezTo>
                  <a:cubicBezTo>
                    <a:pt x="151" y="72"/>
                    <a:pt x="153" y="73"/>
                    <a:pt x="155" y="73"/>
                  </a:cubicBezTo>
                  <a:cubicBezTo>
                    <a:pt x="159" y="73"/>
                    <a:pt x="160" y="70"/>
                    <a:pt x="160" y="69"/>
                  </a:cubicBezTo>
                  <a:lnTo>
                    <a:pt x="160" y="5"/>
                  </a:lnTo>
                  <a:close/>
                  <a:moveTo>
                    <a:pt x="73" y="22"/>
                  </a:moveTo>
                  <a:cubicBezTo>
                    <a:pt x="73" y="21"/>
                    <a:pt x="72" y="19"/>
                    <a:pt x="69" y="19"/>
                  </a:cubicBezTo>
                  <a:cubicBezTo>
                    <a:pt x="66" y="19"/>
                    <a:pt x="64" y="21"/>
                    <a:pt x="64" y="24"/>
                  </a:cubicBezTo>
                  <a:cubicBezTo>
                    <a:pt x="64" y="25"/>
                    <a:pt x="64" y="25"/>
                    <a:pt x="64" y="26"/>
                  </a:cubicBezTo>
                  <a:cubicBezTo>
                    <a:pt x="83" y="73"/>
                    <a:pt x="83" y="73"/>
                    <a:pt x="83" y="73"/>
                  </a:cubicBezTo>
                  <a:cubicBezTo>
                    <a:pt x="81" y="77"/>
                    <a:pt x="81" y="78"/>
                    <a:pt x="79" y="80"/>
                  </a:cubicBezTo>
                  <a:cubicBezTo>
                    <a:pt x="78" y="82"/>
                    <a:pt x="75" y="83"/>
                    <a:pt x="73" y="83"/>
                  </a:cubicBezTo>
                  <a:cubicBezTo>
                    <a:pt x="72" y="83"/>
                    <a:pt x="69" y="82"/>
                    <a:pt x="69" y="82"/>
                  </a:cubicBezTo>
                  <a:cubicBezTo>
                    <a:pt x="68" y="82"/>
                    <a:pt x="67" y="82"/>
                    <a:pt x="67" y="83"/>
                  </a:cubicBezTo>
                  <a:cubicBezTo>
                    <a:pt x="66" y="83"/>
                    <a:pt x="66" y="85"/>
                    <a:pt x="66" y="86"/>
                  </a:cubicBezTo>
                  <a:cubicBezTo>
                    <a:pt x="66" y="90"/>
                    <a:pt x="68" y="91"/>
                    <a:pt x="73" y="91"/>
                  </a:cubicBezTo>
                  <a:cubicBezTo>
                    <a:pt x="85" y="91"/>
                    <a:pt x="88" y="84"/>
                    <a:pt x="91" y="74"/>
                  </a:cubicBezTo>
                  <a:cubicBezTo>
                    <a:pt x="108" y="25"/>
                    <a:pt x="108" y="25"/>
                    <a:pt x="108" y="25"/>
                  </a:cubicBezTo>
                  <a:cubicBezTo>
                    <a:pt x="108" y="25"/>
                    <a:pt x="108" y="24"/>
                    <a:pt x="108" y="24"/>
                  </a:cubicBezTo>
                  <a:cubicBezTo>
                    <a:pt x="108" y="21"/>
                    <a:pt x="106" y="19"/>
                    <a:pt x="103" y="19"/>
                  </a:cubicBezTo>
                  <a:cubicBezTo>
                    <a:pt x="100" y="19"/>
                    <a:pt x="99" y="21"/>
                    <a:pt x="99" y="22"/>
                  </a:cubicBezTo>
                  <a:cubicBezTo>
                    <a:pt x="91" y="47"/>
                    <a:pt x="91" y="47"/>
                    <a:pt x="91" y="47"/>
                  </a:cubicBezTo>
                  <a:cubicBezTo>
                    <a:pt x="91" y="48"/>
                    <a:pt x="89" y="53"/>
                    <a:pt x="89" y="54"/>
                  </a:cubicBezTo>
                  <a:cubicBezTo>
                    <a:pt x="88" y="57"/>
                    <a:pt x="87" y="59"/>
                    <a:pt x="87" y="62"/>
                  </a:cubicBezTo>
                  <a:cubicBezTo>
                    <a:pt x="86" y="60"/>
                    <a:pt x="86" y="58"/>
                    <a:pt x="85" y="54"/>
                  </a:cubicBezTo>
                  <a:lnTo>
                    <a:pt x="73" y="22"/>
                  </a:lnTo>
                  <a:close/>
                  <a:moveTo>
                    <a:pt x="47" y="69"/>
                  </a:moveTo>
                  <a:cubicBezTo>
                    <a:pt x="47" y="70"/>
                    <a:pt x="48" y="73"/>
                    <a:pt x="52" y="73"/>
                  </a:cubicBezTo>
                  <a:cubicBezTo>
                    <a:pt x="54" y="73"/>
                    <a:pt x="56" y="72"/>
                    <a:pt x="56" y="71"/>
                  </a:cubicBezTo>
                  <a:cubicBezTo>
                    <a:pt x="57" y="70"/>
                    <a:pt x="57" y="70"/>
                    <a:pt x="57" y="69"/>
                  </a:cubicBezTo>
                  <a:cubicBezTo>
                    <a:pt x="57" y="5"/>
                    <a:pt x="57" y="5"/>
                    <a:pt x="57" y="5"/>
                  </a:cubicBezTo>
                  <a:cubicBezTo>
                    <a:pt x="57" y="4"/>
                    <a:pt x="56" y="0"/>
                    <a:pt x="52" y="0"/>
                  </a:cubicBezTo>
                  <a:cubicBezTo>
                    <a:pt x="49" y="0"/>
                    <a:pt x="48" y="2"/>
                    <a:pt x="48" y="3"/>
                  </a:cubicBezTo>
                  <a:cubicBezTo>
                    <a:pt x="47" y="3"/>
                    <a:pt x="47" y="4"/>
                    <a:pt x="47" y="5"/>
                  </a:cubicBezTo>
                  <a:cubicBezTo>
                    <a:pt x="47" y="32"/>
                    <a:pt x="47" y="32"/>
                    <a:pt x="47" y="32"/>
                  </a:cubicBezTo>
                  <a:cubicBezTo>
                    <a:pt x="10" y="32"/>
                    <a:pt x="10" y="32"/>
                    <a:pt x="10" y="32"/>
                  </a:cubicBezTo>
                  <a:cubicBezTo>
                    <a:pt x="10" y="5"/>
                    <a:pt x="10" y="5"/>
                    <a:pt x="10" y="5"/>
                  </a:cubicBezTo>
                  <a:cubicBezTo>
                    <a:pt x="10" y="3"/>
                    <a:pt x="10" y="2"/>
                    <a:pt x="8" y="1"/>
                  </a:cubicBezTo>
                  <a:cubicBezTo>
                    <a:pt x="7" y="0"/>
                    <a:pt x="6" y="0"/>
                    <a:pt x="5" y="0"/>
                  </a:cubicBezTo>
                  <a:cubicBezTo>
                    <a:pt x="1" y="0"/>
                    <a:pt x="0" y="4"/>
                    <a:pt x="0" y="5"/>
                  </a:cubicBezTo>
                  <a:cubicBezTo>
                    <a:pt x="0" y="69"/>
                    <a:pt x="0" y="69"/>
                    <a:pt x="0" y="69"/>
                  </a:cubicBezTo>
                  <a:cubicBezTo>
                    <a:pt x="0" y="70"/>
                    <a:pt x="1" y="72"/>
                    <a:pt x="3" y="73"/>
                  </a:cubicBezTo>
                  <a:cubicBezTo>
                    <a:pt x="3" y="73"/>
                    <a:pt x="4" y="73"/>
                    <a:pt x="5" y="73"/>
                  </a:cubicBezTo>
                  <a:cubicBezTo>
                    <a:pt x="9" y="73"/>
                    <a:pt x="10" y="70"/>
                    <a:pt x="10" y="69"/>
                  </a:cubicBezTo>
                  <a:cubicBezTo>
                    <a:pt x="10" y="40"/>
                    <a:pt x="10" y="40"/>
                    <a:pt x="10" y="40"/>
                  </a:cubicBezTo>
                  <a:cubicBezTo>
                    <a:pt x="47" y="40"/>
                    <a:pt x="47" y="40"/>
                    <a:pt x="47" y="40"/>
                  </a:cubicBezTo>
                  <a:lnTo>
                    <a:pt x="47" y="69"/>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4">
              <a:extLst>
                <a:ext uri="{FF2B5EF4-FFF2-40B4-BE49-F238E27FC236}">
                  <a16:creationId xmlns:a16="http://schemas.microsoft.com/office/drawing/2014/main" id="{428B5FFB-98B0-4849-9E8F-1CE8E38839B6}"/>
                </a:ext>
              </a:extLst>
            </p:cNvPr>
            <p:cNvSpPr>
              <a:spLocks noEditPoints="1"/>
            </p:cNvSpPr>
            <p:nvPr/>
          </p:nvSpPr>
          <p:spPr bwMode="auto">
            <a:xfrm>
              <a:off x="9193213" y="6146800"/>
              <a:ext cx="1274763" cy="330200"/>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51013374"/>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88703749-B591-4C0F-BD0A-30AE1D4E5357}"/>
              </a:ext>
            </a:extLst>
          </p:cNvPr>
          <p:cNvSpPr>
            <a:spLocks noEditPoints="1"/>
          </p:cNvSpPr>
          <p:nvPr userDrawn="1"/>
        </p:nvSpPr>
        <p:spPr bwMode="auto">
          <a:xfrm>
            <a:off x="10445752" y="6146800"/>
            <a:ext cx="1420812"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23116092"/>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upp 15">
            <a:extLst>
              <a:ext uri="{FF2B5EF4-FFF2-40B4-BE49-F238E27FC236}">
                <a16:creationId xmlns:a16="http://schemas.microsoft.com/office/drawing/2014/main" id="{66AD731D-9266-42ED-A6C6-62419BA18C38}"/>
              </a:ext>
            </a:extLst>
          </p:cNvPr>
          <p:cNvGrpSpPr/>
          <p:nvPr userDrawn="1"/>
        </p:nvGrpSpPr>
        <p:grpSpPr>
          <a:xfrm>
            <a:off x="9503866" y="6146799"/>
            <a:ext cx="2271712" cy="331787"/>
            <a:chOff x="3827463" y="-796925"/>
            <a:chExt cx="2271712" cy="331787"/>
          </a:xfrm>
        </p:grpSpPr>
        <p:sp>
          <p:nvSpPr>
            <p:cNvPr id="17" name="Freeform 5">
              <a:extLst>
                <a:ext uri="{FF2B5EF4-FFF2-40B4-BE49-F238E27FC236}">
                  <a16:creationId xmlns:a16="http://schemas.microsoft.com/office/drawing/2014/main" id="{3CB882FA-7146-4310-93AD-3EFC83B6E634}"/>
                </a:ext>
              </a:extLst>
            </p:cNvPr>
            <p:cNvSpPr>
              <a:spLocks noEditPoints="1"/>
            </p:cNvSpPr>
            <p:nvPr userDrawn="1"/>
          </p:nvSpPr>
          <p:spPr bwMode="auto">
            <a:xfrm>
              <a:off x="5262563" y="-709613"/>
              <a:ext cx="836612" cy="241300"/>
            </a:xfrm>
            <a:custGeom>
              <a:avLst/>
              <a:gdLst>
                <a:gd name="T0" fmla="*/ 257 w 263"/>
                <a:gd name="T1" fmla="*/ 73 h 74"/>
                <a:gd name="T2" fmla="*/ 258 w 263"/>
                <a:gd name="T3" fmla="*/ 66 h 74"/>
                <a:gd name="T4" fmla="*/ 252 w 263"/>
                <a:gd name="T5" fmla="*/ 54 h 74"/>
                <a:gd name="T6" fmla="*/ 258 w 263"/>
                <a:gd name="T7" fmla="*/ 28 h 74"/>
                <a:gd name="T8" fmla="*/ 258 w 263"/>
                <a:gd name="T9" fmla="*/ 20 h 74"/>
                <a:gd name="T10" fmla="*/ 252 w 263"/>
                <a:gd name="T11" fmla="*/ 8 h 74"/>
                <a:gd name="T12" fmla="*/ 243 w 263"/>
                <a:gd name="T13" fmla="*/ 8 h 74"/>
                <a:gd name="T14" fmla="*/ 237 w 263"/>
                <a:gd name="T15" fmla="*/ 20 h 74"/>
                <a:gd name="T16" fmla="*/ 237 w 263"/>
                <a:gd name="T17" fmla="*/ 28 h 74"/>
                <a:gd name="T18" fmla="*/ 243 w 263"/>
                <a:gd name="T19" fmla="*/ 58 h 74"/>
                <a:gd name="T20" fmla="*/ 209 w 263"/>
                <a:gd name="T21" fmla="*/ 19 h 74"/>
                <a:gd name="T22" fmla="*/ 205 w 263"/>
                <a:gd name="T23" fmla="*/ 69 h 74"/>
                <a:gd name="T24" fmla="*/ 214 w 263"/>
                <a:gd name="T25" fmla="*/ 69 h 74"/>
                <a:gd name="T26" fmla="*/ 221 w 263"/>
                <a:gd name="T27" fmla="*/ 31 h 74"/>
                <a:gd name="T28" fmla="*/ 233 w 263"/>
                <a:gd name="T29" fmla="*/ 24 h 74"/>
                <a:gd name="T30" fmla="*/ 214 w 263"/>
                <a:gd name="T31" fmla="*/ 29 h 74"/>
                <a:gd name="T32" fmla="*/ 176 w 263"/>
                <a:gd name="T33" fmla="*/ 47 h 74"/>
                <a:gd name="T34" fmla="*/ 180 w 263"/>
                <a:gd name="T35" fmla="*/ 61 h 74"/>
                <a:gd name="T36" fmla="*/ 159 w 263"/>
                <a:gd name="T37" fmla="*/ 58 h 74"/>
                <a:gd name="T38" fmla="*/ 171 w 263"/>
                <a:gd name="T39" fmla="*/ 49 h 74"/>
                <a:gd name="T40" fmla="*/ 192 w 263"/>
                <a:gd name="T41" fmla="*/ 39 h 74"/>
                <a:gd name="T42" fmla="*/ 172 w 263"/>
                <a:gd name="T43" fmla="*/ 19 h 74"/>
                <a:gd name="T44" fmla="*/ 152 w 263"/>
                <a:gd name="T45" fmla="*/ 33 h 74"/>
                <a:gd name="T46" fmla="*/ 161 w 263"/>
                <a:gd name="T47" fmla="*/ 34 h 74"/>
                <a:gd name="T48" fmla="*/ 183 w 263"/>
                <a:gd name="T49" fmla="*/ 35 h 74"/>
                <a:gd name="T50" fmla="*/ 174 w 263"/>
                <a:gd name="T51" fmla="*/ 41 h 74"/>
                <a:gd name="T52" fmla="*/ 150 w 263"/>
                <a:gd name="T53" fmla="*/ 58 h 74"/>
                <a:gd name="T54" fmla="*/ 183 w 263"/>
                <a:gd name="T55" fmla="*/ 66 h 74"/>
                <a:gd name="T56" fmla="*/ 188 w 263"/>
                <a:gd name="T57" fmla="*/ 73 h 74"/>
                <a:gd name="T58" fmla="*/ 192 w 263"/>
                <a:gd name="T59" fmla="*/ 39 h 74"/>
                <a:gd name="T60" fmla="*/ 71 w 263"/>
                <a:gd name="T61" fmla="*/ 73 h 74"/>
                <a:gd name="T62" fmla="*/ 76 w 263"/>
                <a:gd name="T63" fmla="*/ 69 h 74"/>
                <a:gd name="T64" fmla="*/ 79 w 263"/>
                <a:gd name="T65" fmla="*/ 33 h 74"/>
                <a:gd name="T66" fmla="*/ 98 w 263"/>
                <a:gd name="T67" fmla="*/ 36 h 74"/>
                <a:gd name="T68" fmla="*/ 98 w 263"/>
                <a:gd name="T69" fmla="*/ 69 h 74"/>
                <a:gd name="T70" fmla="*/ 103 w 263"/>
                <a:gd name="T71" fmla="*/ 73 h 74"/>
                <a:gd name="T72" fmla="*/ 108 w 263"/>
                <a:gd name="T73" fmla="*/ 69 h 74"/>
                <a:gd name="T74" fmla="*/ 110 w 263"/>
                <a:gd name="T75" fmla="*/ 33 h 74"/>
                <a:gd name="T76" fmla="*/ 130 w 263"/>
                <a:gd name="T77" fmla="*/ 38 h 74"/>
                <a:gd name="T78" fmla="*/ 130 w 263"/>
                <a:gd name="T79" fmla="*/ 69 h 74"/>
                <a:gd name="T80" fmla="*/ 135 w 263"/>
                <a:gd name="T81" fmla="*/ 73 h 74"/>
                <a:gd name="T82" fmla="*/ 140 w 263"/>
                <a:gd name="T83" fmla="*/ 38 h 74"/>
                <a:gd name="T84" fmla="*/ 122 w 263"/>
                <a:gd name="T85" fmla="*/ 19 h 74"/>
                <a:gd name="T86" fmla="*/ 100 w 263"/>
                <a:gd name="T87" fmla="*/ 21 h 74"/>
                <a:gd name="T88" fmla="*/ 76 w 263"/>
                <a:gd name="T89" fmla="*/ 26 h 74"/>
                <a:gd name="T90" fmla="*/ 69 w 263"/>
                <a:gd name="T91" fmla="*/ 20 h 74"/>
                <a:gd name="T92" fmla="*/ 67 w 263"/>
                <a:gd name="T93" fmla="*/ 69 h 74"/>
                <a:gd name="T94" fmla="*/ 16 w 263"/>
                <a:gd name="T95" fmla="*/ 25 h 74"/>
                <a:gd name="T96" fmla="*/ 18 w 263"/>
                <a:gd name="T97" fmla="*/ 10 h 74"/>
                <a:gd name="T98" fmla="*/ 43 w 263"/>
                <a:gd name="T99" fmla="*/ 17 h 74"/>
                <a:gd name="T100" fmla="*/ 48 w 263"/>
                <a:gd name="T101" fmla="*/ 22 h 74"/>
                <a:gd name="T102" fmla="*/ 47 w 263"/>
                <a:gd name="T103" fmla="*/ 5 h 74"/>
                <a:gd name="T104" fmla="*/ 4 w 263"/>
                <a:gd name="T105" fmla="*/ 20 h 74"/>
                <a:gd name="T106" fmla="*/ 21 w 263"/>
                <a:gd name="T107" fmla="*/ 38 h 74"/>
                <a:gd name="T108" fmla="*/ 41 w 263"/>
                <a:gd name="T109" fmla="*/ 46 h 74"/>
                <a:gd name="T110" fmla="*/ 41 w 263"/>
                <a:gd name="T111" fmla="*/ 62 h 74"/>
                <a:gd name="T112" fmla="*/ 16 w 263"/>
                <a:gd name="T113" fmla="*/ 62 h 74"/>
                <a:gd name="T114" fmla="*/ 6 w 263"/>
                <a:gd name="T115" fmla="*/ 49 h 74"/>
                <a:gd name="T116" fmla="*/ 9 w 263"/>
                <a:gd name="T117" fmla="*/ 68 h 74"/>
                <a:gd name="T118" fmla="*/ 55 w 263"/>
                <a:gd name="T119" fmla="*/ 53 h 74"/>
                <a:gd name="T120" fmla="*/ 26 w 263"/>
                <a:gd name="T121" fmla="*/ 2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74">
                  <a:moveTo>
                    <a:pt x="243" y="58"/>
                  </a:moveTo>
                  <a:cubicBezTo>
                    <a:pt x="243" y="66"/>
                    <a:pt x="243" y="73"/>
                    <a:pt x="257" y="73"/>
                  </a:cubicBezTo>
                  <a:cubicBezTo>
                    <a:pt x="260" y="73"/>
                    <a:pt x="263" y="73"/>
                    <a:pt x="263" y="70"/>
                  </a:cubicBezTo>
                  <a:cubicBezTo>
                    <a:pt x="263" y="66"/>
                    <a:pt x="260" y="66"/>
                    <a:pt x="258" y="66"/>
                  </a:cubicBezTo>
                  <a:cubicBezTo>
                    <a:pt x="255" y="65"/>
                    <a:pt x="253" y="65"/>
                    <a:pt x="253" y="62"/>
                  </a:cubicBezTo>
                  <a:cubicBezTo>
                    <a:pt x="252" y="61"/>
                    <a:pt x="252" y="60"/>
                    <a:pt x="252" y="54"/>
                  </a:cubicBezTo>
                  <a:cubicBezTo>
                    <a:pt x="252" y="28"/>
                    <a:pt x="252" y="28"/>
                    <a:pt x="252" y="28"/>
                  </a:cubicBezTo>
                  <a:cubicBezTo>
                    <a:pt x="258" y="28"/>
                    <a:pt x="258" y="28"/>
                    <a:pt x="258" y="28"/>
                  </a:cubicBezTo>
                  <a:cubicBezTo>
                    <a:pt x="260" y="28"/>
                    <a:pt x="262" y="28"/>
                    <a:pt x="262" y="24"/>
                  </a:cubicBezTo>
                  <a:cubicBezTo>
                    <a:pt x="262" y="20"/>
                    <a:pt x="260" y="20"/>
                    <a:pt x="258" y="20"/>
                  </a:cubicBezTo>
                  <a:cubicBezTo>
                    <a:pt x="252" y="20"/>
                    <a:pt x="252" y="20"/>
                    <a:pt x="252" y="20"/>
                  </a:cubicBezTo>
                  <a:cubicBezTo>
                    <a:pt x="252" y="8"/>
                    <a:pt x="252" y="8"/>
                    <a:pt x="252" y="8"/>
                  </a:cubicBezTo>
                  <a:cubicBezTo>
                    <a:pt x="252" y="7"/>
                    <a:pt x="252" y="4"/>
                    <a:pt x="247" y="4"/>
                  </a:cubicBezTo>
                  <a:cubicBezTo>
                    <a:pt x="243" y="4"/>
                    <a:pt x="243" y="7"/>
                    <a:pt x="243" y="8"/>
                  </a:cubicBezTo>
                  <a:cubicBezTo>
                    <a:pt x="243" y="20"/>
                    <a:pt x="243" y="20"/>
                    <a:pt x="243" y="20"/>
                  </a:cubicBezTo>
                  <a:cubicBezTo>
                    <a:pt x="237" y="20"/>
                    <a:pt x="237" y="20"/>
                    <a:pt x="237" y="20"/>
                  </a:cubicBezTo>
                  <a:cubicBezTo>
                    <a:pt x="236" y="20"/>
                    <a:pt x="233" y="20"/>
                    <a:pt x="233" y="24"/>
                  </a:cubicBezTo>
                  <a:cubicBezTo>
                    <a:pt x="233" y="28"/>
                    <a:pt x="236" y="28"/>
                    <a:pt x="237" y="28"/>
                  </a:cubicBezTo>
                  <a:cubicBezTo>
                    <a:pt x="243" y="28"/>
                    <a:pt x="243" y="28"/>
                    <a:pt x="243" y="28"/>
                  </a:cubicBezTo>
                  <a:lnTo>
                    <a:pt x="243" y="58"/>
                  </a:lnTo>
                  <a:close/>
                  <a:moveTo>
                    <a:pt x="214" y="24"/>
                  </a:moveTo>
                  <a:cubicBezTo>
                    <a:pt x="214" y="22"/>
                    <a:pt x="213" y="19"/>
                    <a:pt x="209" y="19"/>
                  </a:cubicBezTo>
                  <a:cubicBezTo>
                    <a:pt x="205" y="19"/>
                    <a:pt x="205" y="22"/>
                    <a:pt x="205" y="24"/>
                  </a:cubicBezTo>
                  <a:cubicBezTo>
                    <a:pt x="205" y="69"/>
                    <a:pt x="205" y="69"/>
                    <a:pt x="205" y="69"/>
                  </a:cubicBezTo>
                  <a:cubicBezTo>
                    <a:pt x="205" y="71"/>
                    <a:pt x="205" y="73"/>
                    <a:pt x="209" y="73"/>
                  </a:cubicBezTo>
                  <a:cubicBezTo>
                    <a:pt x="214" y="73"/>
                    <a:pt x="214" y="71"/>
                    <a:pt x="214" y="69"/>
                  </a:cubicBezTo>
                  <a:cubicBezTo>
                    <a:pt x="214" y="49"/>
                    <a:pt x="214" y="49"/>
                    <a:pt x="214" y="49"/>
                  </a:cubicBezTo>
                  <a:cubicBezTo>
                    <a:pt x="214" y="43"/>
                    <a:pt x="214" y="36"/>
                    <a:pt x="221" y="31"/>
                  </a:cubicBezTo>
                  <a:cubicBezTo>
                    <a:pt x="224" y="29"/>
                    <a:pt x="226" y="29"/>
                    <a:pt x="229" y="28"/>
                  </a:cubicBezTo>
                  <a:cubicBezTo>
                    <a:pt x="230" y="28"/>
                    <a:pt x="233" y="28"/>
                    <a:pt x="233" y="24"/>
                  </a:cubicBezTo>
                  <a:cubicBezTo>
                    <a:pt x="233" y="19"/>
                    <a:pt x="229" y="19"/>
                    <a:pt x="227" y="19"/>
                  </a:cubicBezTo>
                  <a:cubicBezTo>
                    <a:pt x="221" y="19"/>
                    <a:pt x="216" y="23"/>
                    <a:pt x="214" y="29"/>
                  </a:cubicBezTo>
                  <a:lnTo>
                    <a:pt x="214" y="24"/>
                  </a:lnTo>
                  <a:close/>
                  <a:moveTo>
                    <a:pt x="176" y="47"/>
                  </a:moveTo>
                  <a:cubicBezTo>
                    <a:pt x="180" y="47"/>
                    <a:pt x="181" y="46"/>
                    <a:pt x="183" y="46"/>
                  </a:cubicBezTo>
                  <a:cubicBezTo>
                    <a:pt x="183" y="52"/>
                    <a:pt x="183" y="57"/>
                    <a:pt x="180" y="61"/>
                  </a:cubicBezTo>
                  <a:cubicBezTo>
                    <a:pt x="179" y="63"/>
                    <a:pt x="175" y="66"/>
                    <a:pt x="169" y="66"/>
                  </a:cubicBezTo>
                  <a:cubicBezTo>
                    <a:pt x="164" y="66"/>
                    <a:pt x="159" y="63"/>
                    <a:pt x="159" y="58"/>
                  </a:cubicBezTo>
                  <a:cubicBezTo>
                    <a:pt x="159" y="52"/>
                    <a:pt x="164" y="51"/>
                    <a:pt x="166" y="50"/>
                  </a:cubicBezTo>
                  <a:cubicBezTo>
                    <a:pt x="167" y="50"/>
                    <a:pt x="169" y="49"/>
                    <a:pt x="171" y="49"/>
                  </a:cubicBezTo>
                  <a:lnTo>
                    <a:pt x="176" y="47"/>
                  </a:lnTo>
                  <a:close/>
                  <a:moveTo>
                    <a:pt x="192" y="39"/>
                  </a:moveTo>
                  <a:cubicBezTo>
                    <a:pt x="192" y="34"/>
                    <a:pt x="192" y="29"/>
                    <a:pt x="188" y="25"/>
                  </a:cubicBezTo>
                  <a:cubicBezTo>
                    <a:pt x="184" y="20"/>
                    <a:pt x="178" y="19"/>
                    <a:pt x="172" y="19"/>
                  </a:cubicBezTo>
                  <a:cubicBezTo>
                    <a:pt x="165" y="19"/>
                    <a:pt x="158" y="21"/>
                    <a:pt x="154" y="27"/>
                  </a:cubicBezTo>
                  <a:cubicBezTo>
                    <a:pt x="153" y="28"/>
                    <a:pt x="152" y="31"/>
                    <a:pt x="152" y="33"/>
                  </a:cubicBezTo>
                  <a:cubicBezTo>
                    <a:pt x="152" y="35"/>
                    <a:pt x="153" y="37"/>
                    <a:pt x="157" y="37"/>
                  </a:cubicBezTo>
                  <a:cubicBezTo>
                    <a:pt x="160" y="37"/>
                    <a:pt x="161" y="35"/>
                    <a:pt x="161" y="34"/>
                  </a:cubicBezTo>
                  <a:cubicBezTo>
                    <a:pt x="162" y="31"/>
                    <a:pt x="164" y="27"/>
                    <a:pt x="172" y="27"/>
                  </a:cubicBezTo>
                  <a:cubicBezTo>
                    <a:pt x="174" y="27"/>
                    <a:pt x="183" y="27"/>
                    <a:pt x="183" y="35"/>
                  </a:cubicBezTo>
                  <a:cubicBezTo>
                    <a:pt x="183" y="38"/>
                    <a:pt x="182" y="39"/>
                    <a:pt x="180" y="39"/>
                  </a:cubicBezTo>
                  <a:cubicBezTo>
                    <a:pt x="179" y="40"/>
                    <a:pt x="177" y="40"/>
                    <a:pt x="174" y="41"/>
                  </a:cubicBezTo>
                  <a:cubicBezTo>
                    <a:pt x="165" y="42"/>
                    <a:pt x="165" y="42"/>
                    <a:pt x="165" y="42"/>
                  </a:cubicBezTo>
                  <a:cubicBezTo>
                    <a:pt x="160" y="44"/>
                    <a:pt x="150" y="46"/>
                    <a:pt x="150" y="58"/>
                  </a:cubicBezTo>
                  <a:cubicBezTo>
                    <a:pt x="150" y="67"/>
                    <a:pt x="156" y="74"/>
                    <a:pt x="167" y="74"/>
                  </a:cubicBezTo>
                  <a:cubicBezTo>
                    <a:pt x="171" y="74"/>
                    <a:pt x="178" y="73"/>
                    <a:pt x="183" y="66"/>
                  </a:cubicBezTo>
                  <a:cubicBezTo>
                    <a:pt x="183" y="70"/>
                    <a:pt x="183" y="70"/>
                    <a:pt x="184" y="71"/>
                  </a:cubicBezTo>
                  <a:cubicBezTo>
                    <a:pt x="184" y="73"/>
                    <a:pt x="186" y="73"/>
                    <a:pt x="188" y="73"/>
                  </a:cubicBezTo>
                  <a:cubicBezTo>
                    <a:pt x="191" y="73"/>
                    <a:pt x="192" y="71"/>
                    <a:pt x="192" y="69"/>
                  </a:cubicBezTo>
                  <a:lnTo>
                    <a:pt x="192" y="39"/>
                  </a:lnTo>
                  <a:close/>
                  <a:moveTo>
                    <a:pt x="67" y="69"/>
                  </a:moveTo>
                  <a:cubicBezTo>
                    <a:pt x="67" y="70"/>
                    <a:pt x="67" y="73"/>
                    <a:pt x="71" y="73"/>
                  </a:cubicBezTo>
                  <a:cubicBezTo>
                    <a:pt x="74" y="73"/>
                    <a:pt x="75" y="72"/>
                    <a:pt x="76" y="71"/>
                  </a:cubicBezTo>
                  <a:cubicBezTo>
                    <a:pt x="76" y="70"/>
                    <a:pt x="76" y="70"/>
                    <a:pt x="76" y="69"/>
                  </a:cubicBezTo>
                  <a:cubicBezTo>
                    <a:pt x="76" y="46"/>
                    <a:pt x="76" y="46"/>
                    <a:pt x="76" y="46"/>
                  </a:cubicBezTo>
                  <a:cubicBezTo>
                    <a:pt x="76" y="40"/>
                    <a:pt x="76" y="36"/>
                    <a:pt x="79" y="33"/>
                  </a:cubicBezTo>
                  <a:cubicBezTo>
                    <a:pt x="81" y="29"/>
                    <a:pt x="85" y="27"/>
                    <a:pt x="89" y="27"/>
                  </a:cubicBezTo>
                  <a:cubicBezTo>
                    <a:pt x="97" y="27"/>
                    <a:pt x="98" y="34"/>
                    <a:pt x="98" y="36"/>
                  </a:cubicBezTo>
                  <a:cubicBezTo>
                    <a:pt x="98" y="37"/>
                    <a:pt x="98" y="38"/>
                    <a:pt x="98" y="43"/>
                  </a:cubicBezTo>
                  <a:cubicBezTo>
                    <a:pt x="98" y="69"/>
                    <a:pt x="98" y="69"/>
                    <a:pt x="98" y="69"/>
                  </a:cubicBezTo>
                  <a:cubicBezTo>
                    <a:pt x="98" y="70"/>
                    <a:pt x="99" y="72"/>
                    <a:pt x="101" y="73"/>
                  </a:cubicBezTo>
                  <a:cubicBezTo>
                    <a:pt x="101" y="73"/>
                    <a:pt x="102" y="73"/>
                    <a:pt x="103" y="73"/>
                  </a:cubicBezTo>
                  <a:cubicBezTo>
                    <a:pt x="104" y="73"/>
                    <a:pt x="105" y="73"/>
                    <a:pt x="106" y="73"/>
                  </a:cubicBezTo>
                  <a:cubicBezTo>
                    <a:pt x="108" y="72"/>
                    <a:pt x="108" y="70"/>
                    <a:pt x="108" y="69"/>
                  </a:cubicBezTo>
                  <a:cubicBezTo>
                    <a:pt x="108" y="44"/>
                    <a:pt x="108" y="44"/>
                    <a:pt x="108" y="44"/>
                  </a:cubicBezTo>
                  <a:cubicBezTo>
                    <a:pt x="108" y="39"/>
                    <a:pt x="108" y="36"/>
                    <a:pt x="110" y="33"/>
                  </a:cubicBezTo>
                  <a:cubicBezTo>
                    <a:pt x="112" y="30"/>
                    <a:pt x="115" y="27"/>
                    <a:pt x="120" y="27"/>
                  </a:cubicBezTo>
                  <a:cubicBezTo>
                    <a:pt x="130" y="27"/>
                    <a:pt x="130" y="35"/>
                    <a:pt x="130" y="38"/>
                  </a:cubicBezTo>
                  <a:cubicBezTo>
                    <a:pt x="130" y="40"/>
                    <a:pt x="130" y="43"/>
                    <a:pt x="130" y="46"/>
                  </a:cubicBezTo>
                  <a:cubicBezTo>
                    <a:pt x="130" y="69"/>
                    <a:pt x="130" y="69"/>
                    <a:pt x="130" y="69"/>
                  </a:cubicBezTo>
                  <a:cubicBezTo>
                    <a:pt x="130" y="70"/>
                    <a:pt x="130" y="72"/>
                    <a:pt x="132" y="73"/>
                  </a:cubicBezTo>
                  <a:cubicBezTo>
                    <a:pt x="133" y="73"/>
                    <a:pt x="134" y="73"/>
                    <a:pt x="135" y="73"/>
                  </a:cubicBezTo>
                  <a:cubicBezTo>
                    <a:pt x="139" y="73"/>
                    <a:pt x="140" y="70"/>
                    <a:pt x="140" y="69"/>
                  </a:cubicBezTo>
                  <a:cubicBezTo>
                    <a:pt x="140" y="38"/>
                    <a:pt x="140" y="38"/>
                    <a:pt x="140" y="38"/>
                  </a:cubicBezTo>
                  <a:cubicBezTo>
                    <a:pt x="140" y="33"/>
                    <a:pt x="139" y="29"/>
                    <a:pt x="136" y="24"/>
                  </a:cubicBezTo>
                  <a:cubicBezTo>
                    <a:pt x="132" y="20"/>
                    <a:pt x="127" y="19"/>
                    <a:pt x="122" y="19"/>
                  </a:cubicBezTo>
                  <a:cubicBezTo>
                    <a:pt x="114" y="19"/>
                    <a:pt x="109" y="22"/>
                    <a:pt x="105" y="27"/>
                  </a:cubicBezTo>
                  <a:cubicBezTo>
                    <a:pt x="105" y="26"/>
                    <a:pt x="103" y="23"/>
                    <a:pt x="100" y="21"/>
                  </a:cubicBezTo>
                  <a:cubicBezTo>
                    <a:pt x="97" y="19"/>
                    <a:pt x="94" y="19"/>
                    <a:pt x="91" y="19"/>
                  </a:cubicBezTo>
                  <a:cubicBezTo>
                    <a:pt x="84" y="19"/>
                    <a:pt x="80" y="21"/>
                    <a:pt x="76" y="26"/>
                  </a:cubicBezTo>
                  <a:cubicBezTo>
                    <a:pt x="76" y="23"/>
                    <a:pt x="76" y="21"/>
                    <a:pt x="74" y="20"/>
                  </a:cubicBezTo>
                  <a:cubicBezTo>
                    <a:pt x="72" y="19"/>
                    <a:pt x="70" y="19"/>
                    <a:pt x="69" y="20"/>
                  </a:cubicBezTo>
                  <a:cubicBezTo>
                    <a:pt x="67" y="21"/>
                    <a:pt x="67" y="22"/>
                    <a:pt x="67" y="24"/>
                  </a:cubicBezTo>
                  <a:lnTo>
                    <a:pt x="67" y="69"/>
                  </a:lnTo>
                  <a:close/>
                  <a:moveTo>
                    <a:pt x="26" y="29"/>
                  </a:moveTo>
                  <a:cubicBezTo>
                    <a:pt x="22" y="28"/>
                    <a:pt x="18" y="27"/>
                    <a:pt x="16" y="25"/>
                  </a:cubicBezTo>
                  <a:cubicBezTo>
                    <a:pt x="16" y="25"/>
                    <a:pt x="14" y="23"/>
                    <a:pt x="14" y="19"/>
                  </a:cubicBezTo>
                  <a:cubicBezTo>
                    <a:pt x="14" y="15"/>
                    <a:pt x="15" y="12"/>
                    <a:pt x="18" y="10"/>
                  </a:cubicBezTo>
                  <a:cubicBezTo>
                    <a:pt x="20" y="9"/>
                    <a:pt x="24" y="8"/>
                    <a:pt x="28" y="8"/>
                  </a:cubicBezTo>
                  <a:cubicBezTo>
                    <a:pt x="39" y="8"/>
                    <a:pt x="42" y="14"/>
                    <a:pt x="43" y="17"/>
                  </a:cubicBezTo>
                  <a:cubicBezTo>
                    <a:pt x="44" y="18"/>
                    <a:pt x="45" y="20"/>
                    <a:pt x="45" y="20"/>
                  </a:cubicBezTo>
                  <a:cubicBezTo>
                    <a:pt x="46" y="22"/>
                    <a:pt x="47" y="22"/>
                    <a:pt x="48" y="22"/>
                  </a:cubicBezTo>
                  <a:cubicBezTo>
                    <a:pt x="51" y="22"/>
                    <a:pt x="53" y="20"/>
                    <a:pt x="53" y="17"/>
                  </a:cubicBezTo>
                  <a:cubicBezTo>
                    <a:pt x="53" y="15"/>
                    <a:pt x="51" y="9"/>
                    <a:pt x="47" y="5"/>
                  </a:cubicBezTo>
                  <a:cubicBezTo>
                    <a:pt x="41" y="0"/>
                    <a:pt x="33" y="0"/>
                    <a:pt x="28" y="0"/>
                  </a:cubicBezTo>
                  <a:cubicBezTo>
                    <a:pt x="12" y="0"/>
                    <a:pt x="4" y="8"/>
                    <a:pt x="4" y="20"/>
                  </a:cubicBezTo>
                  <a:cubicBezTo>
                    <a:pt x="4" y="31"/>
                    <a:pt x="11" y="34"/>
                    <a:pt x="13" y="35"/>
                  </a:cubicBezTo>
                  <a:cubicBezTo>
                    <a:pt x="15" y="36"/>
                    <a:pt x="18" y="37"/>
                    <a:pt x="21" y="38"/>
                  </a:cubicBezTo>
                  <a:cubicBezTo>
                    <a:pt x="28" y="40"/>
                    <a:pt x="28" y="40"/>
                    <a:pt x="28" y="40"/>
                  </a:cubicBezTo>
                  <a:cubicBezTo>
                    <a:pt x="34" y="42"/>
                    <a:pt x="38" y="43"/>
                    <a:pt x="41" y="46"/>
                  </a:cubicBezTo>
                  <a:cubicBezTo>
                    <a:pt x="43" y="47"/>
                    <a:pt x="45" y="50"/>
                    <a:pt x="45" y="54"/>
                  </a:cubicBezTo>
                  <a:cubicBezTo>
                    <a:pt x="45" y="57"/>
                    <a:pt x="43" y="60"/>
                    <a:pt x="41" y="62"/>
                  </a:cubicBezTo>
                  <a:cubicBezTo>
                    <a:pt x="37" y="65"/>
                    <a:pt x="31" y="65"/>
                    <a:pt x="29" y="65"/>
                  </a:cubicBezTo>
                  <a:cubicBezTo>
                    <a:pt x="26" y="65"/>
                    <a:pt x="21" y="65"/>
                    <a:pt x="16" y="62"/>
                  </a:cubicBezTo>
                  <a:cubicBezTo>
                    <a:pt x="12" y="59"/>
                    <a:pt x="11" y="55"/>
                    <a:pt x="10" y="52"/>
                  </a:cubicBezTo>
                  <a:cubicBezTo>
                    <a:pt x="10" y="50"/>
                    <a:pt x="9" y="49"/>
                    <a:pt x="6" y="49"/>
                  </a:cubicBezTo>
                  <a:cubicBezTo>
                    <a:pt x="4" y="49"/>
                    <a:pt x="0" y="50"/>
                    <a:pt x="0" y="54"/>
                  </a:cubicBezTo>
                  <a:cubicBezTo>
                    <a:pt x="0" y="55"/>
                    <a:pt x="2" y="63"/>
                    <a:pt x="9" y="68"/>
                  </a:cubicBezTo>
                  <a:cubicBezTo>
                    <a:pt x="14" y="72"/>
                    <a:pt x="21" y="74"/>
                    <a:pt x="28" y="74"/>
                  </a:cubicBezTo>
                  <a:cubicBezTo>
                    <a:pt x="40" y="74"/>
                    <a:pt x="55" y="69"/>
                    <a:pt x="55" y="53"/>
                  </a:cubicBezTo>
                  <a:cubicBezTo>
                    <a:pt x="55" y="37"/>
                    <a:pt x="43" y="34"/>
                    <a:pt x="35" y="32"/>
                  </a:cubicBezTo>
                  <a:lnTo>
                    <a:pt x="26"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4A2726D5-A080-4CA7-9639-8742730B8B20}"/>
                </a:ext>
              </a:extLst>
            </p:cNvPr>
            <p:cNvSpPr>
              <a:spLocks noEditPoints="1"/>
            </p:cNvSpPr>
            <p:nvPr userDrawn="1"/>
          </p:nvSpPr>
          <p:spPr bwMode="auto">
            <a:xfrm>
              <a:off x="3827463" y="-796925"/>
              <a:ext cx="1416050"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64339095"/>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upp 12">
            <a:extLst>
              <a:ext uri="{FF2B5EF4-FFF2-40B4-BE49-F238E27FC236}">
                <a16:creationId xmlns:a16="http://schemas.microsoft.com/office/drawing/2014/main" id="{9357385C-973E-453D-B7C0-79088BAD9CE0}"/>
              </a:ext>
            </a:extLst>
          </p:cNvPr>
          <p:cNvGrpSpPr/>
          <p:nvPr userDrawn="1"/>
        </p:nvGrpSpPr>
        <p:grpSpPr>
          <a:xfrm>
            <a:off x="9345116" y="6146799"/>
            <a:ext cx="2430462" cy="331788"/>
            <a:chOff x="4710113" y="-950913"/>
            <a:chExt cx="2430462" cy="331788"/>
          </a:xfrm>
        </p:grpSpPr>
        <p:sp>
          <p:nvSpPr>
            <p:cNvPr id="11" name="Freeform 5">
              <a:extLst>
                <a:ext uri="{FF2B5EF4-FFF2-40B4-BE49-F238E27FC236}">
                  <a16:creationId xmlns:a16="http://schemas.microsoft.com/office/drawing/2014/main" id="{E59D6842-FA9C-4BC4-99B3-062991EF052B}"/>
                </a:ext>
              </a:extLst>
            </p:cNvPr>
            <p:cNvSpPr>
              <a:spLocks noEditPoints="1"/>
            </p:cNvSpPr>
            <p:nvPr userDrawn="1"/>
          </p:nvSpPr>
          <p:spPr bwMode="auto">
            <a:xfrm>
              <a:off x="6151563" y="-863600"/>
              <a:ext cx="989012" cy="241300"/>
            </a:xfrm>
            <a:custGeom>
              <a:avLst/>
              <a:gdLst>
                <a:gd name="T0" fmla="*/ 288 w 311"/>
                <a:gd name="T1" fmla="*/ 27 h 74"/>
                <a:gd name="T2" fmla="*/ 309 w 311"/>
                <a:gd name="T3" fmla="*/ 34 h 74"/>
                <a:gd name="T4" fmla="*/ 265 w 311"/>
                <a:gd name="T5" fmla="*/ 35 h 74"/>
                <a:gd name="T6" fmla="*/ 308 w 311"/>
                <a:gd name="T7" fmla="*/ 63 h 74"/>
                <a:gd name="T8" fmla="*/ 301 w 311"/>
                <a:gd name="T9" fmla="*/ 57 h 74"/>
                <a:gd name="T10" fmla="*/ 248 w 311"/>
                <a:gd name="T11" fmla="*/ 12 h 74"/>
                <a:gd name="T12" fmla="*/ 242 w 311"/>
                <a:gd name="T13" fmla="*/ 6 h 74"/>
                <a:gd name="T14" fmla="*/ 243 w 311"/>
                <a:gd name="T15" fmla="*/ 24 h 74"/>
                <a:gd name="T16" fmla="*/ 252 w 311"/>
                <a:gd name="T17" fmla="*/ 71 h 74"/>
                <a:gd name="T18" fmla="*/ 212 w 311"/>
                <a:gd name="T19" fmla="*/ 40 h 74"/>
                <a:gd name="T20" fmla="*/ 212 w 311"/>
                <a:gd name="T21" fmla="*/ 26 h 74"/>
                <a:gd name="T22" fmla="*/ 232 w 311"/>
                <a:gd name="T23" fmla="*/ 33 h 74"/>
                <a:gd name="T24" fmla="*/ 208 w 311"/>
                <a:gd name="T25" fmla="*/ 49 h 74"/>
                <a:gd name="T26" fmla="*/ 213 w 311"/>
                <a:gd name="T27" fmla="*/ 67 h 74"/>
                <a:gd name="T28" fmla="*/ 197 w 311"/>
                <a:gd name="T29" fmla="*/ 54 h 74"/>
                <a:gd name="T30" fmla="*/ 213 w 311"/>
                <a:gd name="T31" fmla="*/ 74 h 74"/>
                <a:gd name="T32" fmla="*/ 218 w 311"/>
                <a:gd name="T33" fmla="*/ 42 h 74"/>
                <a:gd name="T34" fmla="*/ 155 w 311"/>
                <a:gd name="T35" fmla="*/ 33 h 74"/>
                <a:gd name="T36" fmla="*/ 176 w 311"/>
                <a:gd name="T37" fmla="*/ 33 h 74"/>
                <a:gd name="T38" fmla="*/ 165 w 311"/>
                <a:gd name="T39" fmla="*/ 19 h 74"/>
                <a:gd name="T40" fmla="*/ 166 w 311"/>
                <a:gd name="T41" fmla="*/ 50 h 74"/>
                <a:gd name="T42" fmla="*/ 155 w 311"/>
                <a:gd name="T43" fmla="*/ 62 h 74"/>
                <a:gd name="T44" fmla="*/ 144 w 311"/>
                <a:gd name="T45" fmla="*/ 58 h 74"/>
                <a:gd name="T46" fmla="*/ 179 w 311"/>
                <a:gd name="T47" fmla="*/ 70 h 74"/>
                <a:gd name="T48" fmla="*/ 164 w 311"/>
                <a:gd name="T49" fmla="*/ 40 h 74"/>
                <a:gd name="T50" fmla="*/ 123 w 311"/>
                <a:gd name="T51" fmla="*/ 61 h 74"/>
                <a:gd name="T52" fmla="*/ 108 w 311"/>
                <a:gd name="T53" fmla="*/ 50 h 74"/>
                <a:gd name="T54" fmla="*/ 134 w 311"/>
                <a:gd name="T55" fmla="*/ 39 h 74"/>
                <a:gd name="T56" fmla="*/ 97 w 311"/>
                <a:gd name="T57" fmla="*/ 27 h 74"/>
                <a:gd name="T58" fmla="*/ 104 w 311"/>
                <a:gd name="T59" fmla="*/ 34 h 74"/>
                <a:gd name="T60" fmla="*/ 123 w 311"/>
                <a:gd name="T61" fmla="*/ 39 h 74"/>
                <a:gd name="T62" fmla="*/ 92 w 311"/>
                <a:gd name="T63" fmla="*/ 58 h 74"/>
                <a:gd name="T64" fmla="*/ 126 w 311"/>
                <a:gd name="T65" fmla="*/ 71 h 74"/>
                <a:gd name="T66" fmla="*/ 134 w 311"/>
                <a:gd name="T67" fmla="*/ 39 h 74"/>
                <a:gd name="T68" fmla="*/ 73 w 311"/>
                <a:gd name="T69" fmla="*/ 5 h 74"/>
                <a:gd name="T70" fmla="*/ 82 w 311"/>
                <a:gd name="T71" fmla="*/ 69 h 74"/>
                <a:gd name="T72" fmla="*/ 16 w 311"/>
                <a:gd name="T73" fmla="*/ 57 h 74"/>
                <a:gd name="T74" fmla="*/ 34 w 311"/>
                <a:gd name="T75" fmla="*/ 8 h 74"/>
                <a:gd name="T76" fmla="*/ 64 w 311"/>
                <a:gd name="T77" fmla="*/ 21 h 74"/>
                <a:gd name="T78" fmla="*/ 9 w 311"/>
                <a:gd name="T79" fmla="*/ 10 h 74"/>
                <a:gd name="T80" fmla="*/ 34 w 311"/>
                <a:gd name="T81" fmla="*/ 74 h 74"/>
                <a:gd name="T82" fmla="*/ 59 w 311"/>
                <a:gd name="T83"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1" h="74">
                  <a:moveTo>
                    <a:pt x="288" y="66"/>
                  </a:moveTo>
                  <a:cubicBezTo>
                    <a:pt x="275" y="66"/>
                    <a:pt x="273" y="55"/>
                    <a:pt x="273" y="46"/>
                  </a:cubicBezTo>
                  <a:cubicBezTo>
                    <a:pt x="273" y="36"/>
                    <a:pt x="277" y="27"/>
                    <a:pt x="288" y="27"/>
                  </a:cubicBezTo>
                  <a:cubicBezTo>
                    <a:pt x="296" y="27"/>
                    <a:pt x="299" y="32"/>
                    <a:pt x="300" y="34"/>
                  </a:cubicBezTo>
                  <a:cubicBezTo>
                    <a:pt x="301" y="36"/>
                    <a:pt x="302" y="38"/>
                    <a:pt x="304" y="38"/>
                  </a:cubicBezTo>
                  <a:cubicBezTo>
                    <a:pt x="307" y="38"/>
                    <a:pt x="309" y="36"/>
                    <a:pt x="309" y="34"/>
                  </a:cubicBezTo>
                  <a:cubicBezTo>
                    <a:pt x="309" y="33"/>
                    <a:pt x="309" y="32"/>
                    <a:pt x="307" y="29"/>
                  </a:cubicBezTo>
                  <a:cubicBezTo>
                    <a:pt x="305" y="24"/>
                    <a:pt x="300" y="19"/>
                    <a:pt x="288" y="19"/>
                  </a:cubicBezTo>
                  <a:cubicBezTo>
                    <a:pt x="284" y="19"/>
                    <a:pt x="270" y="19"/>
                    <a:pt x="265" y="35"/>
                  </a:cubicBezTo>
                  <a:cubicBezTo>
                    <a:pt x="263" y="38"/>
                    <a:pt x="263" y="42"/>
                    <a:pt x="263" y="46"/>
                  </a:cubicBezTo>
                  <a:cubicBezTo>
                    <a:pt x="263" y="59"/>
                    <a:pt x="269" y="74"/>
                    <a:pt x="288" y="74"/>
                  </a:cubicBezTo>
                  <a:cubicBezTo>
                    <a:pt x="302" y="74"/>
                    <a:pt x="307" y="66"/>
                    <a:pt x="308" y="63"/>
                  </a:cubicBezTo>
                  <a:cubicBezTo>
                    <a:pt x="310" y="61"/>
                    <a:pt x="311" y="58"/>
                    <a:pt x="311" y="57"/>
                  </a:cubicBezTo>
                  <a:cubicBezTo>
                    <a:pt x="311" y="53"/>
                    <a:pt x="307" y="53"/>
                    <a:pt x="306" y="53"/>
                  </a:cubicBezTo>
                  <a:cubicBezTo>
                    <a:pt x="303" y="53"/>
                    <a:pt x="302" y="55"/>
                    <a:pt x="301" y="57"/>
                  </a:cubicBezTo>
                  <a:cubicBezTo>
                    <a:pt x="300" y="60"/>
                    <a:pt x="297" y="66"/>
                    <a:pt x="288" y="66"/>
                  </a:cubicBezTo>
                  <a:moveTo>
                    <a:pt x="242" y="6"/>
                  </a:moveTo>
                  <a:cubicBezTo>
                    <a:pt x="242" y="9"/>
                    <a:pt x="244" y="12"/>
                    <a:pt x="248" y="12"/>
                  </a:cubicBezTo>
                  <a:cubicBezTo>
                    <a:pt x="251" y="12"/>
                    <a:pt x="253" y="10"/>
                    <a:pt x="253" y="6"/>
                  </a:cubicBezTo>
                  <a:cubicBezTo>
                    <a:pt x="253" y="2"/>
                    <a:pt x="251" y="0"/>
                    <a:pt x="248" y="0"/>
                  </a:cubicBezTo>
                  <a:cubicBezTo>
                    <a:pt x="245" y="0"/>
                    <a:pt x="242" y="2"/>
                    <a:pt x="242" y="6"/>
                  </a:cubicBezTo>
                  <a:moveTo>
                    <a:pt x="252" y="24"/>
                  </a:moveTo>
                  <a:cubicBezTo>
                    <a:pt x="252" y="23"/>
                    <a:pt x="252" y="19"/>
                    <a:pt x="248" y="19"/>
                  </a:cubicBezTo>
                  <a:cubicBezTo>
                    <a:pt x="244" y="19"/>
                    <a:pt x="243" y="23"/>
                    <a:pt x="243" y="24"/>
                  </a:cubicBezTo>
                  <a:cubicBezTo>
                    <a:pt x="243" y="69"/>
                    <a:pt x="243" y="69"/>
                    <a:pt x="243" y="69"/>
                  </a:cubicBezTo>
                  <a:cubicBezTo>
                    <a:pt x="243" y="72"/>
                    <a:pt x="245" y="73"/>
                    <a:pt x="248" y="73"/>
                  </a:cubicBezTo>
                  <a:cubicBezTo>
                    <a:pt x="250" y="73"/>
                    <a:pt x="252" y="72"/>
                    <a:pt x="252" y="71"/>
                  </a:cubicBezTo>
                  <a:cubicBezTo>
                    <a:pt x="252" y="71"/>
                    <a:pt x="252" y="70"/>
                    <a:pt x="252" y="69"/>
                  </a:cubicBezTo>
                  <a:lnTo>
                    <a:pt x="252" y="24"/>
                  </a:lnTo>
                  <a:close/>
                  <a:moveTo>
                    <a:pt x="212" y="40"/>
                  </a:moveTo>
                  <a:cubicBezTo>
                    <a:pt x="207" y="39"/>
                    <a:pt x="203" y="38"/>
                    <a:pt x="203" y="33"/>
                  </a:cubicBezTo>
                  <a:cubicBezTo>
                    <a:pt x="203" y="31"/>
                    <a:pt x="204" y="29"/>
                    <a:pt x="206" y="28"/>
                  </a:cubicBezTo>
                  <a:cubicBezTo>
                    <a:pt x="208" y="26"/>
                    <a:pt x="211" y="26"/>
                    <a:pt x="212" y="26"/>
                  </a:cubicBezTo>
                  <a:cubicBezTo>
                    <a:pt x="220" y="26"/>
                    <a:pt x="223" y="31"/>
                    <a:pt x="224" y="33"/>
                  </a:cubicBezTo>
                  <a:cubicBezTo>
                    <a:pt x="225" y="36"/>
                    <a:pt x="226" y="37"/>
                    <a:pt x="228" y="37"/>
                  </a:cubicBezTo>
                  <a:cubicBezTo>
                    <a:pt x="230" y="37"/>
                    <a:pt x="232" y="36"/>
                    <a:pt x="232" y="33"/>
                  </a:cubicBezTo>
                  <a:cubicBezTo>
                    <a:pt x="232" y="31"/>
                    <a:pt x="230" y="19"/>
                    <a:pt x="212" y="19"/>
                  </a:cubicBezTo>
                  <a:cubicBezTo>
                    <a:pt x="195" y="19"/>
                    <a:pt x="194" y="32"/>
                    <a:pt x="194" y="34"/>
                  </a:cubicBezTo>
                  <a:cubicBezTo>
                    <a:pt x="194" y="44"/>
                    <a:pt x="203" y="47"/>
                    <a:pt x="208" y="49"/>
                  </a:cubicBezTo>
                  <a:cubicBezTo>
                    <a:pt x="214" y="50"/>
                    <a:pt x="214" y="50"/>
                    <a:pt x="214" y="50"/>
                  </a:cubicBezTo>
                  <a:cubicBezTo>
                    <a:pt x="219" y="52"/>
                    <a:pt x="224" y="53"/>
                    <a:pt x="224" y="59"/>
                  </a:cubicBezTo>
                  <a:cubicBezTo>
                    <a:pt x="224" y="63"/>
                    <a:pt x="219" y="67"/>
                    <a:pt x="213" y="67"/>
                  </a:cubicBezTo>
                  <a:cubicBezTo>
                    <a:pt x="209" y="67"/>
                    <a:pt x="205" y="65"/>
                    <a:pt x="203" y="62"/>
                  </a:cubicBezTo>
                  <a:cubicBezTo>
                    <a:pt x="202" y="60"/>
                    <a:pt x="202" y="60"/>
                    <a:pt x="200" y="56"/>
                  </a:cubicBezTo>
                  <a:cubicBezTo>
                    <a:pt x="200" y="55"/>
                    <a:pt x="199" y="54"/>
                    <a:pt x="197" y="54"/>
                  </a:cubicBezTo>
                  <a:cubicBezTo>
                    <a:pt x="195" y="54"/>
                    <a:pt x="192" y="55"/>
                    <a:pt x="192" y="58"/>
                  </a:cubicBezTo>
                  <a:cubicBezTo>
                    <a:pt x="192" y="60"/>
                    <a:pt x="193" y="65"/>
                    <a:pt x="197" y="69"/>
                  </a:cubicBezTo>
                  <a:cubicBezTo>
                    <a:pt x="203" y="74"/>
                    <a:pt x="210" y="74"/>
                    <a:pt x="213" y="74"/>
                  </a:cubicBezTo>
                  <a:cubicBezTo>
                    <a:pt x="217" y="74"/>
                    <a:pt x="223" y="73"/>
                    <a:pt x="227" y="70"/>
                  </a:cubicBezTo>
                  <a:cubicBezTo>
                    <a:pt x="230" y="68"/>
                    <a:pt x="233" y="64"/>
                    <a:pt x="233" y="58"/>
                  </a:cubicBezTo>
                  <a:cubicBezTo>
                    <a:pt x="233" y="47"/>
                    <a:pt x="223" y="44"/>
                    <a:pt x="218" y="42"/>
                  </a:cubicBezTo>
                  <a:lnTo>
                    <a:pt x="212" y="40"/>
                  </a:lnTo>
                  <a:close/>
                  <a:moveTo>
                    <a:pt x="164" y="40"/>
                  </a:moveTo>
                  <a:cubicBezTo>
                    <a:pt x="159" y="39"/>
                    <a:pt x="155" y="38"/>
                    <a:pt x="155" y="33"/>
                  </a:cubicBezTo>
                  <a:cubicBezTo>
                    <a:pt x="155" y="31"/>
                    <a:pt x="156" y="29"/>
                    <a:pt x="158" y="28"/>
                  </a:cubicBezTo>
                  <a:cubicBezTo>
                    <a:pt x="160" y="26"/>
                    <a:pt x="163" y="26"/>
                    <a:pt x="164" y="26"/>
                  </a:cubicBezTo>
                  <a:cubicBezTo>
                    <a:pt x="172" y="26"/>
                    <a:pt x="175" y="31"/>
                    <a:pt x="176" y="33"/>
                  </a:cubicBezTo>
                  <a:cubicBezTo>
                    <a:pt x="177" y="36"/>
                    <a:pt x="178" y="37"/>
                    <a:pt x="180" y="37"/>
                  </a:cubicBezTo>
                  <a:cubicBezTo>
                    <a:pt x="182" y="37"/>
                    <a:pt x="185" y="36"/>
                    <a:pt x="185" y="33"/>
                  </a:cubicBezTo>
                  <a:cubicBezTo>
                    <a:pt x="185" y="31"/>
                    <a:pt x="182" y="19"/>
                    <a:pt x="165" y="19"/>
                  </a:cubicBezTo>
                  <a:cubicBezTo>
                    <a:pt x="147" y="19"/>
                    <a:pt x="146" y="32"/>
                    <a:pt x="146" y="34"/>
                  </a:cubicBezTo>
                  <a:cubicBezTo>
                    <a:pt x="146" y="44"/>
                    <a:pt x="155" y="47"/>
                    <a:pt x="160" y="49"/>
                  </a:cubicBezTo>
                  <a:cubicBezTo>
                    <a:pt x="166" y="50"/>
                    <a:pt x="166" y="50"/>
                    <a:pt x="166" y="50"/>
                  </a:cubicBezTo>
                  <a:cubicBezTo>
                    <a:pt x="171" y="52"/>
                    <a:pt x="176" y="53"/>
                    <a:pt x="176" y="59"/>
                  </a:cubicBezTo>
                  <a:cubicBezTo>
                    <a:pt x="176" y="63"/>
                    <a:pt x="172" y="67"/>
                    <a:pt x="166" y="67"/>
                  </a:cubicBezTo>
                  <a:cubicBezTo>
                    <a:pt x="161" y="67"/>
                    <a:pt x="157" y="65"/>
                    <a:pt x="155" y="62"/>
                  </a:cubicBezTo>
                  <a:cubicBezTo>
                    <a:pt x="154" y="60"/>
                    <a:pt x="154" y="60"/>
                    <a:pt x="152" y="56"/>
                  </a:cubicBezTo>
                  <a:cubicBezTo>
                    <a:pt x="152" y="55"/>
                    <a:pt x="151" y="54"/>
                    <a:pt x="149" y="54"/>
                  </a:cubicBezTo>
                  <a:cubicBezTo>
                    <a:pt x="147" y="54"/>
                    <a:pt x="144" y="55"/>
                    <a:pt x="144" y="58"/>
                  </a:cubicBezTo>
                  <a:cubicBezTo>
                    <a:pt x="144" y="60"/>
                    <a:pt x="145" y="65"/>
                    <a:pt x="150" y="69"/>
                  </a:cubicBezTo>
                  <a:cubicBezTo>
                    <a:pt x="155" y="74"/>
                    <a:pt x="162" y="74"/>
                    <a:pt x="165" y="74"/>
                  </a:cubicBezTo>
                  <a:cubicBezTo>
                    <a:pt x="170" y="74"/>
                    <a:pt x="175" y="73"/>
                    <a:pt x="179" y="70"/>
                  </a:cubicBezTo>
                  <a:cubicBezTo>
                    <a:pt x="182" y="68"/>
                    <a:pt x="185" y="64"/>
                    <a:pt x="185" y="58"/>
                  </a:cubicBezTo>
                  <a:cubicBezTo>
                    <a:pt x="185" y="47"/>
                    <a:pt x="175" y="44"/>
                    <a:pt x="170" y="42"/>
                  </a:cubicBezTo>
                  <a:lnTo>
                    <a:pt x="164" y="40"/>
                  </a:lnTo>
                  <a:close/>
                  <a:moveTo>
                    <a:pt x="119" y="47"/>
                  </a:moveTo>
                  <a:cubicBezTo>
                    <a:pt x="123" y="47"/>
                    <a:pt x="124" y="46"/>
                    <a:pt x="126" y="46"/>
                  </a:cubicBezTo>
                  <a:cubicBezTo>
                    <a:pt x="126" y="52"/>
                    <a:pt x="125" y="57"/>
                    <a:pt x="123" y="61"/>
                  </a:cubicBezTo>
                  <a:cubicBezTo>
                    <a:pt x="121" y="63"/>
                    <a:pt x="117" y="66"/>
                    <a:pt x="112" y="66"/>
                  </a:cubicBezTo>
                  <a:cubicBezTo>
                    <a:pt x="107" y="66"/>
                    <a:pt x="102" y="63"/>
                    <a:pt x="102" y="58"/>
                  </a:cubicBezTo>
                  <a:cubicBezTo>
                    <a:pt x="102" y="52"/>
                    <a:pt x="107" y="51"/>
                    <a:pt x="108" y="50"/>
                  </a:cubicBezTo>
                  <a:cubicBezTo>
                    <a:pt x="110" y="50"/>
                    <a:pt x="112" y="49"/>
                    <a:pt x="113" y="49"/>
                  </a:cubicBezTo>
                  <a:lnTo>
                    <a:pt x="119" y="47"/>
                  </a:lnTo>
                  <a:close/>
                  <a:moveTo>
                    <a:pt x="134" y="39"/>
                  </a:moveTo>
                  <a:cubicBezTo>
                    <a:pt x="134" y="34"/>
                    <a:pt x="134" y="29"/>
                    <a:pt x="131" y="25"/>
                  </a:cubicBezTo>
                  <a:cubicBezTo>
                    <a:pt x="127" y="20"/>
                    <a:pt x="121" y="19"/>
                    <a:pt x="115" y="19"/>
                  </a:cubicBezTo>
                  <a:cubicBezTo>
                    <a:pt x="108" y="19"/>
                    <a:pt x="101" y="21"/>
                    <a:pt x="97" y="27"/>
                  </a:cubicBezTo>
                  <a:cubicBezTo>
                    <a:pt x="96" y="28"/>
                    <a:pt x="95" y="31"/>
                    <a:pt x="95" y="33"/>
                  </a:cubicBezTo>
                  <a:cubicBezTo>
                    <a:pt x="95" y="35"/>
                    <a:pt x="96" y="37"/>
                    <a:pt x="99" y="37"/>
                  </a:cubicBezTo>
                  <a:cubicBezTo>
                    <a:pt x="103" y="37"/>
                    <a:pt x="103" y="35"/>
                    <a:pt x="104" y="34"/>
                  </a:cubicBezTo>
                  <a:cubicBezTo>
                    <a:pt x="105" y="31"/>
                    <a:pt x="106" y="27"/>
                    <a:pt x="115" y="27"/>
                  </a:cubicBezTo>
                  <a:cubicBezTo>
                    <a:pt x="117" y="27"/>
                    <a:pt x="126" y="27"/>
                    <a:pt x="126" y="35"/>
                  </a:cubicBezTo>
                  <a:cubicBezTo>
                    <a:pt x="126" y="38"/>
                    <a:pt x="125" y="39"/>
                    <a:pt x="123" y="39"/>
                  </a:cubicBezTo>
                  <a:cubicBezTo>
                    <a:pt x="122" y="40"/>
                    <a:pt x="120" y="40"/>
                    <a:pt x="117" y="41"/>
                  </a:cubicBezTo>
                  <a:cubicBezTo>
                    <a:pt x="108" y="42"/>
                    <a:pt x="108" y="42"/>
                    <a:pt x="108" y="42"/>
                  </a:cubicBezTo>
                  <a:cubicBezTo>
                    <a:pt x="102" y="44"/>
                    <a:pt x="92" y="46"/>
                    <a:pt x="92" y="58"/>
                  </a:cubicBezTo>
                  <a:cubicBezTo>
                    <a:pt x="92" y="67"/>
                    <a:pt x="99" y="74"/>
                    <a:pt x="110" y="74"/>
                  </a:cubicBezTo>
                  <a:cubicBezTo>
                    <a:pt x="114" y="74"/>
                    <a:pt x="121" y="73"/>
                    <a:pt x="126" y="66"/>
                  </a:cubicBezTo>
                  <a:cubicBezTo>
                    <a:pt x="126" y="70"/>
                    <a:pt x="126" y="70"/>
                    <a:pt x="126" y="71"/>
                  </a:cubicBezTo>
                  <a:cubicBezTo>
                    <a:pt x="127" y="73"/>
                    <a:pt x="129" y="73"/>
                    <a:pt x="130" y="73"/>
                  </a:cubicBezTo>
                  <a:cubicBezTo>
                    <a:pt x="134" y="73"/>
                    <a:pt x="134" y="71"/>
                    <a:pt x="134" y="69"/>
                  </a:cubicBezTo>
                  <a:lnTo>
                    <a:pt x="134" y="39"/>
                  </a:lnTo>
                  <a:close/>
                  <a:moveTo>
                    <a:pt x="82" y="5"/>
                  </a:moveTo>
                  <a:cubicBezTo>
                    <a:pt x="82" y="4"/>
                    <a:pt x="82" y="0"/>
                    <a:pt x="78" y="0"/>
                  </a:cubicBezTo>
                  <a:cubicBezTo>
                    <a:pt x="73" y="0"/>
                    <a:pt x="73" y="4"/>
                    <a:pt x="73" y="5"/>
                  </a:cubicBezTo>
                  <a:cubicBezTo>
                    <a:pt x="73" y="69"/>
                    <a:pt x="73" y="69"/>
                    <a:pt x="73" y="69"/>
                  </a:cubicBezTo>
                  <a:cubicBezTo>
                    <a:pt x="73" y="72"/>
                    <a:pt x="75" y="73"/>
                    <a:pt x="78" y="73"/>
                  </a:cubicBezTo>
                  <a:cubicBezTo>
                    <a:pt x="82" y="73"/>
                    <a:pt x="82" y="70"/>
                    <a:pt x="82" y="69"/>
                  </a:cubicBezTo>
                  <a:lnTo>
                    <a:pt x="82" y="5"/>
                  </a:lnTo>
                  <a:close/>
                  <a:moveTo>
                    <a:pt x="34" y="66"/>
                  </a:moveTo>
                  <a:cubicBezTo>
                    <a:pt x="29" y="66"/>
                    <a:pt x="21" y="65"/>
                    <a:pt x="16" y="57"/>
                  </a:cubicBezTo>
                  <a:cubicBezTo>
                    <a:pt x="12" y="51"/>
                    <a:pt x="10" y="44"/>
                    <a:pt x="10" y="37"/>
                  </a:cubicBezTo>
                  <a:cubicBezTo>
                    <a:pt x="10" y="29"/>
                    <a:pt x="12" y="19"/>
                    <a:pt x="19" y="13"/>
                  </a:cubicBezTo>
                  <a:cubicBezTo>
                    <a:pt x="24" y="9"/>
                    <a:pt x="30" y="8"/>
                    <a:pt x="34" y="8"/>
                  </a:cubicBezTo>
                  <a:cubicBezTo>
                    <a:pt x="42" y="8"/>
                    <a:pt x="49" y="10"/>
                    <a:pt x="54" y="21"/>
                  </a:cubicBezTo>
                  <a:cubicBezTo>
                    <a:pt x="55" y="24"/>
                    <a:pt x="56" y="26"/>
                    <a:pt x="58" y="26"/>
                  </a:cubicBezTo>
                  <a:cubicBezTo>
                    <a:pt x="61" y="26"/>
                    <a:pt x="64" y="24"/>
                    <a:pt x="64" y="21"/>
                  </a:cubicBezTo>
                  <a:cubicBezTo>
                    <a:pt x="64" y="18"/>
                    <a:pt x="61" y="12"/>
                    <a:pt x="58" y="9"/>
                  </a:cubicBezTo>
                  <a:cubicBezTo>
                    <a:pt x="50" y="0"/>
                    <a:pt x="38" y="0"/>
                    <a:pt x="34" y="0"/>
                  </a:cubicBezTo>
                  <a:cubicBezTo>
                    <a:pt x="30" y="0"/>
                    <a:pt x="18" y="0"/>
                    <a:pt x="9" y="10"/>
                  </a:cubicBezTo>
                  <a:cubicBezTo>
                    <a:pt x="2" y="17"/>
                    <a:pt x="0" y="27"/>
                    <a:pt x="0" y="37"/>
                  </a:cubicBezTo>
                  <a:cubicBezTo>
                    <a:pt x="0" y="47"/>
                    <a:pt x="2" y="56"/>
                    <a:pt x="8" y="64"/>
                  </a:cubicBezTo>
                  <a:cubicBezTo>
                    <a:pt x="11" y="68"/>
                    <a:pt x="18" y="74"/>
                    <a:pt x="34" y="74"/>
                  </a:cubicBezTo>
                  <a:cubicBezTo>
                    <a:pt x="40" y="74"/>
                    <a:pt x="53" y="73"/>
                    <a:pt x="61" y="61"/>
                  </a:cubicBezTo>
                  <a:cubicBezTo>
                    <a:pt x="62" y="60"/>
                    <a:pt x="65" y="55"/>
                    <a:pt x="65" y="52"/>
                  </a:cubicBezTo>
                  <a:cubicBezTo>
                    <a:pt x="65" y="49"/>
                    <a:pt x="61" y="48"/>
                    <a:pt x="59" y="48"/>
                  </a:cubicBezTo>
                  <a:cubicBezTo>
                    <a:pt x="56" y="48"/>
                    <a:pt x="56" y="50"/>
                    <a:pt x="54" y="53"/>
                  </a:cubicBezTo>
                  <a:cubicBezTo>
                    <a:pt x="51" y="61"/>
                    <a:pt x="43" y="66"/>
                    <a:pt x="34" y="66"/>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C4F7CDC4-77E7-4CEA-A203-C364AE44D29C}"/>
                </a:ext>
              </a:extLst>
            </p:cNvPr>
            <p:cNvSpPr>
              <a:spLocks noEditPoints="1"/>
            </p:cNvSpPr>
            <p:nvPr userDrawn="1"/>
          </p:nvSpPr>
          <p:spPr bwMode="auto">
            <a:xfrm>
              <a:off x="4710113" y="-950913"/>
              <a:ext cx="1416050" cy="331788"/>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42999098"/>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
            <a:extLst>
              <a:ext uri="{FF2B5EF4-FFF2-40B4-BE49-F238E27FC236}">
                <a16:creationId xmlns:a16="http://schemas.microsoft.com/office/drawing/2014/main" id="{A710B2A7-FB73-4E4D-A0CB-815636CD8F3B}"/>
              </a:ext>
            </a:extLst>
          </p:cNvPr>
          <p:cNvSpPr>
            <a:spLocks noEditPoints="1"/>
          </p:cNvSpPr>
          <p:nvPr userDrawn="1"/>
        </p:nvSpPr>
        <p:spPr bwMode="auto">
          <a:xfrm>
            <a:off x="10587039" y="6144614"/>
            <a:ext cx="1279525"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561097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7" name="Grupp 16">
            <a:extLst>
              <a:ext uri="{FF2B5EF4-FFF2-40B4-BE49-F238E27FC236}">
                <a16:creationId xmlns:a16="http://schemas.microsoft.com/office/drawing/2014/main" id="{1B11690B-0DFD-4A97-BE64-EAA45D0FB22F}"/>
              </a:ext>
            </a:extLst>
          </p:cNvPr>
          <p:cNvGrpSpPr/>
          <p:nvPr userDrawn="1"/>
        </p:nvGrpSpPr>
        <p:grpSpPr>
          <a:xfrm>
            <a:off x="9715502" y="6146800"/>
            <a:ext cx="2151062" cy="384175"/>
            <a:chOff x="3941763" y="-757238"/>
            <a:chExt cx="2151062" cy="384175"/>
          </a:xfrm>
        </p:grpSpPr>
        <p:sp>
          <p:nvSpPr>
            <p:cNvPr id="14" name="Freeform 5">
              <a:extLst>
                <a:ext uri="{FF2B5EF4-FFF2-40B4-BE49-F238E27FC236}">
                  <a16:creationId xmlns:a16="http://schemas.microsoft.com/office/drawing/2014/main" id="{ADCE294F-FAD1-43C7-8EF6-B13B3B0B50DA}"/>
                </a:ext>
              </a:extLst>
            </p:cNvPr>
            <p:cNvSpPr>
              <a:spLocks noEditPoints="1"/>
            </p:cNvSpPr>
            <p:nvPr userDrawn="1"/>
          </p:nvSpPr>
          <p:spPr bwMode="auto">
            <a:xfrm>
              <a:off x="5243513" y="-669926"/>
              <a:ext cx="849312" cy="296863"/>
            </a:xfrm>
            <a:custGeom>
              <a:avLst/>
              <a:gdLst>
                <a:gd name="T0" fmla="*/ 252 w 267"/>
                <a:gd name="T1" fmla="*/ 6 h 91"/>
                <a:gd name="T2" fmla="*/ 240 w 267"/>
                <a:gd name="T3" fmla="*/ 4 h 91"/>
                <a:gd name="T4" fmla="*/ 245 w 267"/>
                <a:gd name="T5" fmla="*/ 6 h 91"/>
                <a:gd name="T6" fmla="*/ 247 w 267"/>
                <a:gd name="T7" fmla="*/ 18 h 91"/>
                <a:gd name="T8" fmla="*/ 267 w 267"/>
                <a:gd name="T9" fmla="*/ 4 h 91"/>
                <a:gd name="T10" fmla="*/ 260 w 267"/>
                <a:gd name="T11" fmla="*/ 15 h 91"/>
                <a:gd name="T12" fmla="*/ 253 w 267"/>
                <a:gd name="T13" fmla="*/ 4 h 91"/>
                <a:gd name="T14" fmla="*/ 255 w 267"/>
                <a:gd name="T15" fmla="*/ 18 h 91"/>
                <a:gd name="T16" fmla="*/ 255 w 267"/>
                <a:gd name="T17" fmla="*/ 6 h 91"/>
                <a:gd name="T18" fmla="*/ 259 w 267"/>
                <a:gd name="T19" fmla="*/ 18 h 91"/>
                <a:gd name="T20" fmla="*/ 264 w 267"/>
                <a:gd name="T21" fmla="*/ 9 h 91"/>
                <a:gd name="T22" fmla="*/ 265 w 267"/>
                <a:gd name="T23" fmla="*/ 9 h 91"/>
                <a:gd name="T24" fmla="*/ 267 w 267"/>
                <a:gd name="T25" fmla="*/ 18 h 91"/>
                <a:gd name="T26" fmla="*/ 215 w 267"/>
                <a:gd name="T27" fmla="*/ 66 h 91"/>
                <a:gd name="T28" fmla="*/ 200 w 267"/>
                <a:gd name="T29" fmla="*/ 47 h 91"/>
                <a:gd name="T30" fmla="*/ 215 w 267"/>
                <a:gd name="T31" fmla="*/ 27 h 91"/>
                <a:gd name="T32" fmla="*/ 227 w 267"/>
                <a:gd name="T33" fmla="*/ 61 h 91"/>
                <a:gd name="T34" fmla="*/ 241 w 267"/>
                <a:gd name="T35" fmla="*/ 46 h 91"/>
                <a:gd name="T36" fmla="*/ 197 w 267"/>
                <a:gd name="T37" fmla="*/ 27 h 91"/>
                <a:gd name="T38" fmla="*/ 197 w 267"/>
                <a:gd name="T39" fmla="*/ 67 h 91"/>
                <a:gd name="T40" fmla="*/ 234 w 267"/>
                <a:gd name="T41" fmla="*/ 66 h 91"/>
                <a:gd name="T42" fmla="*/ 171 w 267"/>
                <a:gd name="T43" fmla="*/ 44 h 91"/>
                <a:gd name="T44" fmla="*/ 157 w 267"/>
                <a:gd name="T45" fmla="*/ 63 h 91"/>
                <a:gd name="T46" fmla="*/ 144 w 267"/>
                <a:gd name="T47" fmla="*/ 45 h 91"/>
                <a:gd name="T48" fmla="*/ 158 w 267"/>
                <a:gd name="T49" fmla="*/ 27 h 91"/>
                <a:gd name="T50" fmla="*/ 180 w 267"/>
                <a:gd name="T51" fmla="*/ 23 h 91"/>
                <a:gd name="T52" fmla="*/ 172 w 267"/>
                <a:gd name="T53" fmla="*/ 21 h 91"/>
                <a:gd name="T54" fmla="*/ 165 w 267"/>
                <a:gd name="T55" fmla="*/ 21 h 91"/>
                <a:gd name="T56" fmla="*/ 135 w 267"/>
                <a:gd name="T57" fmla="*/ 35 h 91"/>
                <a:gd name="T58" fmla="*/ 156 w 267"/>
                <a:gd name="T59" fmla="*/ 71 h 91"/>
                <a:gd name="T60" fmla="*/ 171 w 267"/>
                <a:gd name="T61" fmla="*/ 69 h 91"/>
                <a:gd name="T62" fmla="*/ 149 w 267"/>
                <a:gd name="T63" fmla="*/ 81 h 91"/>
                <a:gd name="T64" fmla="*/ 142 w 267"/>
                <a:gd name="T65" fmla="*/ 73 h 91"/>
                <a:gd name="T66" fmla="*/ 143 w 267"/>
                <a:gd name="T67" fmla="*/ 87 h 91"/>
                <a:gd name="T68" fmla="*/ 174 w 267"/>
                <a:gd name="T69" fmla="*/ 86 h 91"/>
                <a:gd name="T70" fmla="*/ 180 w 267"/>
                <a:gd name="T71" fmla="*/ 23 h 91"/>
                <a:gd name="T72" fmla="*/ 119 w 267"/>
                <a:gd name="T73" fmla="*/ 12 h 91"/>
                <a:gd name="T74" fmla="*/ 119 w 267"/>
                <a:gd name="T75" fmla="*/ 0 h 91"/>
                <a:gd name="T76" fmla="*/ 123 w 267"/>
                <a:gd name="T77" fmla="*/ 24 h 91"/>
                <a:gd name="T78" fmla="*/ 114 w 267"/>
                <a:gd name="T79" fmla="*/ 24 h 91"/>
                <a:gd name="T80" fmla="*/ 119 w 267"/>
                <a:gd name="T81" fmla="*/ 73 h 91"/>
                <a:gd name="T82" fmla="*/ 123 w 267"/>
                <a:gd name="T83" fmla="*/ 69 h 91"/>
                <a:gd name="T84" fmla="*/ 88 w 267"/>
                <a:gd name="T85" fmla="*/ 24 h 91"/>
                <a:gd name="T86" fmla="*/ 79 w 267"/>
                <a:gd name="T87" fmla="*/ 24 h 91"/>
                <a:gd name="T88" fmla="*/ 84 w 267"/>
                <a:gd name="T89" fmla="*/ 73 h 91"/>
                <a:gd name="T90" fmla="*/ 88 w 267"/>
                <a:gd name="T91" fmla="*/ 49 h 91"/>
                <a:gd name="T92" fmla="*/ 103 w 267"/>
                <a:gd name="T93" fmla="*/ 28 h 91"/>
                <a:gd name="T94" fmla="*/ 102 w 267"/>
                <a:gd name="T95" fmla="*/ 19 h 91"/>
                <a:gd name="T96" fmla="*/ 88 w 267"/>
                <a:gd name="T97" fmla="*/ 24 h 91"/>
                <a:gd name="T98" fmla="*/ 34 w 267"/>
                <a:gd name="T99" fmla="*/ 65 h 91"/>
                <a:gd name="T100" fmla="*/ 34 w 267"/>
                <a:gd name="T101" fmla="*/ 8 h 91"/>
                <a:gd name="T102" fmla="*/ 34 w 267"/>
                <a:gd name="T103" fmla="*/ 0 h 91"/>
                <a:gd name="T104" fmla="*/ 34 w 267"/>
                <a:gd name="T105" fmla="*/ 74 h 91"/>
                <a:gd name="T106" fmla="*/ 68 w 267"/>
                <a:gd name="T107" fmla="*/ 36 h 91"/>
                <a:gd name="T108" fmla="*/ 34 w 267"/>
                <a:gd name="T10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7" h="91">
                  <a:moveTo>
                    <a:pt x="247" y="6"/>
                  </a:moveTo>
                  <a:cubicBezTo>
                    <a:pt x="252" y="6"/>
                    <a:pt x="252" y="6"/>
                    <a:pt x="252" y="6"/>
                  </a:cubicBezTo>
                  <a:cubicBezTo>
                    <a:pt x="252" y="4"/>
                    <a:pt x="252" y="4"/>
                    <a:pt x="252" y="4"/>
                  </a:cubicBezTo>
                  <a:cubicBezTo>
                    <a:pt x="240" y="4"/>
                    <a:pt x="240" y="4"/>
                    <a:pt x="240" y="4"/>
                  </a:cubicBezTo>
                  <a:cubicBezTo>
                    <a:pt x="240" y="6"/>
                    <a:pt x="240" y="6"/>
                    <a:pt x="240" y="6"/>
                  </a:cubicBezTo>
                  <a:cubicBezTo>
                    <a:pt x="245" y="6"/>
                    <a:pt x="245" y="6"/>
                    <a:pt x="245" y="6"/>
                  </a:cubicBezTo>
                  <a:cubicBezTo>
                    <a:pt x="245" y="18"/>
                    <a:pt x="245" y="18"/>
                    <a:pt x="245" y="18"/>
                  </a:cubicBezTo>
                  <a:cubicBezTo>
                    <a:pt x="247" y="18"/>
                    <a:pt x="247" y="18"/>
                    <a:pt x="247" y="18"/>
                  </a:cubicBezTo>
                  <a:lnTo>
                    <a:pt x="247" y="6"/>
                  </a:lnTo>
                  <a:close/>
                  <a:moveTo>
                    <a:pt x="267" y="4"/>
                  </a:moveTo>
                  <a:cubicBezTo>
                    <a:pt x="264" y="4"/>
                    <a:pt x="264" y="4"/>
                    <a:pt x="264" y="4"/>
                  </a:cubicBezTo>
                  <a:cubicBezTo>
                    <a:pt x="260" y="15"/>
                    <a:pt x="260" y="15"/>
                    <a:pt x="260" y="15"/>
                  </a:cubicBezTo>
                  <a:cubicBezTo>
                    <a:pt x="256" y="4"/>
                    <a:pt x="256" y="4"/>
                    <a:pt x="256" y="4"/>
                  </a:cubicBezTo>
                  <a:cubicBezTo>
                    <a:pt x="253" y="4"/>
                    <a:pt x="253" y="4"/>
                    <a:pt x="253" y="4"/>
                  </a:cubicBezTo>
                  <a:cubicBezTo>
                    <a:pt x="253" y="18"/>
                    <a:pt x="253" y="18"/>
                    <a:pt x="253" y="18"/>
                  </a:cubicBezTo>
                  <a:cubicBezTo>
                    <a:pt x="255" y="18"/>
                    <a:pt x="255" y="18"/>
                    <a:pt x="255" y="18"/>
                  </a:cubicBezTo>
                  <a:cubicBezTo>
                    <a:pt x="255" y="9"/>
                    <a:pt x="255" y="9"/>
                    <a:pt x="255" y="9"/>
                  </a:cubicBezTo>
                  <a:cubicBezTo>
                    <a:pt x="255" y="9"/>
                    <a:pt x="255" y="7"/>
                    <a:pt x="255" y="6"/>
                  </a:cubicBezTo>
                  <a:cubicBezTo>
                    <a:pt x="256" y="8"/>
                    <a:pt x="256" y="8"/>
                    <a:pt x="256" y="9"/>
                  </a:cubicBezTo>
                  <a:cubicBezTo>
                    <a:pt x="259" y="18"/>
                    <a:pt x="259" y="18"/>
                    <a:pt x="259" y="18"/>
                  </a:cubicBezTo>
                  <a:cubicBezTo>
                    <a:pt x="261" y="18"/>
                    <a:pt x="261" y="18"/>
                    <a:pt x="261" y="18"/>
                  </a:cubicBezTo>
                  <a:cubicBezTo>
                    <a:pt x="264" y="9"/>
                    <a:pt x="264" y="9"/>
                    <a:pt x="264" y="9"/>
                  </a:cubicBezTo>
                  <a:cubicBezTo>
                    <a:pt x="265" y="7"/>
                    <a:pt x="265" y="7"/>
                    <a:pt x="265" y="6"/>
                  </a:cubicBezTo>
                  <a:cubicBezTo>
                    <a:pt x="265" y="7"/>
                    <a:pt x="265" y="8"/>
                    <a:pt x="265" y="9"/>
                  </a:cubicBezTo>
                  <a:cubicBezTo>
                    <a:pt x="265" y="18"/>
                    <a:pt x="265" y="18"/>
                    <a:pt x="265" y="18"/>
                  </a:cubicBezTo>
                  <a:cubicBezTo>
                    <a:pt x="267" y="18"/>
                    <a:pt x="267" y="18"/>
                    <a:pt x="267" y="18"/>
                  </a:cubicBezTo>
                  <a:lnTo>
                    <a:pt x="267" y="4"/>
                  </a:lnTo>
                  <a:close/>
                  <a:moveTo>
                    <a:pt x="215" y="66"/>
                  </a:moveTo>
                  <a:cubicBezTo>
                    <a:pt x="210" y="66"/>
                    <a:pt x="206" y="64"/>
                    <a:pt x="204" y="61"/>
                  </a:cubicBezTo>
                  <a:cubicBezTo>
                    <a:pt x="201" y="57"/>
                    <a:pt x="200" y="52"/>
                    <a:pt x="200" y="47"/>
                  </a:cubicBezTo>
                  <a:cubicBezTo>
                    <a:pt x="200" y="42"/>
                    <a:pt x="201" y="36"/>
                    <a:pt x="203" y="33"/>
                  </a:cubicBezTo>
                  <a:cubicBezTo>
                    <a:pt x="207" y="27"/>
                    <a:pt x="213" y="27"/>
                    <a:pt x="215" y="27"/>
                  </a:cubicBezTo>
                  <a:cubicBezTo>
                    <a:pt x="228" y="27"/>
                    <a:pt x="231" y="37"/>
                    <a:pt x="231" y="47"/>
                  </a:cubicBezTo>
                  <a:cubicBezTo>
                    <a:pt x="231" y="50"/>
                    <a:pt x="231" y="56"/>
                    <a:pt x="227" y="61"/>
                  </a:cubicBezTo>
                  <a:cubicBezTo>
                    <a:pt x="225" y="65"/>
                    <a:pt x="220" y="66"/>
                    <a:pt x="215" y="66"/>
                  </a:cubicBezTo>
                  <a:moveTo>
                    <a:pt x="241" y="46"/>
                  </a:moveTo>
                  <a:cubicBezTo>
                    <a:pt x="241" y="29"/>
                    <a:pt x="231" y="19"/>
                    <a:pt x="216" y="19"/>
                  </a:cubicBezTo>
                  <a:cubicBezTo>
                    <a:pt x="211" y="19"/>
                    <a:pt x="203" y="20"/>
                    <a:pt x="197" y="27"/>
                  </a:cubicBezTo>
                  <a:cubicBezTo>
                    <a:pt x="191" y="33"/>
                    <a:pt x="190" y="42"/>
                    <a:pt x="190" y="47"/>
                  </a:cubicBezTo>
                  <a:cubicBezTo>
                    <a:pt x="190" y="50"/>
                    <a:pt x="190" y="60"/>
                    <a:pt x="197" y="67"/>
                  </a:cubicBezTo>
                  <a:cubicBezTo>
                    <a:pt x="203" y="73"/>
                    <a:pt x="210" y="74"/>
                    <a:pt x="215" y="74"/>
                  </a:cubicBezTo>
                  <a:cubicBezTo>
                    <a:pt x="220" y="74"/>
                    <a:pt x="228" y="73"/>
                    <a:pt x="234" y="66"/>
                  </a:cubicBezTo>
                  <a:cubicBezTo>
                    <a:pt x="240" y="60"/>
                    <a:pt x="241" y="51"/>
                    <a:pt x="241" y="46"/>
                  </a:cubicBezTo>
                  <a:moveTo>
                    <a:pt x="171" y="44"/>
                  </a:moveTo>
                  <a:cubicBezTo>
                    <a:pt x="171" y="47"/>
                    <a:pt x="171" y="53"/>
                    <a:pt x="168" y="57"/>
                  </a:cubicBezTo>
                  <a:cubicBezTo>
                    <a:pt x="166" y="61"/>
                    <a:pt x="162" y="63"/>
                    <a:pt x="157" y="63"/>
                  </a:cubicBezTo>
                  <a:cubicBezTo>
                    <a:pt x="152" y="63"/>
                    <a:pt x="149" y="61"/>
                    <a:pt x="147" y="58"/>
                  </a:cubicBezTo>
                  <a:cubicBezTo>
                    <a:pt x="144" y="55"/>
                    <a:pt x="144" y="50"/>
                    <a:pt x="144" y="45"/>
                  </a:cubicBezTo>
                  <a:cubicBezTo>
                    <a:pt x="144" y="41"/>
                    <a:pt x="144" y="36"/>
                    <a:pt x="147" y="33"/>
                  </a:cubicBezTo>
                  <a:cubicBezTo>
                    <a:pt x="150" y="28"/>
                    <a:pt x="154" y="27"/>
                    <a:pt x="158" y="27"/>
                  </a:cubicBezTo>
                  <a:cubicBezTo>
                    <a:pt x="171" y="27"/>
                    <a:pt x="171" y="42"/>
                    <a:pt x="171" y="44"/>
                  </a:cubicBezTo>
                  <a:moveTo>
                    <a:pt x="180" y="23"/>
                  </a:moveTo>
                  <a:cubicBezTo>
                    <a:pt x="180" y="22"/>
                    <a:pt x="179" y="20"/>
                    <a:pt x="176" y="20"/>
                  </a:cubicBezTo>
                  <a:cubicBezTo>
                    <a:pt x="173" y="20"/>
                    <a:pt x="172" y="21"/>
                    <a:pt x="172" y="21"/>
                  </a:cubicBezTo>
                  <a:cubicBezTo>
                    <a:pt x="172" y="22"/>
                    <a:pt x="172" y="23"/>
                    <a:pt x="172" y="26"/>
                  </a:cubicBezTo>
                  <a:cubicBezTo>
                    <a:pt x="170" y="24"/>
                    <a:pt x="169" y="22"/>
                    <a:pt x="165" y="21"/>
                  </a:cubicBezTo>
                  <a:cubicBezTo>
                    <a:pt x="163" y="20"/>
                    <a:pt x="161" y="19"/>
                    <a:pt x="157" y="19"/>
                  </a:cubicBezTo>
                  <a:cubicBezTo>
                    <a:pt x="146" y="19"/>
                    <a:pt x="138" y="25"/>
                    <a:pt x="135" y="35"/>
                  </a:cubicBezTo>
                  <a:cubicBezTo>
                    <a:pt x="134" y="39"/>
                    <a:pt x="134" y="42"/>
                    <a:pt x="134" y="46"/>
                  </a:cubicBezTo>
                  <a:cubicBezTo>
                    <a:pt x="134" y="59"/>
                    <a:pt x="140" y="71"/>
                    <a:pt x="156" y="71"/>
                  </a:cubicBezTo>
                  <a:cubicBezTo>
                    <a:pt x="165" y="71"/>
                    <a:pt x="169" y="67"/>
                    <a:pt x="171" y="64"/>
                  </a:cubicBezTo>
                  <a:cubicBezTo>
                    <a:pt x="171" y="69"/>
                    <a:pt x="171" y="69"/>
                    <a:pt x="171" y="69"/>
                  </a:cubicBezTo>
                  <a:cubicBezTo>
                    <a:pt x="171" y="76"/>
                    <a:pt x="170" y="83"/>
                    <a:pt x="158" y="83"/>
                  </a:cubicBezTo>
                  <a:cubicBezTo>
                    <a:pt x="156" y="83"/>
                    <a:pt x="151" y="83"/>
                    <a:pt x="149" y="81"/>
                  </a:cubicBezTo>
                  <a:cubicBezTo>
                    <a:pt x="148" y="80"/>
                    <a:pt x="147" y="79"/>
                    <a:pt x="147" y="77"/>
                  </a:cubicBezTo>
                  <a:cubicBezTo>
                    <a:pt x="146" y="75"/>
                    <a:pt x="145" y="73"/>
                    <a:pt x="142" y="73"/>
                  </a:cubicBezTo>
                  <a:cubicBezTo>
                    <a:pt x="139" y="73"/>
                    <a:pt x="137" y="75"/>
                    <a:pt x="137" y="78"/>
                  </a:cubicBezTo>
                  <a:cubicBezTo>
                    <a:pt x="137" y="80"/>
                    <a:pt x="139" y="85"/>
                    <a:pt x="143" y="87"/>
                  </a:cubicBezTo>
                  <a:cubicBezTo>
                    <a:pt x="146" y="90"/>
                    <a:pt x="152" y="91"/>
                    <a:pt x="158" y="91"/>
                  </a:cubicBezTo>
                  <a:cubicBezTo>
                    <a:pt x="165" y="91"/>
                    <a:pt x="171" y="90"/>
                    <a:pt x="174" y="86"/>
                  </a:cubicBezTo>
                  <a:cubicBezTo>
                    <a:pt x="178" y="82"/>
                    <a:pt x="180" y="77"/>
                    <a:pt x="180" y="66"/>
                  </a:cubicBezTo>
                  <a:lnTo>
                    <a:pt x="180" y="23"/>
                  </a:lnTo>
                  <a:close/>
                  <a:moveTo>
                    <a:pt x="113" y="6"/>
                  </a:moveTo>
                  <a:cubicBezTo>
                    <a:pt x="113" y="9"/>
                    <a:pt x="115" y="12"/>
                    <a:pt x="119" y="12"/>
                  </a:cubicBezTo>
                  <a:cubicBezTo>
                    <a:pt x="122" y="12"/>
                    <a:pt x="124" y="10"/>
                    <a:pt x="124" y="6"/>
                  </a:cubicBezTo>
                  <a:cubicBezTo>
                    <a:pt x="124" y="2"/>
                    <a:pt x="122" y="0"/>
                    <a:pt x="119" y="0"/>
                  </a:cubicBezTo>
                  <a:cubicBezTo>
                    <a:pt x="116" y="0"/>
                    <a:pt x="113" y="2"/>
                    <a:pt x="113" y="6"/>
                  </a:cubicBezTo>
                  <a:moveTo>
                    <a:pt x="123" y="24"/>
                  </a:moveTo>
                  <a:cubicBezTo>
                    <a:pt x="123" y="23"/>
                    <a:pt x="123" y="19"/>
                    <a:pt x="119" y="19"/>
                  </a:cubicBezTo>
                  <a:cubicBezTo>
                    <a:pt x="115" y="19"/>
                    <a:pt x="114" y="23"/>
                    <a:pt x="114" y="24"/>
                  </a:cubicBezTo>
                  <a:cubicBezTo>
                    <a:pt x="114" y="69"/>
                    <a:pt x="114" y="69"/>
                    <a:pt x="114" y="69"/>
                  </a:cubicBezTo>
                  <a:cubicBezTo>
                    <a:pt x="114" y="72"/>
                    <a:pt x="116" y="73"/>
                    <a:pt x="119" y="73"/>
                  </a:cubicBezTo>
                  <a:cubicBezTo>
                    <a:pt x="121" y="73"/>
                    <a:pt x="123" y="72"/>
                    <a:pt x="123" y="71"/>
                  </a:cubicBezTo>
                  <a:cubicBezTo>
                    <a:pt x="123" y="71"/>
                    <a:pt x="123" y="70"/>
                    <a:pt x="123" y="69"/>
                  </a:cubicBezTo>
                  <a:lnTo>
                    <a:pt x="123" y="24"/>
                  </a:lnTo>
                  <a:close/>
                  <a:moveTo>
                    <a:pt x="88" y="24"/>
                  </a:moveTo>
                  <a:cubicBezTo>
                    <a:pt x="88" y="22"/>
                    <a:pt x="88" y="19"/>
                    <a:pt x="84" y="19"/>
                  </a:cubicBezTo>
                  <a:cubicBezTo>
                    <a:pt x="80" y="19"/>
                    <a:pt x="79" y="22"/>
                    <a:pt x="79" y="24"/>
                  </a:cubicBezTo>
                  <a:cubicBezTo>
                    <a:pt x="79" y="69"/>
                    <a:pt x="79" y="69"/>
                    <a:pt x="79" y="69"/>
                  </a:cubicBezTo>
                  <a:cubicBezTo>
                    <a:pt x="79" y="71"/>
                    <a:pt x="80" y="73"/>
                    <a:pt x="84" y="73"/>
                  </a:cubicBezTo>
                  <a:cubicBezTo>
                    <a:pt x="88" y="73"/>
                    <a:pt x="88" y="71"/>
                    <a:pt x="88" y="69"/>
                  </a:cubicBezTo>
                  <a:cubicBezTo>
                    <a:pt x="88" y="49"/>
                    <a:pt x="88" y="49"/>
                    <a:pt x="88" y="49"/>
                  </a:cubicBezTo>
                  <a:cubicBezTo>
                    <a:pt x="88" y="43"/>
                    <a:pt x="88" y="36"/>
                    <a:pt x="95" y="31"/>
                  </a:cubicBezTo>
                  <a:cubicBezTo>
                    <a:pt x="98" y="29"/>
                    <a:pt x="101" y="29"/>
                    <a:pt x="103" y="28"/>
                  </a:cubicBezTo>
                  <a:cubicBezTo>
                    <a:pt x="105" y="28"/>
                    <a:pt x="107" y="28"/>
                    <a:pt x="107" y="24"/>
                  </a:cubicBezTo>
                  <a:cubicBezTo>
                    <a:pt x="107" y="19"/>
                    <a:pt x="103" y="19"/>
                    <a:pt x="102" y="19"/>
                  </a:cubicBezTo>
                  <a:cubicBezTo>
                    <a:pt x="96" y="19"/>
                    <a:pt x="90" y="23"/>
                    <a:pt x="88" y="29"/>
                  </a:cubicBezTo>
                  <a:lnTo>
                    <a:pt x="88" y="24"/>
                  </a:lnTo>
                  <a:close/>
                  <a:moveTo>
                    <a:pt x="58" y="36"/>
                  </a:moveTo>
                  <a:cubicBezTo>
                    <a:pt x="58" y="49"/>
                    <a:pt x="52" y="65"/>
                    <a:pt x="34" y="65"/>
                  </a:cubicBezTo>
                  <a:cubicBezTo>
                    <a:pt x="20" y="65"/>
                    <a:pt x="10" y="55"/>
                    <a:pt x="10" y="36"/>
                  </a:cubicBezTo>
                  <a:cubicBezTo>
                    <a:pt x="10" y="19"/>
                    <a:pt x="20" y="8"/>
                    <a:pt x="34" y="8"/>
                  </a:cubicBezTo>
                  <a:cubicBezTo>
                    <a:pt x="47" y="8"/>
                    <a:pt x="58" y="18"/>
                    <a:pt x="58" y="36"/>
                  </a:cubicBezTo>
                  <a:moveTo>
                    <a:pt x="34" y="0"/>
                  </a:moveTo>
                  <a:cubicBezTo>
                    <a:pt x="15" y="0"/>
                    <a:pt x="0" y="13"/>
                    <a:pt x="0" y="37"/>
                  </a:cubicBezTo>
                  <a:cubicBezTo>
                    <a:pt x="0" y="61"/>
                    <a:pt x="15" y="74"/>
                    <a:pt x="34" y="74"/>
                  </a:cubicBezTo>
                  <a:cubicBezTo>
                    <a:pt x="52" y="74"/>
                    <a:pt x="64" y="62"/>
                    <a:pt x="67" y="47"/>
                  </a:cubicBezTo>
                  <a:cubicBezTo>
                    <a:pt x="68" y="43"/>
                    <a:pt x="68" y="40"/>
                    <a:pt x="68" y="36"/>
                  </a:cubicBezTo>
                  <a:cubicBezTo>
                    <a:pt x="68" y="30"/>
                    <a:pt x="67" y="13"/>
                    <a:pt x="52" y="4"/>
                  </a:cubicBezTo>
                  <a:cubicBezTo>
                    <a:pt x="45" y="0"/>
                    <a:pt x="38" y="0"/>
                    <a:pt x="34" y="0"/>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8E2F5420-23EB-4F36-9BE5-3417CCB0F947}"/>
                </a:ext>
              </a:extLst>
            </p:cNvPr>
            <p:cNvSpPr>
              <a:spLocks noEditPoints="1"/>
            </p:cNvSpPr>
            <p:nvPr userDrawn="1"/>
          </p:nvSpPr>
          <p:spPr bwMode="auto">
            <a:xfrm>
              <a:off x="3941763" y="-757238"/>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50339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upp 16">
            <a:extLst>
              <a:ext uri="{FF2B5EF4-FFF2-40B4-BE49-F238E27FC236}">
                <a16:creationId xmlns:a16="http://schemas.microsoft.com/office/drawing/2014/main" id="{E1FC1425-0736-4208-AB0C-56C66B325D3D}"/>
              </a:ext>
            </a:extLst>
          </p:cNvPr>
          <p:cNvGrpSpPr/>
          <p:nvPr userDrawn="1"/>
        </p:nvGrpSpPr>
        <p:grpSpPr>
          <a:xfrm>
            <a:off x="9620252" y="6146006"/>
            <a:ext cx="2246312" cy="331788"/>
            <a:chOff x="4335631" y="-809425"/>
            <a:chExt cx="2246312" cy="331788"/>
          </a:xfrm>
        </p:grpSpPr>
        <p:sp>
          <p:nvSpPr>
            <p:cNvPr id="14" name="Freeform 5">
              <a:extLst>
                <a:ext uri="{FF2B5EF4-FFF2-40B4-BE49-F238E27FC236}">
                  <a16:creationId xmlns:a16="http://schemas.microsoft.com/office/drawing/2014/main" id="{9F951B65-DD54-4472-B291-6D7E477946FB}"/>
                </a:ext>
              </a:extLst>
            </p:cNvPr>
            <p:cNvSpPr>
              <a:spLocks noEditPoints="1"/>
            </p:cNvSpPr>
            <p:nvPr userDrawn="1"/>
          </p:nvSpPr>
          <p:spPr bwMode="auto">
            <a:xfrm>
              <a:off x="5631031" y="-722112"/>
              <a:ext cx="950912" cy="241300"/>
            </a:xfrm>
            <a:custGeom>
              <a:avLst/>
              <a:gdLst>
                <a:gd name="T0" fmla="*/ 283 w 299"/>
                <a:gd name="T1" fmla="*/ 4 h 74"/>
                <a:gd name="T2" fmla="*/ 276 w 299"/>
                <a:gd name="T3" fmla="*/ 6 h 74"/>
                <a:gd name="T4" fmla="*/ 279 w 299"/>
                <a:gd name="T5" fmla="*/ 6 h 74"/>
                <a:gd name="T6" fmla="*/ 292 w 299"/>
                <a:gd name="T7" fmla="*/ 15 h 74"/>
                <a:gd name="T8" fmla="*/ 285 w 299"/>
                <a:gd name="T9" fmla="*/ 18 h 74"/>
                <a:gd name="T10" fmla="*/ 287 w 299"/>
                <a:gd name="T11" fmla="*/ 6 h 74"/>
                <a:gd name="T12" fmla="*/ 293 w 299"/>
                <a:gd name="T13" fmla="*/ 18 h 74"/>
                <a:gd name="T14" fmla="*/ 296 w 299"/>
                <a:gd name="T15" fmla="*/ 9 h 74"/>
                <a:gd name="T16" fmla="*/ 299 w 299"/>
                <a:gd name="T17" fmla="*/ 4 h 74"/>
                <a:gd name="T18" fmla="*/ 249 w 299"/>
                <a:gd name="T19" fmla="*/ 27 h 74"/>
                <a:gd name="T20" fmla="*/ 268 w 299"/>
                <a:gd name="T21" fmla="*/ 49 h 74"/>
                <a:gd name="T22" fmla="*/ 256 w 299"/>
                <a:gd name="T23" fmla="*/ 20 h 74"/>
                <a:gd name="T24" fmla="*/ 231 w 299"/>
                <a:gd name="T25" fmla="*/ 67 h 74"/>
                <a:gd name="T26" fmla="*/ 272 w 299"/>
                <a:gd name="T27" fmla="*/ 61 h 74"/>
                <a:gd name="T28" fmla="*/ 262 w 299"/>
                <a:gd name="T29" fmla="*/ 59 h 74"/>
                <a:gd name="T30" fmla="*/ 234 w 299"/>
                <a:gd name="T31" fmla="*/ 49 h 74"/>
                <a:gd name="T32" fmla="*/ 187 w 299"/>
                <a:gd name="T33" fmla="*/ 33 h 74"/>
                <a:gd name="T34" fmla="*/ 207 w 299"/>
                <a:gd name="T35" fmla="*/ 33 h 74"/>
                <a:gd name="T36" fmla="*/ 196 w 299"/>
                <a:gd name="T37" fmla="*/ 19 h 74"/>
                <a:gd name="T38" fmla="*/ 197 w 299"/>
                <a:gd name="T39" fmla="*/ 50 h 74"/>
                <a:gd name="T40" fmla="*/ 186 w 299"/>
                <a:gd name="T41" fmla="*/ 62 h 74"/>
                <a:gd name="T42" fmla="*/ 175 w 299"/>
                <a:gd name="T43" fmla="*/ 58 h 74"/>
                <a:gd name="T44" fmla="*/ 210 w 299"/>
                <a:gd name="T45" fmla="*/ 70 h 74"/>
                <a:gd name="T46" fmla="*/ 195 w 299"/>
                <a:gd name="T47" fmla="*/ 40 h 74"/>
                <a:gd name="T48" fmla="*/ 127 w 299"/>
                <a:gd name="T49" fmla="*/ 73 h 74"/>
                <a:gd name="T50" fmla="*/ 132 w 299"/>
                <a:gd name="T51" fmla="*/ 39 h 74"/>
                <a:gd name="T52" fmla="*/ 156 w 299"/>
                <a:gd name="T53" fmla="*/ 45 h 74"/>
                <a:gd name="T54" fmla="*/ 161 w 299"/>
                <a:gd name="T55" fmla="*/ 73 h 74"/>
                <a:gd name="T56" fmla="*/ 162 w 299"/>
                <a:gd name="T57" fmla="*/ 25 h 74"/>
                <a:gd name="T58" fmla="*/ 129 w 299"/>
                <a:gd name="T59" fmla="*/ 20 h 74"/>
                <a:gd name="T60" fmla="*/ 123 w 299"/>
                <a:gd name="T61" fmla="*/ 69 h 74"/>
                <a:gd name="T62" fmla="*/ 89 w 299"/>
                <a:gd name="T63" fmla="*/ 27 h 74"/>
                <a:gd name="T64" fmla="*/ 108 w 299"/>
                <a:gd name="T65" fmla="*/ 49 h 74"/>
                <a:gd name="T66" fmla="*/ 95 w 299"/>
                <a:gd name="T67" fmla="*/ 20 h 74"/>
                <a:gd name="T68" fmla="*/ 70 w 299"/>
                <a:gd name="T69" fmla="*/ 67 h 74"/>
                <a:gd name="T70" fmla="*/ 111 w 299"/>
                <a:gd name="T71" fmla="*/ 61 h 74"/>
                <a:gd name="T72" fmla="*/ 102 w 299"/>
                <a:gd name="T73" fmla="*/ 59 h 74"/>
                <a:gd name="T74" fmla="*/ 73 w 299"/>
                <a:gd name="T75" fmla="*/ 49 h 74"/>
                <a:gd name="T76" fmla="*/ 16 w 299"/>
                <a:gd name="T77" fmla="*/ 25 h 74"/>
                <a:gd name="T78" fmla="*/ 27 w 299"/>
                <a:gd name="T79" fmla="*/ 8 h 74"/>
                <a:gd name="T80" fmla="*/ 48 w 299"/>
                <a:gd name="T81" fmla="*/ 22 h 74"/>
                <a:gd name="T82" fmla="*/ 28 w 299"/>
                <a:gd name="T83" fmla="*/ 0 h 74"/>
                <a:gd name="T84" fmla="*/ 20 w 299"/>
                <a:gd name="T85" fmla="*/ 38 h 74"/>
                <a:gd name="T86" fmla="*/ 45 w 299"/>
                <a:gd name="T87" fmla="*/ 54 h 74"/>
                <a:gd name="T88" fmla="*/ 16 w 299"/>
                <a:gd name="T89" fmla="*/ 62 h 74"/>
                <a:gd name="T90" fmla="*/ 0 w 299"/>
                <a:gd name="T91" fmla="*/ 54 h 74"/>
                <a:gd name="T92" fmla="*/ 54 w 299"/>
                <a:gd name="T93"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9" h="74">
                  <a:moveTo>
                    <a:pt x="279" y="6"/>
                  </a:moveTo>
                  <a:cubicBezTo>
                    <a:pt x="283" y="6"/>
                    <a:pt x="283" y="6"/>
                    <a:pt x="283" y="6"/>
                  </a:cubicBezTo>
                  <a:cubicBezTo>
                    <a:pt x="283" y="4"/>
                    <a:pt x="283" y="4"/>
                    <a:pt x="283" y="4"/>
                  </a:cubicBezTo>
                  <a:cubicBezTo>
                    <a:pt x="272" y="4"/>
                    <a:pt x="272" y="4"/>
                    <a:pt x="272" y="4"/>
                  </a:cubicBezTo>
                  <a:cubicBezTo>
                    <a:pt x="272" y="6"/>
                    <a:pt x="272" y="6"/>
                    <a:pt x="272" y="6"/>
                  </a:cubicBezTo>
                  <a:cubicBezTo>
                    <a:pt x="276" y="6"/>
                    <a:pt x="276" y="6"/>
                    <a:pt x="276" y="6"/>
                  </a:cubicBezTo>
                  <a:cubicBezTo>
                    <a:pt x="276" y="18"/>
                    <a:pt x="276" y="18"/>
                    <a:pt x="276" y="18"/>
                  </a:cubicBezTo>
                  <a:cubicBezTo>
                    <a:pt x="279" y="18"/>
                    <a:pt x="279" y="18"/>
                    <a:pt x="279" y="18"/>
                  </a:cubicBezTo>
                  <a:lnTo>
                    <a:pt x="279" y="6"/>
                  </a:lnTo>
                  <a:close/>
                  <a:moveTo>
                    <a:pt x="299" y="4"/>
                  </a:moveTo>
                  <a:cubicBezTo>
                    <a:pt x="295" y="4"/>
                    <a:pt x="295" y="4"/>
                    <a:pt x="295" y="4"/>
                  </a:cubicBezTo>
                  <a:cubicBezTo>
                    <a:pt x="292" y="15"/>
                    <a:pt x="292" y="15"/>
                    <a:pt x="292" y="15"/>
                  </a:cubicBezTo>
                  <a:cubicBezTo>
                    <a:pt x="288" y="4"/>
                    <a:pt x="288" y="4"/>
                    <a:pt x="288" y="4"/>
                  </a:cubicBezTo>
                  <a:cubicBezTo>
                    <a:pt x="285" y="4"/>
                    <a:pt x="285" y="4"/>
                    <a:pt x="285" y="4"/>
                  </a:cubicBezTo>
                  <a:cubicBezTo>
                    <a:pt x="285" y="18"/>
                    <a:pt x="285" y="18"/>
                    <a:pt x="285" y="18"/>
                  </a:cubicBezTo>
                  <a:cubicBezTo>
                    <a:pt x="287" y="18"/>
                    <a:pt x="287" y="18"/>
                    <a:pt x="287" y="18"/>
                  </a:cubicBezTo>
                  <a:cubicBezTo>
                    <a:pt x="287" y="9"/>
                    <a:pt x="287" y="9"/>
                    <a:pt x="287" y="9"/>
                  </a:cubicBezTo>
                  <a:cubicBezTo>
                    <a:pt x="287" y="9"/>
                    <a:pt x="287" y="7"/>
                    <a:pt x="287" y="6"/>
                  </a:cubicBezTo>
                  <a:cubicBezTo>
                    <a:pt x="287" y="8"/>
                    <a:pt x="287" y="8"/>
                    <a:pt x="288" y="9"/>
                  </a:cubicBezTo>
                  <a:cubicBezTo>
                    <a:pt x="291" y="18"/>
                    <a:pt x="291" y="18"/>
                    <a:pt x="291" y="18"/>
                  </a:cubicBezTo>
                  <a:cubicBezTo>
                    <a:pt x="293" y="18"/>
                    <a:pt x="293" y="18"/>
                    <a:pt x="293" y="18"/>
                  </a:cubicBezTo>
                  <a:cubicBezTo>
                    <a:pt x="296" y="9"/>
                    <a:pt x="296" y="9"/>
                    <a:pt x="296" y="9"/>
                  </a:cubicBezTo>
                  <a:cubicBezTo>
                    <a:pt x="296" y="7"/>
                    <a:pt x="296" y="7"/>
                    <a:pt x="297" y="6"/>
                  </a:cubicBezTo>
                  <a:cubicBezTo>
                    <a:pt x="296" y="7"/>
                    <a:pt x="296" y="8"/>
                    <a:pt x="296" y="9"/>
                  </a:cubicBezTo>
                  <a:cubicBezTo>
                    <a:pt x="296" y="18"/>
                    <a:pt x="296" y="18"/>
                    <a:pt x="296" y="18"/>
                  </a:cubicBezTo>
                  <a:cubicBezTo>
                    <a:pt x="299" y="18"/>
                    <a:pt x="299" y="18"/>
                    <a:pt x="299" y="18"/>
                  </a:cubicBezTo>
                  <a:lnTo>
                    <a:pt x="299" y="4"/>
                  </a:lnTo>
                  <a:close/>
                  <a:moveTo>
                    <a:pt x="234" y="41"/>
                  </a:moveTo>
                  <a:cubicBezTo>
                    <a:pt x="234" y="39"/>
                    <a:pt x="235" y="34"/>
                    <a:pt x="239" y="31"/>
                  </a:cubicBezTo>
                  <a:cubicBezTo>
                    <a:pt x="243" y="27"/>
                    <a:pt x="247" y="27"/>
                    <a:pt x="249" y="27"/>
                  </a:cubicBezTo>
                  <a:cubicBezTo>
                    <a:pt x="259" y="27"/>
                    <a:pt x="263" y="35"/>
                    <a:pt x="263" y="41"/>
                  </a:cubicBezTo>
                  <a:lnTo>
                    <a:pt x="234" y="41"/>
                  </a:lnTo>
                  <a:close/>
                  <a:moveTo>
                    <a:pt x="268" y="49"/>
                  </a:moveTo>
                  <a:cubicBezTo>
                    <a:pt x="269" y="49"/>
                    <a:pt x="273" y="49"/>
                    <a:pt x="273" y="44"/>
                  </a:cubicBezTo>
                  <a:cubicBezTo>
                    <a:pt x="273" y="39"/>
                    <a:pt x="271" y="32"/>
                    <a:pt x="267" y="27"/>
                  </a:cubicBezTo>
                  <a:cubicBezTo>
                    <a:pt x="264" y="23"/>
                    <a:pt x="260" y="21"/>
                    <a:pt x="256" y="20"/>
                  </a:cubicBezTo>
                  <a:cubicBezTo>
                    <a:pt x="254" y="19"/>
                    <a:pt x="251" y="19"/>
                    <a:pt x="249" y="19"/>
                  </a:cubicBezTo>
                  <a:cubicBezTo>
                    <a:pt x="231" y="19"/>
                    <a:pt x="224" y="34"/>
                    <a:pt x="224" y="47"/>
                  </a:cubicBezTo>
                  <a:cubicBezTo>
                    <a:pt x="224" y="54"/>
                    <a:pt x="226" y="62"/>
                    <a:pt x="231" y="67"/>
                  </a:cubicBezTo>
                  <a:cubicBezTo>
                    <a:pt x="236" y="73"/>
                    <a:pt x="243" y="74"/>
                    <a:pt x="249" y="74"/>
                  </a:cubicBezTo>
                  <a:cubicBezTo>
                    <a:pt x="252" y="74"/>
                    <a:pt x="261" y="74"/>
                    <a:pt x="268" y="66"/>
                  </a:cubicBezTo>
                  <a:cubicBezTo>
                    <a:pt x="270" y="65"/>
                    <a:pt x="271" y="62"/>
                    <a:pt x="272" y="61"/>
                  </a:cubicBezTo>
                  <a:cubicBezTo>
                    <a:pt x="272" y="60"/>
                    <a:pt x="272" y="60"/>
                    <a:pt x="272" y="60"/>
                  </a:cubicBezTo>
                  <a:cubicBezTo>
                    <a:pt x="272" y="57"/>
                    <a:pt x="269" y="55"/>
                    <a:pt x="267" y="55"/>
                  </a:cubicBezTo>
                  <a:cubicBezTo>
                    <a:pt x="264" y="55"/>
                    <a:pt x="264" y="56"/>
                    <a:pt x="262" y="59"/>
                  </a:cubicBezTo>
                  <a:cubicBezTo>
                    <a:pt x="260" y="62"/>
                    <a:pt x="257" y="66"/>
                    <a:pt x="249" y="66"/>
                  </a:cubicBezTo>
                  <a:cubicBezTo>
                    <a:pt x="245" y="66"/>
                    <a:pt x="241" y="65"/>
                    <a:pt x="238" y="61"/>
                  </a:cubicBezTo>
                  <a:cubicBezTo>
                    <a:pt x="235" y="58"/>
                    <a:pt x="234" y="54"/>
                    <a:pt x="234" y="49"/>
                  </a:cubicBezTo>
                  <a:lnTo>
                    <a:pt x="268" y="49"/>
                  </a:lnTo>
                  <a:close/>
                  <a:moveTo>
                    <a:pt x="195" y="40"/>
                  </a:moveTo>
                  <a:cubicBezTo>
                    <a:pt x="191" y="39"/>
                    <a:pt x="187" y="38"/>
                    <a:pt x="187" y="33"/>
                  </a:cubicBezTo>
                  <a:cubicBezTo>
                    <a:pt x="187" y="31"/>
                    <a:pt x="188" y="29"/>
                    <a:pt x="190" y="28"/>
                  </a:cubicBezTo>
                  <a:cubicBezTo>
                    <a:pt x="191" y="26"/>
                    <a:pt x="194" y="26"/>
                    <a:pt x="195" y="26"/>
                  </a:cubicBezTo>
                  <a:cubicBezTo>
                    <a:pt x="204" y="26"/>
                    <a:pt x="206" y="31"/>
                    <a:pt x="207" y="33"/>
                  </a:cubicBezTo>
                  <a:cubicBezTo>
                    <a:pt x="209" y="36"/>
                    <a:pt x="209" y="37"/>
                    <a:pt x="212" y="37"/>
                  </a:cubicBezTo>
                  <a:cubicBezTo>
                    <a:pt x="213" y="37"/>
                    <a:pt x="216" y="36"/>
                    <a:pt x="216" y="33"/>
                  </a:cubicBezTo>
                  <a:cubicBezTo>
                    <a:pt x="216" y="31"/>
                    <a:pt x="213" y="19"/>
                    <a:pt x="196" y="19"/>
                  </a:cubicBezTo>
                  <a:cubicBezTo>
                    <a:pt x="178" y="19"/>
                    <a:pt x="177" y="32"/>
                    <a:pt x="177" y="34"/>
                  </a:cubicBezTo>
                  <a:cubicBezTo>
                    <a:pt x="177" y="44"/>
                    <a:pt x="186" y="47"/>
                    <a:pt x="192" y="49"/>
                  </a:cubicBezTo>
                  <a:cubicBezTo>
                    <a:pt x="197" y="50"/>
                    <a:pt x="197" y="50"/>
                    <a:pt x="197" y="50"/>
                  </a:cubicBezTo>
                  <a:cubicBezTo>
                    <a:pt x="203" y="52"/>
                    <a:pt x="207" y="53"/>
                    <a:pt x="207" y="59"/>
                  </a:cubicBezTo>
                  <a:cubicBezTo>
                    <a:pt x="207" y="63"/>
                    <a:pt x="203" y="67"/>
                    <a:pt x="197" y="67"/>
                  </a:cubicBezTo>
                  <a:cubicBezTo>
                    <a:pt x="193" y="67"/>
                    <a:pt x="188" y="65"/>
                    <a:pt x="186" y="62"/>
                  </a:cubicBezTo>
                  <a:cubicBezTo>
                    <a:pt x="185" y="60"/>
                    <a:pt x="185" y="60"/>
                    <a:pt x="184" y="56"/>
                  </a:cubicBezTo>
                  <a:cubicBezTo>
                    <a:pt x="183" y="55"/>
                    <a:pt x="183" y="54"/>
                    <a:pt x="180" y="54"/>
                  </a:cubicBezTo>
                  <a:cubicBezTo>
                    <a:pt x="179" y="54"/>
                    <a:pt x="175" y="55"/>
                    <a:pt x="175" y="58"/>
                  </a:cubicBezTo>
                  <a:cubicBezTo>
                    <a:pt x="175" y="60"/>
                    <a:pt x="176" y="65"/>
                    <a:pt x="181" y="69"/>
                  </a:cubicBezTo>
                  <a:cubicBezTo>
                    <a:pt x="186" y="74"/>
                    <a:pt x="193" y="74"/>
                    <a:pt x="196" y="74"/>
                  </a:cubicBezTo>
                  <a:cubicBezTo>
                    <a:pt x="201" y="74"/>
                    <a:pt x="206" y="73"/>
                    <a:pt x="210" y="70"/>
                  </a:cubicBezTo>
                  <a:cubicBezTo>
                    <a:pt x="213" y="68"/>
                    <a:pt x="217" y="64"/>
                    <a:pt x="217" y="58"/>
                  </a:cubicBezTo>
                  <a:cubicBezTo>
                    <a:pt x="217" y="47"/>
                    <a:pt x="207" y="44"/>
                    <a:pt x="201" y="42"/>
                  </a:cubicBezTo>
                  <a:lnTo>
                    <a:pt x="195" y="40"/>
                  </a:lnTo>
                  <a:close/>
                  <a:moveTo>
                    <a:pt x="123" y="69"/>
                  </a:moveTo>
                  <a:cubicBezTo>
                    <a:pt x="123" y="70"/>
                    <a:pt x="123" y="72"/>
                    <a:pt x="125" y="73"/>
                  </a:cubicBezTo>
                  <a:cubicBezTo>
                    <a:pt x="126" y="73"/>
                    <a:pt x="126" y="73"/>
                    <a:pt x="127" y="73"/>
                  </a:cubicBezTo>
                  <a:cubicBezTo>
                    <a:pt x="131" y="73"/>
                    <a:pt x="132" y="70"/>
                    <a:pt x="132" y="69"/>
                  </a:cubicBezTo>
                  <a:cubicBezTo>
                    <a:pt x="132" y="47"/>
                    <a:pt x="132" y="47"/>
                    <a:pt x="132" y="47"/>
                  </a:cubicBezTo>
                  <a:cubicBezTo>
                    <a:pt x="132" y="44"/>
                    <a:pt x="132" y="41"/>
                    <a:pt x="132" y="39"/>
                  </a:cubicBezTo>
                  <a:cubicBezTo>
                    <a:pt x="133" y="34"/>
                    <a:pt x="137" y="27"/>
                    <a:pt x="146" y="27"/>
                  </a:cubicBezTo>
                  <a:cubicBezTo>
                    <a:pt x="156" y="27"/>
                    <a:pt x="156" y="35"/>
                    <a:pt x="156" y="37"/>
                  </a:cubicBezTo>
                  <a:cubicBezTo>
                    <a:pt x="156" y="38"/>
                    <a:pt x="156" y="39"/>
                    <a:pt x="156" y="45"/>
                  </a:cubicBezTo>
                  <a:cubicBezTo>
                    <a:pt x="156" y="69"/>
                    <a:pt x="156" y="69"/>
                    <a:pt x="156" y="69"/>
                  </a:cubicBezTo>
                  <a:cubicBezTo>
                    <a:pt x="156" y="70"/>
                    <a:pt x="157" y="72"/>
                    <a:pt x="159" y="73"/>
                  </a:cubicBezTo>
                  <a:cubicBezTo>
                    <a:pt x="159" y="73"/>
                    <a:pt x="160" y="73"/>
                    <a:pt x="161" y="73"/>
                  </a:cubicBezTo>
                  <a:cubicBezTo>
                    <a:pt x="165" y="73"/>
                    <a:pt x="166" y="70"/>
                    <a:pt x="166" y="69"/>
                  </a:cubicBezTo>
                  <a:cubicBezTo>
                    <a:pt x="166" y="40"/>
                    <a:pt x="166" y="40"/>
                    <a:pt x="166" y="40"/>
                  </a:cubicBezTo>
                  <a:cubicBezTo>
                    <a:pt x="166" y="35"/>
                    <a:pt x="166" y="29"/>
                    <a:pt x="162" y="25"/>
                  </a:cubicBezTo>
                  <a:cubicBezTo>
                    <a:pt x="159" y="21"/>
                    <a:pt x="154" y="19"/>
                    <a:pt x="148" y="19"/>
                  </a:cubicBezTo>
                  <a:cubicBezTo>
                    <a:pt x="141" y="19"/>
                    <a:pt x="136" y="21"/>
                    <a:pt x="132" y="27"/>
                  </a:cubicBezTo>
                  <a:cubicBezTo>
                    <a:pt x="132" y="23"/>
                    <a:pt x="132" y="21"/>
                    <a:pt x="129" y="20"/>
                  </a:cubicBezTo>
                  <a:cubicBezTo>
                    <a:pt x="128" y="19"/>
                    <a:pt x="126" y="19"/>
                    <a:pt x="125" y="20"/>
                  </a:cubicBezTo>
                  <a:cubicBezTo>
                    <a:pt x="123" y="21"/>
                    <a:pt x="123" y="22"/>
                    <a:pt x="123" y="24"/>
                  </a:cubicBezTo>
                  <a:lnTo>
                    <a:pt x="123" y="69"/>
                  </a:lnTo>
                  <a:close/>
                  <a:moveTo>
                    <a:pt x="73" y="41"/>
                  </a:moveTo>
                  <a:cubicBezTo>
                    <a:pt x="74" y="39"/>
                    <a:pt x="75" y="34"/>
                    <a:pt x="79" y="31"/>
                  </a:cubicBezTo>
                  <a:cubicBezTo>
                    <a:pt x="82" y="27"/>
                    <a:pt x="87" y="27"/>
                    <a:pt x="89" y="27"/>
                  </a:cubicBezTo>
                  <a:cubicBezTo>
                    <a:pt x="98" y="27"/>
                    <a:pt x="102" y="35"/>
                    <a:pt x="103" y="41"/>
                  </a:cubicBezTo>
                  <a:lnTo>
                    <a:pt x="73" y="41"/>
                  </a:lnTo>
                  <a:close/>
                  <a:moveTo>
                    <a:pt x="108" y="49"/>
                  </a:moveTo>
                  <a:cubicBezTo>
                    <a:pt x="109" y="49"/>
                    <a:pt x="112" y="49"/>
                    <a:pt x="112" y="44"/>
                  </a:cubicBezTo>
                  <a:cubicBezTo>
                    <a:pt x="112" y="39"/>
                    <a:pt x="110" y="32"/>
                    <a:pt x="107" y="27"/>
                  </a:cubicBezTo>
                  <a:cubicBezTo>
                    <a:pt x="104" y="23"/>
                    <a:pt x="100" y="21"/>
                    <a:pt x="95" y="20"/>
                  </a:cubicBezTo>
                  <a:cubicBezTo>
                    <a:pt x="93" y="19"/>
                    <a:pt x="91" y="19"/>
                    <a:pt x="89" y="19"/>
                  </a:cubicBezTo>
                  <a:cubicBezTo>
                    <a:pt x="71" y="19"/>
                    <a:pt x="64" y="34"/>
                    <a:pt x="64" y="47"/>
                  </a:cubicBezTo>
                  <a:cubicBezTo>
                    <a:pt x="64" y="54"/>
                    <a:pt x="66" y="62"/>
                    <a:pt x="70" y="67"/>
                  </a:cubicBezTo>
                  <a:cubicBezTo>
                    <a:pt x="76" y="73"/>
                    <a:pt x="82" y="74"/>
                    <a:pt x="89" y="74"/>
                  </a:cubicBezTo>
                  <a:cubicBezTo>
                    <a:pt x="92" y="74"/>
                    <a:pt x="101" y="74"/>
                    <a:pt x="108" y="66"/>
                  </a:cubicBezTo>
                  <a:cubicBezTo>
                    <a:pt x="109" y="65"/>
                    <a:pt x="111" y="62"/>
                    <a:pt x="111" y="61"/>
                  </a:cubicBezTo>
                  <a:cubicBezTo>
                    <a:pt x="111" y="60"/>
                    <a:pt x="111" y="60"/>
                    <a:pt x="111" y="60"/>
                  </a:cubicBezTo>
                  <a:cubicBezTo>
                    <a:pt x="111" y="57"/>
                    <a:pt x="108" y="55"/>
                    <a:pt x="106" y="55"/>
                  </a:cubicBezTo>
                  <a:cubicBezTo>
                    <a:pt x="104" y="55"/>
                    <a:pt x="103" y="56"/>
                    <a:pt x="102" y="59"/>
                  </a:cubicBezTo>
                  <a:cubicBezTo>
                    <a:pt x="100" y="62"/>
                    <a:pt x="97" y="66"/>
                    <a:pt x="89" y="66"/>
                  </a:cubicBezTo>
                  <a:cubicBezTo>
                    <a:pt x="85" y="66"/>
                    <a:pt x="81" y="65"/>
                    <a:pt x="77" y="61"/>
                  </a:cubicBezTo>
                  <a:cubicBezTo>
                    <a:pt x="74" y="58"/>
                    <a:pt x="73" y="54"/>
                    <a:pt x="73" y="49"/>
                  </a:cubicBezTo>
                  <a:lnTo>
                    <a:pt x="108" y="49"/>
                  </a:lnTo>
                  <a:close/>
                  <a:moveTo>
                    <a:pt x="25" y="29"/>
                  </a:moveTo>
                  <a:cubicBezTo>
                    <a:pt x="22" y="28"/>
                    <a:pt x="18" y="27"/>
                    <a:pt x="16" y="25"/>
                  </a:cubicBezTo>
                  <a:cubicBezTo>
                    <a:pt x="15" y="25"/>
                    <a:pt x="13" y="23"/>
                    <a:pt x="13" y="19"/>
                  </a:cubicBezTo>
                  <a:cubicBezTo>
                    <a:pt x="13" y="15"/>
                    <a:pt x="15" y="12"/>
                    <a:pt x="17" y="10"/>
                  </a:cubicBezTo>
                  <a:cubicBezTo>
                    <a:pt x="20" y="9"/>
                    <a:pt x="23" y="8"/>
                    <a:pt x="27" y="8"/>
                  </a:cubicBezTo>
                  <a:cubicBezTo>
                    <a:pt x="39" y="8"/>
                    <a:pt x="42" y="14"/>
                    <a:pt x="43" y="17"/>
                  </a:cubicBezTo>
                  <a:cubicBezTo>
                    <a:pt x="43" y="18"/>
                    <a:pt x="44" y="20"/>
                    <a:pt x="45" y="20"/>
                  </a:cubicBezTo>
                  <a:cubicBezTo>
                    <a:pt x="46" y="22"/>
                    <a:pt x="47" y="22"/>
                    <a:pt x="48" y="22"/>
                  </a:cubicBezTo>
                  <a:cubicBezTo>
                    <a:pt x="51" y="22"/>
                    <a:pt x="53" y="20"/>
                    <a:pt x="53" y="17"/>
                  </a:cubicBezTo>
                  <a:cubicBezTo>
                    <a:pt x="53" y="15"/>
                    <a:pt x="50" y="9"/>
                    <a:pt x="46" y="5"/>
                  </a:cubicBezTo>
                  <a:cubicBezTo>
                    <a:pt x="40" y="0"/>
                    <a:pt x="32" y="0"/>
                    <a:pt x="28" y="0"/>
                  </a:cubicBezTo>
                  <a:cubicBezTo>
                    <a:pt x="11" y="0"/>
                    <a:pt x="3" y="8"/>
                    <a:pt x="3" y="20"/>
                  </a:cubicBezTo>
                  <a:cubicBezTo>
                    <a:pt x="3" y="31"/>
                    <a:pt x="10" y="34"/>
                    <a:pt x="12" y="35"/>
                  </a:cubicBezTo>
                  <a:cubicBezTo>
                    <a:pt x="14" y="36"/>
                    <a:pt x="18" y="37"/>
                    <a:pt x="20" y="38"/>
                  </a:cubicBezTo>
                  <a:cubicBezTo>
                    <a:pt x="28" y="40"/>
                    <a:pt x="28" y="40"/>
                    <a:pt x="28" y="40"/>
                  </a:cubicBezTo>
                  <a:cubicBezTo>
                    <a:pt x="33" y="42"/>
                    <a:pt x="38" y="43"/>
                    <a:pt x="41" y="46"/>
                  </a:cubicBezTo>
                  <a:cubicBezTo>
                    <a:pt x="42" y="47"/>
                    <a:pt x="45" y="50"/>
                    <a:pt x="45" y="54"/>
                  </a:cubicBezTo>
                  <a:cubicBezTo>
                    <a:pt x="45" y="57"/>
                    <a:pt x="43" y="60"/>
                    <a:pt x="40" y="62"/>
                  </a:cubicBezTo>
                  <a:cubicBezTo>
                    <a:pt x="36" y="65"/>
                    <a:pt x="31" y="65"/>
                    <a:pt x="29" y="65"/>
                  </a:cubicBezTo>
                  <a:cubicBezTo>
                    <a:pt x="26" y="65"/>
                    <a:pt x="20" y="65"/>
                    <a:pt x="16" y="62"/>
                  </a:cubicBezTo>
                  <a:cubicBezTo>
                    <a:pt x="12" y="59"/>
                    <a:pt x="11" y="55"/>
                    <a:pt x="10" y="52"/>
                  </a:cubicBezTo>
                  <a:cubicBezTo>
                    <a:pt x="10" y="50"/>
                    <a:pt x="9" y="49"/>
                    <a:pt x="6" y="49"/>
                  </a:cubicBezTo>
                  <a:cubicBezTo>
                    <a:pt x="4" y="49"/>
                    <a:pt x="0" y="50"/>
                    <a:pt x="0" y="54"/>
                  </a:cubicBezTo>
                  <a:cubicBezTo>
                    <a:pt x="0" y="55"/>
                    <a:pt x="2" y="63"/>
                    <a:pt x="8" y="68"/>
                  </a:cubicBezTo>
                  <a:cubicBezTo>
                    <a:pt x="13" y="72"/>
                    <a:pt x="21" y="74"/>
                    <a:pt x="28" y="74"/>
                  </a:cubicBezTo>
                  <a:cubicBezTo>
                    <a:pt x="40" y="74"/>
                    <a:pt x="54" y="69"/>
                    <a:pt x="54" y="53"/>
                  </a:cubicBezTo>
                  <a:cubicBezTo>
                    <a:pt x="54" y="37"/>
                    <a:pt x="42" y="34"/>
                    <a:pt x="34" y="32"/>
                  </a:cubicBezTo>
                  <a:lnTo>
                    <a:pt x="25"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A54BBDF3-25F0-476F-BAF0-1FAA2903CFE3}"/>
                </a:ext>
              </a:extLst>
            </p:cNvPr>
            <p:cNvSpPr>
              <a:spLocks noEditPoints="1"/>
            </p:cNvSpPr>
            <p:nvPr userDrawn="1"/>
          </p:nvSpPr>
          <p:spPr bwMode="auto">
            <a:xfrm>
              <a:off x="4335631" y="-809425"/>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1488138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upp 3">
            <a:extLst>
              <a:ext uri="{FF2B5EF4-FFF2-40B4-BE49-F238E27FC236}">
                <a16:creationId xmlns:a16="http://schemas.microsoft.com/office/drawing/2014/main" id="{97ACD038-ED65-4FF3-9676-7E849B9718F2}"/>
              </a:ext>
            </a:extLst>
          </p:cNvPr>
          <p:cNvGrpSpPr/>
          <p:nvPr userDrawn="1"/>
        </p:nvGrpSpPr>
        <p:grpSpPr>
          <a:xfrm>
            <a:off x="9193213" y="6146800"/>
            <a:ext cx="2673351" cy="382588"/>
            <a:chOff x="9193213" y="6146800"/>
            <a:chExt cx="2673351" cy="382588"/>
          </a:xfrm>
        </p:grpSpPr>
        <p:sp>
          <p:nvSpPr>
            <p:cNvPr id="12" name="Freeform 13">
              <a:extLst>
                <a:ext uri="{FF2B5EF4-FFF2-40B4-BE49-F238E27FC236}">
                  <a16:creationId xmlns:a16="http://schemas.microsoft.com/office/drawing/2014/main" id="{74EEED3C-0BB7-44AB-BC83-C30974A65DE3}"/>
                </a:ext>
              </a:extLst>
            </p:cNvPr>
            <p:cNvSpPr>
              <a:spLocks noEditPoints="1"/>
            </p:cNvSpPr>
            <p:nvPr/>
          </p:nvSpPr>
          <p:spPr bwMode="auto">
            <a:xfrm>
              <a:off x="10499726" y="6234113"/>
              <a:ext cx="1366838" cy="295275"/>
            </a:xfrm>
            <a:custGeom>
              <a:avLst/>
              <a:gdLst>
                <a:gd name="T0" fmla="*/ 414 w 430"/>
                <a:gd name="T1" fmla="*/ 4 h 91"/>
                <a:gd name="T2" fmla="*/ 407 w 430"/>
                <a:gd name="T3" fmla="*/ 6 h 91"/>
                <a:gd name="T4" fmla="*/ 410 w 430"/>
                <a:gd name="T5" fmla="*/ 6 h 91"/>
                <a:gd name="T6" fmla="*/ 423 w 430"/>
                <a:gd name="T7" fmla="*/ 15 h 91"/>
                <a:gd name="T8" fmla="*/ 416 w 430"/>
                <a:gd name="T9" fmla="*/ 18 h 91"/>
                <a:gd name="T10" fmla="*/ 418 w 430"/>
                <a:gd name="T11" fmla="*/ 6 h 91"/>
                <a:gd name="T12" fmla="*/ 424 w 430"/>
                <a:gd name="T13" fmla="*/ 18 h 91"/>
                <a:gd name="T14" fmla="*/ 427 w 430"/>
                <a:gd name="T15" fmla="*/ 9 h 91"/>
                <a:gd name="T16" fmla="*/ 430 w 430"/>
                <a:gd name="T17" fmla="*/ 4 h 91"/>
                <a:gd name="T18" fmla="*/ 401 w 430"/>
                <a:gd name="T19" fmla="*/ 70 h 91"/>
                <a:gd name="T20" fmla="*/ 390 w 430"/>
                <a:gd name="T21" fmla="*/ 54 h 91"/>
                <a:gd name="T22" fmla="*/ 400 w 430"/>
                <a:gd name="T23" fmla="*/ 24 h 91"/>
                <a:gd name="T24" fmla="*/ 390 w 430"/>
                <a:gd name="T25" fmla="*/ 8 h 91"/>
                <a:gd name="T26" fmla="*/ 381 w 430"/>
                <a:gd name="T27" fmla="*/ 20 h 91"/>
                <a:gd name="T28" fmla="*/ 375 w 430"/>
                <a:gd name="T29" fmla="*/ 28 h 91"/>
                <a:gd name="T30" fmla="*/ 357 w 430"/>
                <a:gd name="T31" fmla="*/ 6 h 91"/>
                <a:gd name="T32" fmla="*/ 362 w 430"/>
                <a:gd name="T33" fmla="*/ 0 h 91"/>
                <a:gd name="T34" fmla="*/ 362 w 430"/>
                <a:gd name="T35" fmla="*/ 19 h 91"/>
                <a:gd name="T36" fmla="*/ 363 w 430"/>
                <a:gd name="T37" fmla="*/ 73 h 91"/>
                <a:gd name="T38" fmla="*/ 367 w 430"/>
                <a:gd name="T39" fmla="*/ 24 h 91"/>
                <a:gd name="T40" fmla="*/ 296 w 430"/>
                <a:gd name="T41" fmla="*/ 5 h 91"/>
                <a:gd name="T42" fmla="*/ 306 w 430"/>
                <a:gd name="T43" fmla="*/ 69 h 91"/>
                <a:gd name="T44" fmla="*/ 343 w 430"/>
                <a:gd name="T45" fmla="*/ 71 h 91"/>
                <a:gd name="T46" fmla="*/ 352 w 430"/>
                <a:gd name="T47" fmla="*/ 66 h 91"/>
                <a:gd name="T48" fmla="*/ 349 w 430"/>
                <a:gd name="T49" fmla="*/ 5 h 91"/>
                <a:gd name="T50" fmla="*/ 306 w 430"/>
                <a:gd name="T51" fmla="*/ 37 h 91"/>
                <a:gd name="T52" fmla="*/ 260 w 430"/>
                <a:gd name="T53" fmla="*/ 39 h 91"/>
                <a:gd name="T54" fmla="*/ 286 w 430"/>
                <a:gd name="T55" fmla="*/ 39 h 91"/>
                <a:gd name="T56" fmla="*/ 228 w 430"/>
                <a:gd name="T57" fmla="*/ 66 h 91"/>
                <a:gd name="T58" fmla="*/ 216 w 430"/>
                <a:gd name="T59" fmla="*/ 33 h 91"/>
                <a:gd name="T60" fmla="*/ 240 w 430"/>
                <a:gd name="T61" fmla="*/ 61 h 91"/>
                <a:gd name="T62" fmla="*/ 229 w 430"/>
                <a:gd name="T63" fmla="*/ 19 h 91"/>
                <a:gd name="T64" fmla="*/ 210 w 430"/>
                <a:gd name="T65" fmla="*/ 67 h 91"/>
                <a:gd name="T66" fmla="*/ 254 w 430"/>
                <a:gd name="T67" fmla="*/ 46 h 91"/>
                <a:gd name="T68" fmla="*/ 173 w 430"/>
                <a:gd name="T69" fmla="*/ 24 h 91"/>
                <a:gd name="T70" fmla="*/ 182 w 430"/>
                <a:gd name="T71" fmla="*/ 69 h 91"/>
                <a:gd name="T72" fmla="*/ 197 w 430"/>
                <a:gd name="T73" fmla="*/ 28 h 91"/>
                <a:gd name="T74" fmla="*/ 182 w 430"/>
                <a:gd name="T75" fmla="*/ 29 h 91"/>
                <a:gd name="T76" fmla="*/ 142 w 430"/>
                <a:gd name="T77" fmla="*/ 65 h 91"/>
                <a:gd name="T78" fmla="*/ 122 w 430"/>
                <a:gd name="T79" fmla="*/ 40 h 91"/>
                <a:gd name="T80" fmla="*/ 151 w 430"/>
                <a:gd name="T81" fmla="*/ 47 h 91"/>
                <a:gd name="T82" fmla="*/ 155 w 430"/>
                <a:gd name="T83" fmla="*/ 0 h 91"/>
                <a:gd name="T84" fmla="*/ 151 w 430"/>
                <a:gd name="T85" fmla="*/ 27 h 91"/>
                <a:gd name="T86" fmla="*/ 134 w 430"/>
                <a:gd name="T87" fmla="*/ 74 h 91"/>
                <a:gd name="T88" fmla="*/ 151 w 430"/>
                <a:gd name="T89" fmla="*/ 71 h 91"/>
                <a:gd name="T90" fmla="*/ 160 w 430"/>
                <a:gd name="T91" fmla="*/ 5 h 91"/>
                <a:gd name="T92" fmla="*/ 64 w 430"/>
                <a:gd name="T93" fmla="*/ 24 h 91"/>
                <a:gd name="T94" fmla="*/ 79 w 430"/>
                <a:gd name="T95" fmla="*/ 80 h 91"/>
                <a:gd name="T96" fmla="*/ 67 w 430"/>
                <a:gd name="T97" fmla="*/ 83 h 91"/>
                <a:gd name="T98" fmla="*/ 91 w 430"/>
                <a:gd name="T99" fmla="*/ 74 h 91"/>
                <a:gd name="T100" fmla="*/ 103 w 430"/>
                <a:gd name="T101" fmla="*/ 19 h 91"/>
                <a:gd name="T102" fmla="*/ 89 w 430"/>
                <a:gd name="T103" fmla="*/ 54 h 91"/>
                <a:gd name="T104" fmla="*/ 73 w 430"/>
                <a:gd name="T105" fmla="*/ 22 h 91"/>
                <a:gd name="T106" fmla="*/ 56 w 430"/>
                <a:gd name="T107" fmla="*/ 71 h 91"/>
                <a:gd name="T108" fmla="*/ 52 w 430"/>
                <a:gd name="T109" fmla="*/ 0 h 91"/>
                <a:gd name="T110" fmla="*/ 47 w 430"/>
                <a:gd name="T111" fmla="*/ 32 h 91"/>
                <a:gd name="T112" fmla="*/ 8 w 430"/>
                <a:gd name="T113" fmla="*/ 1 h 91"/>
                <a:gd name="T114" fmla="*/ 0 w 430"/>
                <a:gd name="T115" fmla="*/ 69 h 91"/>
                <a:gd name="T116" fmla="*/ 10 w 430"/>
                <a:gd name="T117" fmla="*/ 69 h 91"/>
                <a:gd name="T118" fmla="*/ 47 w 430"/>
                <a:gd name="T119" fmla="*/ 6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0" h="91">
                  <a:moveTo>
                    <a:pt x="410" y="6"/>
                  </a:moveTo>
                  <a:cubicBezTo>
                    <a:pt x="414" y="6"/>
                    <a:pt x="414" y="6"/>
                    <a:pt x="414" y="6"/>
                  </a:cubicBezTo>
                  <a:cubicBezTo>
                    <a:pt x="414" y="4"/>
                    <a:pt x="414" y="4"/>
                    <a:pt x="414" y="4"/>
                  </a:cubicBezTo>
                  <a:cubicBezTo>
                    <a:pt x="403" y="4"/>
                    <a:pt x="403" y="4"/>
                    <a:pt x="403" y="4"/>
                  </a:cubicBezTo>
                  <a:cubicBezTo>
                    <a:pt x="403" y="6"/>
                    <a:pt x="403" y="6"/>
                    <a:pt x="403" y="6"/>
                  </a:cubicBezTo>
                  <a:cubicBezTo>
                    <a:pt x="407" y="6"/>
                    <a:pt x="407" y="6"/>
                    <a:pt x="407" y="6"/>
                  </a:cubicBezTo>
                  <a:cubicBezTo>
                    <a:pt x="407" y="18"/>
                    <a:pt x="407" y="18"/>
                    <a:pt x="407" y="18"/>
                  </a:cubicBezTo>
                  <a:cubicBezTo>
                    <a:pt x="410" y="18"/>
                    <a:pt x="410" y="18"/>
                    <a:pt x="410" y="18"/>
                  </a:cubicBezTo>
                  <a:lnTo>
                    <a:pt x="410" y="6"/>
                  </a:lnTo>
                  <a:close/>
                  <a:moveTo>
                    <a:pt x="430" y="4"/>
                  </a:moveTo>
                  <a:cubicBezTo>
                    <a:pt x="426" y="4"/>
                    <a:pt x="426" y="4"/>
                    <a:pt x="426" y="4"/>
                  </a:cubicBezTo>
                  <a:cubicBezTo>
                    <a:pt x="423" y="15"/>
                    <a:pt x="423" y="15"/>
                    <a:pt x="423" y="15"/>
                  </a:cubicBezTo>
                  <a:cubicBezTo>
                    <a:pt x="419" y="4"/>
                    <a:pt x="419" y="4"/>
                    <a:pt x="419" y="4"/>
                  </a:cubicBezTo>
                  <a:cubicBezTo>
                    <a:pt x="416" y="4"/>
                    <a:pt x="416" y="4"/>
                    <a:pt x="416" y="4"/>
                  </a:cubicBezTo>
                  <a:cubicBezTo>
                    <a:pt x="416" y="18"/>
                    <a:pt x="416" y="18"/>
                    <a:pt x="416" y="18"/>
                  </a:cubicBezTo>
                  <a:cubicBezTo>
                    <a:pt x="418" y="18"/>
                    <a:pt x="418" y="18"/>
                    <a:pt x="418" y="18"/>
                  </a:cubicBezTo>
                  <a:cubicBezTo>
                    <a:pt x="418" y="9"/>
                    <a:pt x="418" y="9"/>
                    <a:pt x="418" y="9"/>
                  </a:cubicBezTo>
                  <a:cubicBezTo>
                    <a:pt x="418" y="9"/>
                    <a:pt x="418" y="7"/>
                    <a:pt x="418" y="6"/>
                  </a:cubicBezTo>
                  <a:cubicBezTo>
                    <a:pt x="418" y="8"/>
                    <a:pt x="419" y="8"/>
                    <a:pt x="419" y="9"/>
                  </a:cubicBezTo>
                  <a:cubicBezTo>
                    <a:pt x="422" y="18"/>
                    <a:pt x="422" y="18"/>
                    <a:pt x="422" y="18"/>
                  </a:cubicBezTo>
                  <a:cubicBezTo>
                    <a:pt x="424" y="18"/>
                    <a:pt x="424" y="18"/>
                    <a:pt x="424" y="18"/>
                  </a:cubicBezTo>
                  <a:cubicBezTo>
                    <a:pt x="427" y="9"/>
                    <a:pt x="427" y="9"/>
                    <a:pt x="427" y="9"/>
                  </a:cubicBezTo>
                  <a:cubicBezTo>
                    <a:pt x="427" y="7"/>
                    <a:pt x="427" y="7"/>
                    <a:pt x="428" y="6"/>
                  </a:cubicBezTo>
                  <a:cubicBezTo>
                    <a:pt x="428" y="7"/>
                    <a:pt x="427" y="8"/>
                    <a:pt x="427" y="9"/>
                  </a:cubicBezTo>
                  <a:cubicBezTo>
                    <a:pt x="427" y="18"/>
                    <a:pt x="427" y="18"/>
                    <a:pt x="427" y="18"/>
                  </a:cubicBezTo>
                  <a:cubicBezTo>
                    <a:pt x="430" y="18"/>
                    <a:pt x="430" y="18"/>
                    <a:pt x="430" y="18"/>
                  </a:cubicBezTo>
                  <a:lnTo>
                    <a:pt x="430" y="4"/>
                  </a:lnTo>
                  <a:close/>
                  <a:moveTo>
                    <a:pt x="381" y="58"/>
                  </a:moveTo>
                  <a:cubicBezTo>
                    <a:pt x="381" y="66"/>
                    <a:pt x="381" y="73"/>
                    <a:pt x="395" y="73"/>
                  </a:cubicBezTo>
                  <a:cubicBezTo>
                    <a:pt x="398" y="73"/>
                    <a:pt x="401" y="73"/>
                    <a:pt x="401" y="70"/>
                  </a:cubicBezTo>
                  <a:cubicBezTo>
                    <a:pt x="401" y="66"/>
                    <a:pt x="399" y="66"/>
                    <a:pt x="396" y="66"/>
                  </a:cubicBezTo>
                  <a:cubicBezTo>
                    <a:pt x="393" y="65"/>
                    <a:pt x="391" y="65"/>
                    <a:pt x="391" y="62"/>
                  </a:cubicBezTo>
                  <a:cubicBezTo>
                    <a:pt x="390" y="61"/>
                    <a:pt x="390" y="60"/>
                    <a:pt x="390" y="54"/>
                  </a:cubicBezTo>
                  <a:cubicBezTo>
                    <a:pt x="390" y="28"/>
                    <a:pt x="390" y="28"/>
                    <a:pt x="390" y="28"/>
                  </a:cubicBezTo>
                  <a:cubicBezTo>
                    <a:pt x="397" y="28"/>
                    <a:pt x="397" y="28"/>
                    <a:pt x="397" y="28"/>
                  </a:cubicBezTo>
                  <a:cubicBezTo>
                    <a:pt x="398" y="28"/>
                    <a:pt x="400" y="28"/>
                    <a:pt x="400" y="24"/>
                  </a:cubicBezTo>
                  <a:cubicBezTo>
                    <a:pt x="400" y="20"/>
                    <a:pt x="398" y="20"/>
                    <a:pt x="397" y="20"/>
                  </a:cubicBezTo>
                  <a:cubicBezTo>
                    <a:pt x="390" y="20"/>
                    <a:pt x="390" y="20"/>
                    <a:pt x="390" y="20"/>
                  </a:cubicBezTo>
                  <a:cubicBezTo>
                    <a:pt x="390" y="8"/>
                    <a:pt x="390" y="8"/>
                    <a:pt x="390" y="8"/>
                  </a:cubicBezTo>
                  <a:cubicBezTo>
                    <a:pt x="390" y="7"/>
                    <a:pt x="390" y="4"/>
                    <a:pt x="386" y="4"/>
                  </a:cubicBezTo>
                  <a:cubicBezTo>
                    <a:pt x="381" y="4"/>
                    <a:pt x="381" y="7"/>
                    <a:pt x="381" y="8"/>
                  </a:cubicBezTo>
                  <a:cubicBezTo>
                    <a:pt x="381" y="20"/>
                    <a:pt x="381" y="20"/>
                    <a:pt x="381" y="20"/>
                  </a:cubicBezTo>
                  <a:cubicBezTo>
                    <a:pt x="375" y="20"/>
                    <a:pt x="375" y="20"/>
                    <a:pt x="375" y="20"/>
                  </a:cubicBezTo>
                  <a:cubicBezTo>
                    <a:pt x="374" y="20"/>
                    <a:pt x="372" y="20"/>
                    <a:pt x="372" y="24"/>
                  </a:cubicBezTo>
                  <a:cubicBezTo>
                    <a:pt x="372" y="28"/>
                    <a:pt x="374" y="28"/>
                    <a:pt x="375" y="28"/>
                  </a:cubicBezTo>
                  <a:cubicBezTo>
                    <a:pt x="381" y="28"/>
                    <a:pt x="381" y="28"/>
                    <a:pt x="381" y="28"/>
                  </a:cubicBezTo>
                  <a:lnTo>
                    <a:pt x="381" y="58"/>
                  </a:lnTo>
                  <a:close/>
                  <a:moveTo>
                    <a:pt x="357" y="6"/>
                  </a:moveTo>
                  <a:cubicBezTo>
                    <a:pt x="357" y="9"/>
                    <a:pt x="359" y="12"/>
                    <a:pt x="362" y="12"/>
                  </a:cubicBezTo>
                  <a:cubicBezTo>
                    <a:pt x="366" y="12"/>
                    <a:pt x="368" y="10"/>
                    <a:pt x="368" y="6"/>
                  </a:cubicBezTo>
                  <a:cubicBezTo>
                    <a:pt x="368" y="2"/>
                    <a:pt x="365" y="0"/>
                    <a:pt x="362" y="0"/>
                  </a:cubicBezTo>
                  <a:cubicBezTo>
                    <a:pt x="359" y="0"/>
                    <a:pt x="357" y="2"/>
                    <a:pt x="357" y="6"/>
                  </a:cubicBezTo>
                  <a:moveTo>
                    <a:pt x="367" y="24"/>
                  </a:moveTo>
                  <a:cubicBezTo>
                    <a:pt x="367" y="23"/>
                    <a:pt x="367" y="19"/>
                    <a:pt x="362" y="19"/>
                  </a:cubicBezTo>
                  <a:cubicBezTo>
                    <a:pt x="358" y="19"/>
                    <a:pt x="358" y="23"/>
                    <a:pt x="358" y="24"/>
                  </a:cubicBezTo>
                  <a:cubicBezTo>
                    <a:pt x="358" y="69"/>
                    <a:pt x="358" y="69"/>
                    <a:pt x="358" y="69"/>
                  </a:cubicBezTo>
                  <a:cubicBezTo>
                    <a:pt x="358" y="72"/>
                    <a:pt x="360" y="73"/>
                    <a:pt x="363" y="73"/>
                  </a:cubicBezTo>
                  <a:cubicBezTo>
                    <a:pt x="365" y="73"/>
                    <a:pt x="366" y="72"/>
                    <a:pt x="367" y="71"/>
                  </a:cubicBezTo>
                  <a:cubicBezTo>
                    <a:pt x="367" y="71"/>
                    <a:pt x="367" y="70"/>
                    <a:pt x="367" y="69"/>
                  </a:cubicBezTo>
                  <a:lnTo>
                    <a:pt x="367" y="24"/>
                  </a:lnTo>
                  <a:close/>
                  <a:moveTo>
                    <a:pt x="306" y="5"/>
                  </a:moveTo>
                  <a:cubicBezTo>
                    <a:pt x="306" y="3"/>
                    <a:pt x="305" y="0"/>
                    <a:pt x="301" y="0"/>
                  </a:cubicBezTo>
                  <a:cubicBezTo>
                    <a:pt x="296" y="0"/>
                    <a:pt x="296" y="4"/>
                    <a:pt x="296" y="5"/>
                  </a:cubicBezTo>
                  <a:cubicBezTo>
                    <a:pt x="296" y="69"/>
                    <a:pt x="296" y="69"/>
                    <a:pt x="296" y="69"/>
                  </a:cubicBezTo>
                  <a:cubicBezTo>
                    <a:pt x="296" y="70"/>
                    <a:pt x="297" y="73"/>
                    <a:pt x="301" y="73"/>
                  </a:cubicBezTo>
                  <a:cubicBezTo>
                    <a:pt x="305" y="73"/>
                    <a:pt x="306" y="70"/>
                    <a:pt x="306" y="69"/>
                  </a:cubicBezTo>
                  <a:cubicBezTo>
                    <a:pt x="306" y="49"/>
                    <a:pt x="306" y="49"/>
                    <a:pt x="306" y="49"/>
                  </a:cubicBezTo>
                  <a:cubicBezTo>
                    <a:pt x="317" y="37"/>
                    <a:pt x="317" y="37"/>
                    <a:pt x="317" y="37"/>
                  </a:cubicBezTo>
                  <a:cubicBezTo>
                    <a:pt x="343" y="71"/>
                    <a:pt x="343" y="71"/>
                    <a:pt x="343" y="71"/>
                  </a:cubicBezTo>
                  <a:cubicBezTo>
                    <a:pt x="344" y="72"/>
                    <a:pt x="345" y="73"/>
                    <a:pt x="348" y="73"/>
                  </a:cubicBezTo>
                  <a:cubicBezTo>
                    <a:pt x="351" y="73"/>
                    <a:pt x="353" y="71"/>
                    <a:pt x="353" y="68"/>
                  </a:cubicBezTo>
                  <a:cubicBezTo>
                    <a:pt x="353" y="67"/>
                    <a:pt x="353" y="67"/>
                    <a:pt x="352" y="66"/>
                  </a:cubicBezTo>
                  <a:cubicBezTo>
                    <a:pt x="324" y="31"/>
                    <a:pt x="324" y="31"/>
                    <a:pt x="324" y="31"/>
                  </a:cubicBezTo>
                  <a:cubicBezTo>
                    <a:pt x="347" y="8"/>
                    <a:pt x="347" y="8"/>
                    <a:pt x="347" y="8"/>
                  </a:cubicBezTo>
                  <a:cubicBezTo>
                    <a:pt x="348" y="7"/>
                    <a:pt x="349" y="6"/>
                    <a:pt x="349" y="5"/>
                  </a:cubicBezTo>
                  <a:cubicBezTo>
                    <a:pt x="349" y="3"/>
                    <a:pt x="347" y="0"/>
                    <a:pt x="344" y="0"/>
                  </a:cubicBezTo>
                  <a:cubicBezTo>
                    <a:pt x="342" y="0"/>
                    <a:pt x="341" y="1"/>
                    <a:pt x="341" y="2"/>
                  </a:cubicBezTo>
                  <a:cubicBezTo>
                    <a:pt x="306" y="37"/>
                    <a:pt x="306" y="37"/>
                    <a:pt x="306" y="37"/>
                  </a:cubicBezTo>
                  <a:lnTo>
                    <a:pt x="306" y="5"/>
                  </a:lnTo>
                  <a:close/>
                  <a:moveTo>
                    <a:pt x="264" y="35"/>
                  </a:moveTo>
                  <a:cubicBezTo>
                    <a:pt x="263" y="35"/>
                    <a:pt x="260" y="35"/>
                    <a:pt x="260" y="39"/>
                  </a:cubicBezTo>
                  <a:cubicBezTo>
                    <a:pt x="260" y="43"/>
                    <a:pt x="263" y="43"/>
                    <a:pt x="264" y="43"/>
                  </a:cubicBezTo>
                  <a:cubicBezTo>
                    <a:pt x="282" y="43"/>
                    <a:pt x="282" y="43"/>
                    <a:pt x="282" y="43"/>
                  </a:cubicBezTo>
                  <a:cubicBezTo>
                    <a:pt x="285" y="43"/>
                    <a:pt x="286" y="42"/>
                    <a:pt x="286" y="39"/>
                  </a:cubicBezTo>
                  <a:cubicBezTo>
                    <a:pt x="286" y="35"/>
                    <a:pt x="283" y="35"/>
                    <a:pt x="282" y="35"/>
                  </a:cubicBezTo>
                  <a:lnTo>
                    <a:pt x="264" y="35"/>
                  </a:lnTo>
                  <a:close/>
                  <a:moveTo>
                    <a:pt x="228" y="66"/>
                  </a:moveTo>
                  <a:cubicBezTo>
                    <a:pt x="223" y="66"/>
                    <a:pt x="219" y="64"/>
                    <a:pt x="217" y="61"/>
                  </a:cubicBezTo>
                  <a:cubicBezTo>
                    <a:pt x="214" y="57"/>
                    <a:pt x="213" y="52"/>
                    <a:pt x="213" y="47"/>
                  </a:cubicBezTo>
                  <a:cubicBezTo>
                    <a:pt x="213" y="42"/>
                    <a:pt x="214" y="36"/>
                    <a:pt x="216" y="33"/>
                  </a:cubicBezTo>
                  <a:cubicBezTo>
                    <a:pt x="220" y="27"/>
                    <a:pt x="226" y="27"/>
                    <a:pt x="228" y="27"/>
                  </a:cubicBezTo>
                  <a:cubicBezTo>
                    <a:pt x="241" y="27"/>
                    <a:pt x="244" y="37"/>
                    <a:pt x="244" y="47"/>
                  </a:cubicBezTo>
                  <a:cubicBezTo>
                    <a:pt x="244" y="50"/>
                    <a:pt x="244" y="56"/>
                    <a:pt x="240" y="61"/>
                  </a:cubicBezTo>
                  <a:cubicBezTo>
                    <a:pt x="237" y="65"/>
                    <a:pt x="233" y="66"/>
                    <a:pt x="228" y="66"/>
                  </a:cubicBezTo>
                  <a:moveTo>
                    <a:pt x="254" y="46"/>
                  </a:moveTo>
                  <a:cubicBezTo>
                    <a:pt x="254" y="29"/>
                    <a:pt x="244" y="19"/>
                    <a:pt x="229" y="19"/>
                  </a:cubicBezTo>
                  <a:cubicBezTo>
                    <a:pt x="224" y="19"/>
                    <a:pt x="216" y="20"/>
                    <a:pt x="210" y="27"/>
                  </a:cubicBezTo>
                  <a:cubicBezTo>
                    <a:pt x="204" y="33"/>
                    <a:pt x="203" y="42"/>
                    <a:pt x="203" y="47"/>
                  </a:cubicBezTo>
                  <a:cubicBezTo>
                    <a:pt x="203" y="50"/>
                    <a:pt x="203" y="60"/>
                    <a:pt x="210" y="67"/>
                  </a:cubicBezTo>
                  <a:cubicBezTo>
                    <a:pt x="216" y="73"/>
                    <a:pt x="223" y="74"/>
                    <a:pt x="228" y="74"/>
                  </a:cubicBezTo>
                  <a:cubicBezTo>
                    <a:pt x="233" y="74"/>
                    <a:pt x="241" y="73"/>
                    <a:pt x="247" y="66"/>
                  </a:cubicBezTo>
                  <a:cubicBezTo>
                    <a:pt x="253" y="60"/>
                    <a:pt x="254" y="51"/>
                    <a:pt x="254" y="46"/>
                  </a:cubicBezTo>
                  <a:moveTo>
                    <a:pt x="182" y="24"/>
                  </a:moveTo>
                  <a:cubicBezTo>
                    <a:pt x="182" y="22"/>
                    <a:pt x="181" y="19"/>
                    <a:pt x="177" y="19"/>
                  </a:cubicBezTo>
                  <a:cubicBezTo>
                    <a:pt x="173" y="19"/>
                    <a:pt x="173" y="22"/>
                    <a:pt x="173" y="24"/>
                  </a:cubicBezTo>
                  <a:cubicBezTo>
                    <a:pt x="173" y="69"/>
                    <a:pt x="173" y="69"/>
                    <a:pt x="173" y="69"/>
                  </a:cubicBezTo>
                  <a:cubicBezTo>
                    <a:pt x="173" y="71"/>
                    <a:pt x="173" y="73"/>
                    <a:pt x="177" y="73"/>
                  </a:cubicBezTo>
                  <a:cubicBezTo>
                    <a:pt x="182" y="73"/>
                    <a:pt x="182" y="71"/>
                    <a:pt x="182" y="69"/>
                  </a:cubicBezTo>
                  <a:cubicBezTo>
                    <a:pt x="182" y="49"/>
                    <a:pt x="182" y="49"/>
                    <a:pt x="182" y="49"/>
                  </a:cubicBezTo>
                  <a:cubicBezTo>
                    <a:pt x="182" y="43"/>
                    <a:pt x="182" y="36"/>
                    <a:pt x="189" y="31"/>
                  </a:cubicBezTo>
                  <a:cubicBezTo>
                    <a:pt x="191" y="29"/>
                    <a:pt x="194" y="29"/>
                    <a:pt x="197" y="28"/>
                  </a:cubicBezTo>
                  <a:cubicBezTo>
                    <a:pt x="198" y="28"/>
                    <a:pt x="201" y="28"/>
                    <a:pt x="201" y="24"/>
                  </a:cubicBezTo>
                  <a:cubicBezTo>
                    <a:pt x="201" y="19"/>
                    <a:pt x="196" y="19"/>
                    <a:pt x="195" y="19"/>
                  </a:cubicBezTo>
                  <a:cubicBezTo>
                    <a:pt x="189" y="19"/>
                    <a:pt x="183" y="23"/>
                    <a:pt x="182" y="29"/>
                  </a:cubicBezTo>
                  <a:lnTo>
                    <a:pt x="182" y="24"/>
                  </a:lnTo>
                  <a:close/>
                  <a:moveTo>
                    <a:pt x="151" y="47"/>
                  </a:moveTo>
                  <a:cubicBezTo>
                    <a:pt x="151" y="49"/>
                    <a:pt x="151" y="60"/>
                    <a:pt x="142" y="65"/>
                  </a:cubicBezTo>
                  <a:cubicBezTo>
                    <a:pt x="140" y="66"/>
                    <a:pt x="138" y="66"/>
                    <a:pt x="136" y="66"/>
                  </a:cubicBezTo>
                  <a:cubicBezTo>
                    <a:pt x="124" y="66"/>
                    <a:pt x="121" y="55"/>
                    <a:pt x="121" y="47"/>
                  </a:cubicBezTo>
                  <a:cubicBezTo>
                    <a:pt x="121" y="44"/>
                    <a:pt x="122" y="42"/>
                    <a:pt x="122" y="40"/>
                  </a:cubicBezTo>
                  <a:cubicBezTo>
                    <a:pt x="123" y="32"/>
                    <a:pt x="127" y="27"/>
                    <a:pt x="135" y="27"/>
                  </a:cubicBezTo>
                  <a:cubicBezTo>
                    <a:pt x="139" y="27"/>
                    <a:pt x="144" y="28"/>
                    <a:pt x="148" y="33"/>
                  </a:cubicBezTo>
                  <a:cubicBezTo>
                    <a:pt x="150" y="37"/>
                    <a:pt x="151" y="42"/>
                    <a:pt x="151" y="47"/>
                  </a:cubicBezTo>
                  <a:moveTo>
                    <a:pt x="160" y="5"/>
                  </a:moveTo>
                  <a:cubicBezTo>
                    <a:pt x="160" y="3"/>
                    <a:pt x="159" y="2"/>
                    <a:pt x="157" y="1"/>
                  </a:cubicBezTo>
                  <a:cubicBezTo>
                    <a:pt x="156" y="0"/>
                    <a:pt x="155" y="0"/>
                    <a:pt x="155" y="0"/>
                  </a:cubicBezTo>
                  <a:cubicBezTo>
                    <a:pt x="153" y="0"/>
                    <a:pt x="152" y="1"/>
                    <a:pt x="151" y="3"/>
                  </a:cubicBezTo>
                  <a:cubicBezTo>
                    <a:pt x="151" y="3"/>
                    <a:pt x="151" y="4"/>
                    <a:pt x="151" y="5"/>
                  </a:cubicBezTo>
                  <a:cubicBezTo>
                    <a:pt x="151" y="27"/>
                    <a:pt x="151" y="27"/>
                    <a:pt x="151" y="27"/>
                  </a:cubicBezTo>
                  <a:cubicBezTo>
                    <a:pt x="149" y="25"/>
                    <a:pt x="145" y="19"/>
                    <a:pt x="134" y="19"/>
                  </a:cubicBezTo>
                  <a:cubicBezTo>
                    <a:pt x="117" y="19"/>
                    <a:pt x="112" y="33"/>
                    <a:pt x="112" y="46"/>
                  </a:cubicBezTo>
                  <a:cubicBezTo>
                    <a:pt x="112" y="61"/>
                    <a:pt x="118" y="74"/>
                    <a:pt x="134" y="74"/>
                  </a:cubicBezTo>
                  <a:cubicBezTo>
                    <a:pt x="139" y="74"/>
                    <a:pt x="143" y="73"/>
                    <a:pt x="146" y="71"/>
                  </a:cubicBezTo>
                  <a:cubicBezTo>
                    <a:pt x="149" y="69"/>
                    <a:pt x="150" y="68"/>
                    <a:pt x="151" y="67"/>
                  </a:cubicBezTo>
                  <a:cubicBezTo>
                    <a:pt x="151" y="69"/>
                    <a:pt x="151" y="70"/>
                    <a:pt x="151" y="71"/>
                  </a:cubicBezTo>
                  <a:cubicBezTo>
                    <a:pt x="151" y="72"/>
                    <a:pt x="153" y="73"/>
                    <a:pt x="155" y="73"/>
                  </a:cubicBezTo>
                  <a:cubicBezTo>
                    <a:pt x="159" y="73"/>
                    <a:pt x="160" y="70"/>
                    <a:pt x="160" y="69"/>
                  </a:cubicBezTo>
                  <a:lnTo>
                    <a:pt x="160" y="5"/>
                  </a:lnTo>
                  <a:close/>
                  <a:moveTo>
                    <a:pt x="73" y="22"/>
                  </a:moveTo>
                  <a:cubicBezTo>
                    <a:pt x="73" y="21"/>
                    <a:pt x="72" y="19"/>
                    <a:pt x="69" y="19"/>
                  </a:cubicBezTo>
                  <a:cubicBezTo>
                    <a:pt x="66" y="19"/>
                    <a:pt x="64" y="21"/>
                    <a:pt x="64" y="24"/>
                  </a:cubicBezTo>
                  <a:cubicBezTo>
                    <a:pt x="64" y="25"/>
                    <a:pt x="64" y="25"/>
                    <a:pt x="64" y="26"/>
                  </a:cubicBezTo>
                  <a:cubicBezTo>
                    <a:pt x="83" y="73"/>
                    <a:pt x="83" y="73"/>
                    <a:pt x="83" y="73"/>
                  </a:cubicBezTo>
                  <a:cubicBezTo>
                    <a:pt x="81" y="77"/>
                    <a:pt x="81" y="78"/>
                    <a:pt x="79" y="80"/>
                  </a:cubicBezTo>
                  <a:cubicBezTo>
                    <a:pt x="78" y="82"/>
                    <a:pt x="75" y="83"/>
                    <a:pt x="73" y="83"/>
                  </a:cubicBezTo>
                  <a:cubicBezTo>
                    <a:pt x="72" y="83"/>
                    <a:pt x="69" y="82"/>
                    <a:pt x="69" y="82"/>
                  </a:cubicBezTo>
                  <a:cubicBezTo>
                    <a:pt x="68" y="82"/>
                    <a:pt x="67" y="82"/>
                    <a:pt x="67" y="83"/>
                  </a:cubicBezTo>
                  <a:cubicBezTo>
                    <a:pt x="66" y="83"/>
                    <a:pt x="66" y="85"/>
                    <a:pt x="66" y="86"/>
                  </a:cubicBezTo>
                  <a:cubicBezTo>
                    <a:pt x="66" y="90"/>
                    <a:pt x="68" y="91"/>
                    <a:pt x="73" y="91"/>
                  </a:cubicBezTo>
                  <a:cubicBezTo>
                    <a:pt x="85" y="91"/>
                    <a:pt x="88" y="84"/>
                    <a:pt x="91" y="74"/>
                  </a:cubicBezTo>
                  <a:cubicBezTo>
                    <a:pt x="108" y="25"/>
                    <a:pt x="108" y="25"/>
                    <a:pt x="108" y="25"/>
                  </a:cubicBezTo>
                  <a:cubicBezTo>
                    <a:pt x="108" y="25"/>
                    <a:pt x="108" y="24"/>
                    <a:pt x="108" y="24"/>
                  </a:cubicBezTo>
                  <a:cubicBezTo>
                    <a:pt x="108" y="21"/>
                    <a:pt x="106" y="19"/>
                    <a:pt x="103" y="19"/>
                  </a:cubicBezTo>
                  <a:cubicBezTo>
                    <a:pt x="100" y="19"/>
                    <a:pt x="99" y="21"/>
                    <a:pt x="99" y="22"/>
                  </a:cubicBezTo>
                  <a:cubicBezTo>
                    <a:pt x="91" y="47"/>
                    <a:pt x="91" y="47"/>
                    <a:pt x="91" y="47"/>
                  </a:cubicBezTo>
                  <a:cubicBezTo>
                    <a:pt x="91" y="48"/>
                    <a:pt x="89" y="53"/>
                    <a:pt x="89" y="54"/>
                  </a:cubicBezTo>
                  <a:cubicBezTo>
                    <a:pt x="88" y="57"/>
                    <a:pt x="87" y="59"/>
                    <a:pt x="87" y="62"/>
                  </a:cubicBezTo>
                  <a:cubicBezTo>
                    <a:pt x="86" y="60"/>
                    <a:pt x="86" y="58"/>
                    <a:pt x="85" y="54"/>
                  </a:cubicBezTo>
                  <a:lnTo>
                    <a:pt x="73" y="22"/>
                  </a:lnTo>
                  <a:close/>
                  <a:moveTo>
                    <a:pt x="47" y="69"/>
                  </a:moveTo>
                  <a:cubicBezTo>
                    <a:pt x="47" y="70"/>
                    <a:pt x="48" y="73"/>
                    <a:pt x="52" y="73"/>
                  </a:cubicBezTo>
                  <a:cubicBezTo>
                    <a:pt x="54" y="73"/>
                    <a:pt x="56" y="72"/>
                    <a:pt x="56" y="71"/>
                  </a:cubicBezTo>
                  <a:cubicBezTo>
                    <a:pt x="57" y="70"/>
                    <a:pt x="57" y="70"/>
                    <a:pt x="57" y="69"/>
                  </a:cubicBezTo>
                  <a:cubicBezTo>
                    <a:pt x="57" y="5"/>
                    <a:pt x="57" y="5"/>
                    <a:pt x="57" y="5"/>
                  </a:cubicBezTo>
                  <a:cubicBezTo>
                    <a:pt x="57" y="4"/>
                    <a:pt x="56" y="0"/>
                    <a:pt x="52" y="0"/>
                  </a:cubicBezTo>
                  <a:cubicBezTo>
                    <a:pt x="49" y="0"/>
                    <a:pt x="48" y="2"/>
                    <a:pt x="48" y="3"/>
                  </a:cubicBezTo>
                  <a:cubicBezTo>
                    <a:pt x="47" y="3"/>
                    <a:pt x="47" y="4"/>
                    <a:pt x="47" y="5"/>
                  </a:cubicBezTo>
                  <a:cubicBezTo>
                    <a:pt x="47" y="32"/>
                    <a:pt x="47" y="32"/>
                    <a:pt x="47" y="32"/>
                  </a:cubicBezTo>
                  <a:cubicBezTo>
                    <a:pt x="10" y="32"/>
                    <a:pt x="10" y="32"/>
                    <a:pt x="10" y="32"/>
                  </a:cubicBezTo>
                  <a:cubicBezTo>
                    <a:pt x="10" y="5"/>
                    <a:pt x="10" y="5"/>
                    <a:pt x="10" y="5"/>
                  </a:cubicBezTo>
                  <a:cubicBezTo>
                    <a:pt x="10" y="3"/>
                    <a:pt x="10" y="2"/>
                    <a:pt x="8" y="1"/>
                  </a:cubicBezTo>
                  <a:cubicBezTo>
                    <a:pt x="7" y="0"/>
                    <a:pt x="6" y="0"/>
                    <a:pt x="5" y="0"/>
                  </a:cubicBezTo>
                  <a:cubicBezTo>
                    <a:pt x="1" y="0"/>
                    <a:pt x="0" y="4"/>
                    <a:pt x="0" y="5"/>
                  </a:cubicBezTo>
                  <a:cubicBezTo>
                    <a:pt x="0" y="69"/>
                    <a:pt x="0" y="69"/>
                    <a:pt x="0" y="69"/>
                  </a:cubicBezTo>
                  <a:cubicBezTo>
                    <a:pt x="0" y="70"/>
                    <a:pt x="1" y="72"/>
                    <a:pt x="3" y="73"/>
                  </a:cubicBezTo>
                  <a:cubicBezTo>
                    <a:pt x="3" y="73"/>
                    <a:pt x="4" y="73"/>
                    <a:pt x="5" y="73"/>
                  </a:cubicBezTo>
                  <a:cubicBezTo>
                    <a:pt x="9" y="73"/>
                    <a:pt x="10" y="70"/>
                    <a:pt x="10" y="69"/>
                  </a:cubicBezTo>
                  <a:cubicBezTo>
                    <a:pt x="10" y="40"/>
                    <a:pt x="10" y="40"/>
                    <a:pt x="10" y="40"/>
                  </a:cubicBezTo>
                  <a:cubicBezTo>
                    <a:pt x="47" y="40"/>
                    <a:pt x="47" y="40"/>
                    <a:pt x="47" y="40"/>
                  </a:cubicBezTo>
                  <a:lnTo>
                    <a:pt x="47" y="69"/>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4">
              <a:extLst>
                <a:ext uri="{FF2B5EF4-FFF2-40B4-BE49-F238E27FC236}">
                  <a16:creationId xmlns:a16="http://schemas.microsoft.com/office/drawing/2014/main" id="{428B5FFB-98B0-4849-9E8F-1CE8E38839B6}"/>
                </a:ext>
              </a:extLst>
            </p:cNvPr>
            <p:cNvSpPr>
              <a:spLocks noEditPoints="1"/>
            </p:cNvSpPr>
            <p:nvPr/>
          </p:nvSpPr>
          <p:spPr bwMode="auto">
            <a:xfrm>
              <a:off x="9193213" y="6146800"/>
              <a:ext cx="1274763" cy="330200"/>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5944203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88703749-B591-4C0F-BD0A-30AE1D4E5357}"/>
              </a:ext>
            </a:extLst>
          </p:cNvPr>
          <p:cNvSpPr>
            <a:spLocks noEditPoints="1"/>
          </p:cNvSpPr>
          <p:nvPr userDrawn="1"/>
        </p:nvSpPr>
        <p:spPr bwMode="auto">
          <a:xfrm>
            <a:off x="10445752" y="6146800"/>
            <a:ext cx="1420812"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106707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upp 15">
            <a:extLst>
              <a:ext uri="{FF2B5EF4-FFF2-40B4-BE49-F238E27FC236}">
                <a16:creationId xmlns:a16="http://schemas.microsoft.com/office/drawing/2014/main" id="{66AD731D-9266-42ED-A6C6-62419BA18C38}"/>
              </a:ext>
            </a:extLst>
          </p:cNvPr>
          <p:cNvGrpSpPr/>
          <p:nvPr userDrawn="1"/>
        </p:nvGrpSpPr>
        <p:grpSpPr>
          <a:xfrm>
            <a:off x="9503866" y="6146799"/>
            <a:ext cx="2271712" cy="331787"/>
            <a:chOff x="3827463" y="-796925"/>
            <a:chExt cx="2271712" cy="331787"/>
          </a:xfrm>
        </p:grpSpPr>
        <p:sp>
          <p:nvSpPr>
            <p:cNvPr id="17" name="Freeform 5">
              <a:extLst>
                <a:ext uri="{FF2B5EF4-FFF2-40B4-BE49-F238E27FC236}">
                  <a16:creationId xmlns:a16="http://schemas.microsoft.com/office/drawing/2014/main" id="{3CB882FA-7146-4310-93AD-3EFC83B6E634}"/>
                </a:ext>
              </a:extLst>
            </p:cNvPr>
            <p:cNvSpPr>
              <a:spLocks noEditPoints="1"/>
            </p:cNvSpPr>
            <p:nvPr userDrawn="1"/>
          </p:nvSpPr>
          <p:spPr bwMode="auto">
            <a:xfrm>
              <a:off x="5262563" y="-709613"/>
              <a:ext cx="836612" cy="241300"/>
            </a:xfrm>
            <a:custGeom>
              <a:avLst/>
              <a:gdLst>
                <a:gd name="T0" fmla="*/ 257 w 263"/>
                <a:gd name="T1" fmla="*/ 73 h 74"/>
                <a:gd name="T2" fmla="*/ 258 w 263"/>
                <a:gd name="T3" fmla="*/ 66 h 74"/>
                <a:gd name="T4" fmla="*/ 252 w 263"/>
                <a:gd name="T5" fmla="*/ 54 h 74"/>
                <a:gd name="T6" fmla="*/ 258 w 263"/>
                <a:gd name="T7" fmla="*/ 28 h 74"/>
                <a:gd name="T8" fmla="*/ 258 w 263"/>
                <a:gd name="T9" fmla="*/ 20 h 74"/>
                <a:gd name="T10" fmla="*/ 252 w 263"/>
                <a:gd name="T11" fmla="*/ 8 h 74"/>
                <a:gd name="T12" fmla="*/ 243 w 263"/>
                <a:gd name="T13" fmla="*/ 8 h 74"/>
                <a:gd name="T14" fmla="*/ 237 w 263"/>
                <a:gd name="T15" fmla="*/ 20 h 74"/>
                <a:gd name="T16" fmla="*/ 237 w 263"/>
                <a:gd name="T17" fmla="*/ 28 h 74"/>
                <a:gd name="T18" fmla="*/ 243 w 263"/>
                <a:gd name="T19" fmla="*/ 58 h 74"/>
                <a:gd name="T20" fmla="*/ 209 w 263"/>
                <a:gd name="T21" fmla="*/ 19 h 74"/>
                <a:gd name="T22" fmla="*/ 205 w 263"/>
                <a:gd name="T23" fmla="*/ 69 h 74"/>
                <a:gd name="T24" fmla="*/ 214 w 263"/>
                <a:gd name="T25" fmla="*/ 69 h 74"/>
                <a:gd name="T26" fmla="*/ 221 w 263"/>
                <a:gd name="T27" fmla="*/ 31 h 74"/>
                <a:gd name="T28" fmla="*/ 233 w 263"/>
                <a:gd name="T29" fmla="*/ 24 h 74"/>
                <a:gd name="T30" fmla="*/ 214 w 263"/>
                <a:gd name="T31" fmla="*/ 29 h 74"/>
                <a:gd name="T32" fmla="*/ 176 w 263"/>
                <a:gd name="T33" fmla="*/ 47 h 74"/>
                <a:gd name="T34" fmla="*/ 180 w 263"/>
                <a:gd name="T35" fmla="*/ 61 h 74"/>
                <a:gd name="T36" fmla="*/ 159 w 263"/>
                <a:gd name="T37" fmla="*/ 58 h 74"/>
                <a:gd name="T38" fmla="*/ 171 w 263"/>
                <a:gd name="T39" fmla="*/ 49 h 74"/>
                <a:gd name="T40" fmla="*/ 192 w 263"/>
                <a:gd name="T41" fmla="*/ 39 h 74"/>
                <a:gd name="T42" fmla="*/ 172 w 263"/>
                <a:gd name="T43" fmla="*/ 19 h 74"/>
                <a:gd name="T44" fmla="*/ 152 w 263"/>
                <a:gd name="T45" fmla="*/ 33 h 74"/>
                <a:gd name="T46" fmla="*/ 161 w 263"/>
                <a:gd name="T47" fmla="*/ 34 h 74"/>
                <a:gd name="T48" fmla="*/ 183 w 263"/>
                <a:gd name="T49" fmla="*/ 35 h 74"/>
                <a:gd name="T50" fmla="*/ 174 w 263"/>
                <a:gd name="T51" fmla="*/ 41 h 74"/>
                <a:gd name="T52" fmla="*/ 150 w 263"/>
                <a:gd name="T53" fmla="*/ 58 h 74"/>
                <a:gd name="T54" fmla="*/ 183 w 263"/>
                <a:gd name="T55" fmla="*/ 66 h 74"/>
                <a:gd name="T56" fmla="*/ 188 w 263"/>
                <a:gd name="T57" fmla="*/ 73 h 74"/>
                <a:gd name="T58" fmla="*/ 192 w 263"/>
                <a:gd name="T59" fmla="*/ 39 h 74"/>
                <a:gd name="T60" fmla="*/ 71 w 263"/>
                <a:gd name="T61" fmla="*/ 73 h 74"/>
                <a:gd name="T62" fmla="*/ 76 w 263"/>
                <a:gd name="T63" fmla="*/ 69 h 74"/>
                <a:gd name="T64" fmla="*/ 79 w 263"/>
                <a:gd name="T65" fmla="*/ 33 h 74"/>
                <a:gd name="T66" fmla="*/ 98 w 263"/>
                <a:gd name="T67" fmla="*/ 36 h 74"/>
                <a:gd name="T68" fmla="*/ 98 w 263"/>
                <a:gd name="T69" fmla="*/ 69 h 74"/>
                <a:gd name="T70" fmla="*/ 103 w 263"/>
                <a:gd name="T71" fmla="*/ 73 h 74"/>
                <a:gd name="T72" fmla="*/ 108 w 263"/>
                <a:gd name="T73" fmla="*/ 69 h 74"/>
                <a:gd name="T74" fmla="*/ 110 w 263"/>
                <a:gd name="T75" fmla="*/ 33 h 74"/>
                <a:gd name="T76" fmla="*/ 130 w 263"/>
                <a:gd name="T77" fmla="*/ 38 h 74"/>
                <a:gd name="T78" fmla="*/ 130 w 263"/>
                <a:gd name="T79" fmla="*/ 69 h 74"/>
                <a:gd name="T80" fmla="*/ 135 w 263"/>
                <a:gd name="T81" fmla="*/ 73 h 74"/>
                <a:gd name="T82" fmla="*/ 140 w 263"/>
                <a:gd name="T83" fmla="*/ 38 h 74"/>
                <a:gd name="T84" fmla="*/ 122 w 263"/>
                <a:gd name="T85" fmla="*/ 19 h 74"/>
                <a:gd name="T86" fmla="*/ 100 w 263"/>
                <a:gd name="T87" fmla="*/ 21 h 74"/>
                <a:gd name="T88" fmla="*/ 76 w 263"/>
                <a:gd name="T89" fmla="*/ 26 h 74"/>
                <a:gd name="T90" fmla="*/ 69 w 263"/>
                <a:gd name="T91" fmla="*/ 20 h 74"/>
                <a:gd name="T92" fmla="*/ 67 w 263"/>
                <a:gd name="T93" fmla="*/ 69 h 74"/>
                <a:gd name="T94" fmla="*/ 16 w 263"/>
                <a:gd name="T95" fmla="*/ 25 h 74"/>
                <a:gd name="T96" fmla="*/ 18 w 263"/>
                <a:gd name="T97" fmla="*/ 10 h 74"/>
                <a:gd name="T98" fmla="*/ 43 w 263"/>
                <a:gd name="T99" fmla="*/ 17 h 74"/>
                <a:gd name="T100" fmla="*/ 48 w 263"/>
                <a:gd name="T101" fmla="*/ 22 h 74"/>
                <a:gd name="T102" fmla="*/ 47 w 263"/>
                <a:gd name="T103" fmla="*/ 5 h 74"/>
                <a:gd name="T104" fmla="*/ 4 w 263"/>
                <a:gd name="T105" fmla="*/ 20 h 74"/>
                <a:gd name="T106" fmla="*/ 21 w 263"/>
                <a:gd name="T107" fmla="*/ 38 h 74"/>
                <a:gd name="T108" fmla="*/ 41 w 263"/>
                <a:gd name="T109" fmla="*/ 46 h 74"/>
                <a:gd name="T110" fmla="*/ 41 w 263"/>
                <a:gd name="T111" fmla="*/ 62 h 74"/>
                <a:gd name="T112" fmla="*/ 16 w 263"/>
                <a:gd name="T113" fmla="*/ 62 h 74"/>
                <a:gd name="T114" fmla="*/ 6 w 263"/>
                <a:gd name="T115" fmla="*/ 49 h 74"/>
                <a:gd name="T116" fmla="*/ 9 w 263"/>
                <a:gd name="T117" fmla="*/ 68 h 74"/>
                <a:gd name="T118" fmla="*/ 55 w 263"/>
                <a:gd name="T119" fmla="*/ 53 h 74"/>
                <a:gd name="T120" fmla="*/ 26 w 263"/>
                <a:gd name="T121" fmla="*/ 2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74">
                  <a:moveTo>
                    <a:pt x="243" y="58"/>
                  </a:moveTo>
                  <a:cubicBezTo>
                    <a:pt x="243" y="66"/>
                    <a:pt x="243" y="73"/>
                    <a:pt x="257" y="73"/>
                  </a:cubicBezTo>
                  <a:cubicBezTo>
                    <a:pt x="260" y="73"/>
                    <a:pt x="263" y="73"/>
                    <a:pt x="263" y="70"/>
                  </a:cubicBezTo>
                  <a:cubicBezTo>
                    <a:pt x="263" y="66"/>
                    <a:pt x="260" y="66"/>
                    <a:pt x="258" y="66"/>
                  </a:cubicBezTo>
                  <a:cubicBezTo>
                    <a:pt x="255" y="65"/>
                    <a:pt x="253" y="65"/>
                    <a:pt x="253" y="62"/>
                  </a:cubicBezTo>
                  <a:cubicBezTo>
                    <a:pt x="252" y="61"/>
                    <a:pt x="252" y="60"/>
                    <a:pt x="252" y="54"/>
                  </a:cubicBezTo>
                  <a:cubicBezTo>
                    <a:pt x="252" y="28"/>
                    <a:pt x="252" y="28"/>
                    <a:pt x="252" y="28"/>
                  </a:cubicBezTo>
                  <a:cubicBezTo>
                    <a:pt x="258" y="28"/>
                    <a:pt x="258" y="28"/>
                    <a:pt x="258" y="28"/>
                  </a:cubicBezTo>
                  <a:cubicBezTo>
                    <a:pt x="260" y="28"/>
                    <a:pt x="262" y="28"/>
                    <a:pt x="262" y="24"/>
                  </a:cubicBezTo>
                  <a:cubicBezTo>
                    <a:pt x="262" y="20"/>
                    <a:pt x="260" y="20"/>
                    <a:pt x="258" y="20"/>
                  </a:cubicBezTo>
                  <a:cubicBezTo>
                    <a:pt x="252" y="20"/>
                    <a:pt x="252" y="20"/>
                    <a:pt x="252" y="20"/>
                  </a:cubicBezTo>
                  <a:cubicBezTo>
                    <a:pt x="252" y="8"/>
                    <a:pt x="252" y="8"/>
                    <a:pt x="252" y="8"/>
                  </a:cubicBezTo>
                  <a:cubicBezTo>
                    <a:pt x="252" y="7"/>
                    <a:pt x="252" y="4"/>
                    <a:pt x="247" y="4"/>
                  </a:cubicBezTo>
                  <a:cubicBezTo>
                    <a:pt x="243" y="4"/>
                    <a:pt x="243" y="7"/>
                    <a:pt x="243" y="8"/>
                  </a:cubicBezTo>
                  <a:cubicBezTo>
                    <a:pt x="243" y="20"/>
                    <a:pt x="243" y="20"/>
                    <a:pt x="243" y="20"/>
                  </a:cubicBezTo>
                  <a:cubicBezTo>
                    <a:pt x="237" y="20"/>
                    <a:pt x="237" y="20"/>
                    <a:pt x="237" y="20"/>
                  </a:cubicBezTo>
                  <a:cubicBezTo>
                    <a:pt x="236" y="20"/>
                    <a:pt x="233" y="20"/>
                    <a:pt x="233" y="24"/>
                  </a:cubicBezTo>
                  <a:cubicBezTo>
                    <a:pt x="233" y="28"/>
                    <a:pt x="236" y="28"/>
                    <a:pt x="237" y="28"/>
                  </a:cubicBezTo>
                  <a:cubicBezTo>
                    <a:pt x="243" y="28"/>
                    <a:pt x="243" y="28"/>
                    <a:pt x="243" y="28"/>
                  </a:cubicBezTo>
                  <a:lnTo>
                    <a:pt x="243" y="58"/>
                  </a:lnTo>
                  <a:close/>
                  <a:moveTo>
                    <a:pt x="214" y="24"/>
                  </a:moveTo>
                  <a:cubicBezTo>
                    <a:pt x="214" y="22"/>
                    <a:pt x="213" y="19"/>
                    <a:pt x="209" y="19"/>
                  </a:cubicBezTo>
                  <a:cubicBezTo>
                    <a:pt x="205" y="19"/>
                    <a:pt x="205" y="22"/>
                    <a:pt x="205" y="24"/>
                  </a:cubicBezTo>
                  <a:cubicBezTo>
                    <a:pt x="205" y="69"/>
                    <a:pt x="205" y="69"/>
                    <a:pt x="205" y="69"/>
                  </a:cubicBezTo>
                  <a:cubicBezTo>
                    <a:pt x="205" y="71"/>
                    <a:pt x="205" y="73"/>
                    <a:pt x="209" y="73"/>
                  </a:cubicBezTo>
                  <a:cubicBezTo>
                    <a:pt x="214" y="73"/>
                    <a:pt x="214" y="71"/>
                    <a:pt x="214" y="69"/>
                  </a:cubicBezTo>
                  <a:cubicBezTo>
                    <a:pt x="214" y="49"/>
                    <a:pt x="214" y="49"/>
                    <a:pt x="214" y="49"/>
                  </a:cubicBezTo>
                  <a:cubicBezTo>
                    <a:pt x="214" y="43"/>
                    <a:pt x="214" y="36"/>
                    <a:pt x="221" y="31"/>
                  </a:cubicBezTo>
                  <a:cubicBezTo>
                    <a:pt x="224" y="29"/>
                    <a:pt x="226" y="29"/>
                    <a:pt x="229" y="28"/>
                  </a:cubicBezTo>
                  <a:cubicBezTo>
                    <a:pt x="230" y="28"/>
                    <a:pt x="233" y="28"/>
                    <a:pt x="233" y="24"/>
                  </a:cubicBezTo>
                  <a:cubicBezTo>
                    <a:pt x="233" y="19"/>
                    <a:pt x="229" y="19"/>
                    <a:pt x="227" y="19"/>
                  </a:cubicBezTo>
                  <a:cubicBezTo>
                    <a:pt x="221" y="19"/>
                    <a:pt x="216" y="23"/>
                    <a:pt x="214" y="29"/>
                  </a:cubicBezTo>
                  <a:lnTo>
                    <a:pt x="214" y="24"/>
                  </a:lnTo>
                  <a:close/>
                  <a:moveTo>
                    <a:pt x="176" y="47"/>
                  </a:moveTo>
                  <a:cubicBezTo>
                    <a:pt x="180" y="47"/>
                    <a:pt x="181" y="46"/>
                    <a:pt x="183" y="46"/>
                  </a:cubicBezTo>
                  <a:cubicBezTo>
                    <a:pt x="183" y="52"/>
                    <a:pt x="183" y="57"/>
                    <a:pt x="180" y="61"/>
                  </a:cubicBezTo>
                  <a:cubicBezTo>
                    <a:pt x="179" y="63"/>
                    <a:pt x="175" y="66"/>
                    <a:pt x="169" y="66"/>
                  </a:cubicBezTo>
                  <a:cubicBezTo>
                    <a:pt x="164" y="66"/>
                    <a:pt x="159" y="63"/>
                    <a:pt x="159" y="58"/>
                  </a:cubicBezTo>
                  <a:cubicBezTo>
                    <a:pt x="159" y="52"/>
                    <a:pt x="164" y="51"/>
                    <a:pt x="166" y="50"/>
                  </a:cubicBezTo>
                  <a:cubicBezTo>
                    <a:pt x="167" y="50"/>
                    <a:pt x="169" y="49"/>
                    <a:pt x="171" y="49"/>
                  </a:cubicBezTo>
                  <a:lnTo>
                    <a:pt x="176" y="47"/>
                  </a:lnTo>
                  <a:close/>
                  <a:moveTo>
                    <a:pt x="192" y="39"/>
                  </a:moveTo>
                  <a:cubicBezTo>
                    <a:pt x="192" y="34"/>
                    <a:pt x="192" y="29"/>
                    <a:pt x="188" y="25"/>
                  </a:cubicBezTo>
                  <a:cubicBezTo>
                    <a:pt x="184" y="20"/>
                    <a:pt x="178" y="19"/>
                    <a:pt x="172" y="19"/>
                  </a:cubicBezTo>
                  <a:cubicBezTo>
                    <a:pt x="165" y="19"/>
                    <a:pt x="158" y="21"/>
                    <a:pt x="154" y="27"/>
                  </a:cubicBezTo>
                  <a:cubicBezTo>
                    <a:pt x="153" y="28"/>
                    <a:pt x="152" y="31"/>
                    <a:pt x="152" y="33"/>
                  </a:cubicBezTo>
                  <a:cubicBezTo>
                    <a:pt x="152" y="35"/>
                    <a:pt x="153" y="37"/>
                    <a:pt x="157" y="37"/>
                  </a:cubicBezTo>
                  <a:cubicBezTo>
                    <a:pt x="160" y="37"/>
                    <a:pt x="161" y="35"/>
                    <a:pt x="161" y="34"/>
                  </a:cubicBezTo>
                  <a:cubicBezTo>
                    <a:pt x="162" y="31"/>
                    <a:pt x="164" y="27"/>
                    <a:pt x="172" y="27"/>
                  </a:cubicBezTo>
                  <a:cubicBezTo>
                    <a:pt x="174" y="27"/>
                    <a:pt x="183" y="27"/>
                    <a:pt x="183" y="35"/>
                  </a:cubicBezTo>
                  <a:cubicBezTo>
                    <a:pt x="183" y="38"/>
                    <a:pt x="182" y="39"/>
                    <a:pt x="180" y="39"/>
                  </a:cubicBezTo>
                  <a:cubicBezTo>
                    <a:pt x="179" y="40"/>
                    <a:pt x="177" y="40"/>
                    <a:pt x="174" y="41"/>
                  </a:cubicBezTo>
                  <a:cubicBezTo>
                    <a:pt x="165" y="42"/>
                    <a:pt x="165" y="42"/>
                    <a:pt x="165" y="42"/>
                  </a:cubicBezTo>
                  <a:cubicBezTo>
                    <a:pt x="160" y="44"/>
                    <a:pt x="150" y="46"/>
                    <a:pt x="150" y="58"/>
                  </a:cubicBezTo>
                  <a:cubicBezTo>
                    <a:pt x="150" y="67"/>
                    <a:pt x="156" y="74"/>
                    <a:pt x="167" y="74"/>
                  </a:cubicBezTo>
                  <a:cubicBezTo>
                    <a:pt x="171" y="74"/>
                    <a:pt x="178" y="73"/>
                    <a:pt x="183" y="66"/>
                  </a:cubicBezTo>
                  <a:cubicBezTo>
                    <a:pt x="183" y="70"/>
                    <a:pt x="183" y="70"/>
                    <a:pt x="184" y="71"/>
                  </a:cubicBezTo>
                  <a:cubicBezTo>
                    <a:pt x="184" y="73"/>
                    <a:pt x="186" y="73"/>
                    <a:pt x="188" y="73"/>
                  </a:cubicBezTo>
                  <a:cubicBezTo>
                    <a:pt x="191" y="73"/>
                    <a:pt x="192" y="71"/>
                    <a:pt x="192" y="69"/>
                  </a:cubicBezTo>
                  <a:lnTo>
                    <a:pt x="192" y="39"/>
                  </a:lnTo>
                  <a:close/>
                  <a:moveTo>
                    <a:pt x="67" y="69"/>
                  </a:moveTo>
                  <a:cubicBezTo>
                    <a:pt x="67" y="70"/>
                    <a:pt x="67" y="73"/>
                    <a:pt x="71" y="73"/>
                  </a:cubicBezTo>
                  <a:cubicBezTo>
                    <a:pt x="74" y="73"/>
                    <a:pt x="75" y="72"/>
                    <a:pt x="76" y="71"/>
                  </a:cubicBezTo>
                  <a:cubicBezTo>
                    <a:pt x="76" y="70"/>
                    <a:pt x="76" y="70"/>
                    <a:pt x="76" y="69"/>
                  </a:cubicBezTo>
                  <a:cubicBezTo>
                    <a:pt x="76" y="46"/>
                    <a:pt x="76" y="46"/>
                    <a:pt x="76" y="46"/>
                  </a:cubicBezTo>
                  <a:cubicBezTo>
                    <a:pt x="76" y="40"/>
                    <a:pt x="76" y="36"/>
                    <a:pt x="79" y="33"/>
                  </a:cubicBezTo>
                  <a:cubicBezTo>
                    <a:pt x="81" y="29"/>
                    <a:pt x="85" y="27"/>
                    <a:pt x="89" y="27"/>
                  </a:cubicBezTo>
                  <a:cubicBezTo>
                    <a:pt x="97" y="27"/>
                    <a:pt x="98" y="34"/>
                    <a:pt x="98" y="36"/>
                  </a:cubicBezTo>
                  <a:cubicBezTo>
                    <a:pt x="98" y="37"/>
                    <a:pt x="98" y="38"/>
                    <a:pt x="98" y="43"/>
                  </a:cubicBezTo>
                  <a:cubicBezTo>
                    <a:pt x="98" y="69"/>
                    <a:pt x="98" y="69"/>
                    <a:pt x="98" y="69"/>
                  </a:cubicBezTo>
                  <a:cubicBezTo>
                    <a:pt x="98" y="70"/>
                    <a:pt x="99" y="72"/>
                    <a:pt x="101" y="73"/>
                  </a:cubicBezTo>
                  <a:cubicBezTo>
                    <a:pt x="101" y="73"/>
                    <a:pt x="102" y="73"/>
                    <a:pt x="103" y="73"/>
                  </a:cubicBezTo>
                  <a:cubicBezTo>
                    <a:pt x="104" y="73"/>
                    <a:pt x="105" y="73"/>
                    <a:pt x="106" y="73"/>
                  </a:cubicBezTo>
                  <a:cubicBezTo>
                    <a:pt x="108" y="72"/>
                    <a:pt x="108" y="70"/>
                    <a:pt x="108" y="69"/>
                  </a:cubicBezTo>
                  <a:cubicBezTo>
                    <a:pt x="108" y="44"/>
                    <a:pt x="108" y="44"/>
                    <a:pt x="108" y="44"/>
                  </a:cubicBezTo>
                  <a:cubicBezTo>
                    <a:pt x="108" y="39"/>
                    <a:pt x="108" y="36"/>
                    <a:pt x="110" y="33"/>
                  </a:cubicBezTo>
                  <a:cubicBezTo>
                    <a:pt x="112" y="30"/>
                    <a:pt x="115" y="27"/>
                    <a:pt x="120" y="27"/>
                  </a:cubicBezTo>
                  <a:cubicBezTo>
                    <a:pt x="130" y="27"/>
                    <a:pt x="130" y="35"/>
                    <a:pt x="130" y="38"/>
                  </a:cubicBezTo>
                  <a:cubicBezTo>
                    <a:pt x="130" y="40"/>
                    <a:pt x="130" y="43"/>
                    <a:pt x="130" y="46"/>
                  </a:cubicBezTo>
                  <a:cubicBezTo>
                    <a:pt x="130" y="69"/>
                    <a:pt x="130" y="69"/>
                    <a:pt x="130" y="69"/>
                  </a:cubicBezTo>
                  <a:cubicBezTo>
                    <a:pt x="130" y="70"/>
                    <a:pt x="130" y="72"/>
                    <a:pt x="132" y="73"/>
                  </a:cubicBezTo>
                  <a:cubicBezTo>
                    <a:pt x="133" y="73"/>
                    <a:pt x="134" y="73"/>
                    <a:pt x="135" y="73"/>
                  </a:cubicBezTo>
                  <a:cubicBezTo>
                    <a:pt x="139" y="73"/>
                    <a:pt x="140" y="70"/>
                    <a:pt x="140" y="69"/>
                  </a:cubicBezTo>
                  <a:cubicBezTo>
                    <a:pt x="140" y="38"/>
                    <a:pt x="140" y="38"/>
                    <a:pt x="140" y="38"/>
                  </a:cubicBezTo>
                  <a:cubicBezTo>
                    <a:pt x="140" y="33"/>
                    <a:pt x="139" y="29"/>
                    <a:pt x="136" y="24"/>
                  </a:cubicBezTo>
                  <a:cubicBezTo>
                    <a:pt x="132" y="20"/>
                    <a:pt x="127" y="19"/>
                    <a:pt x="122" y="19"/>
                  </a:cubicBezTo>
                  <a:cubicBezTo>
                    <a:pt x="114" y="19"/>
                    <a:pt x="109" y="22"/>
                    <a:pt x="105" y="27"/>
                  </a:cubicBezTo>
                  <a:cubicBezTo>
                    <a:pt x="105" y="26"/>
                    <a:pt x="103" y="23"/>
                    <a:pt x="100" y="21"/>
                  </a:cubicBezTo>
                  <a:cubicBezTo>
                    <a:pt x="97" y="19"/>
                    <a:pt x="94" y="19"/>
                    <a:pt x="91" y="19"/>
                  </a:cubicBezTo>
                  <a:cubicBezTo>
                    <a:pt x="84" y="19"/>
                    <a:pt x="80" y="21"/>
                    <a:pt x="76" y="26"/>
                  </a:cubicBezTo>
                  <a:cubicBezTo>
                    <a:pt x="76" y="23"/>
                    <a:pt x="76" y="21"/>
                    <a:pt x="74" y="20"/>
                  </a:cubicBezTo>
                  <a:cubicBezTo>
                    <a:pt x="72" y="19"/>
                    <a:pt x="70" y="19"/>
                    <a:pt x="69" y="20"/>
                  </a:cubicBezTo>
                  <a:cubicBezTo>
                    <a:pt x="67" y="21"/>
                    <a:pt x="67" y="22"/>
                    <a:pt x="67" y="24"/>
                  </a:cubicBezTo>
                  <a:lnTo>
                    <a:pt x="67" y="69"/>
                  </a:lnTo>
                  <a:close/>
                  <a:moveTo>
                    <a:pt x="26" y="29"/>
                  </a:moveTo>
                  <a:cubicBezTo>
                    <a:pt x="22" y="28"/>
                    <a:pt x="18" y="27"/>
                    <a:pt x="16" y="25"/>
                  </a:cubicBezTo>
                  <a:cubicBezTo>
                    <a:pt x="16" y="25"/>
                    <a:pt x="14" y="23"/>
                    <a:pt x="14" y="19"/>
                  </a:cubicBezTo>
                  <a:cubicBezTo>
                    <a:pt x="14" y="15"/>
                    <a:pt x="15" y="12"/>
                    <a:pt x="18" y="10"/>
                  </a:cubicBezTo>
                  <a:cubicBezTo>
                    <a:pt x="20" y="9"/>
                    <a:pt x="24" y="8"/>
                    <a:pt x="28" y="8"/>
                  </a:cubicBezTo>
                  <a:cubicBezTo>
                    <a:pt x="39" y="8"/>
                    <a:pt x="42" y="14"/>
                    <a:pt x="43" y="17"/>
                  </a:cubicBezTo>
                  <a:cubicBezTo>
                    <a:pt x="44" y="18"/>
                    <a:pt x="45" y="20"/>
                    <a:pt x="45" y="20"/>
                  </a:cubicBezTo>
                  <a:cubicBezTo>
                    <a:pt x="46" y="22"/>
                    <a:pt x="47" y="22"/>
                    <a:pt x="48" y="22"/>
                  </a:cubicBezTo>
                  <a:cubicBezTo>
                    <a:pt x="51" y="22"/>
                    <a:pt x="53" y="20"/>
                    <a:pt x="53" y="17"/>
                  </a:cubicBezTo>
                  <a:cubicBezTo>
                    <a:pt x="53" y="15"/>
                    <a:pt x="51" y="9"/>
                    <a:pt x="47" y="5"/>
                  </a:cubicBezTo>
                  <a:cubicBezTo>
                    <a:pt x="41" y="0"/>
                    <a:pt x="33" y="0"/>
                    <a:pt x="28" y="0"/>
                  </a:cubicBezTo>
                  <a:cubicBezTo>
                    <a:pt x="12" y="0"/>
                    <a:pt x="4" y="8"/>
                    <a:pt x="4" y="20"/>
                  </a:cubicBezTo>
                  <a:cubicBezTo>
                    <a:pt x="4" y="31"/>
                    <a:pt x="11" y="34"/>
                    <a:pt x="13" y="35"/>
                  </a:cubicBezTo>
                  <a:cubicBezTo>
                    <a:pt x="15" y="36"/>
                    <a:pt x="18" y="37"/>
                    <a:pt x="21" y="38"/>
                  </a:cubicBezTo>
                  <a:cubicBezTo>
                    <a:pt x="28" y="40"/>
                    <a:pt x="28" y="40"/>
                    <a:pt x="28" y="40"/>
                  </a:cubicBezTo>
                  <a:cubicBezTo>
                    <a:pt x="34" y="42"/>
                    <a:pt x="38" y="43"/>
                    <a:pt x="41" y="46"/>
                  </a:cubicBezTo>
                  <a:cubicBezTo>
                    <a:pt x="43" y="47"/>
                    <a:pt x="45" y="50"/>
                    <a:pt x="45" y="54"/>
                  </a:cubicBezTo>
                  <a:cubicBezTo>
                    <a:pt x="45" y="57"/>
                    <a:pt x="43" y="60"/>
                    <a:pt x="41" y="62"/>
                  </a:cubicBezTo>
                  <a:cubicBezTo>
                    <a:pt x="37" y="65"/>
                    <a:pt x="31" y="65"/>
                    <a:pt x="29" y="65"/>
                  </a:cubicBezTo>
                  <a:cubicBezTo>
                    <a:pt x="26" y="65"/>
                    <a:pt x="21" y="65"/>
                    <a:pt x="16" y="62"/>
                  </a:cubicBezTo>
                  <a:cubicBezTo>
                    <a:pt x="12" y="59"/>
                    <a:pt x="11" y="55"/>
                    <a:pt x="10" y="52"/>
                  </a:cubicBezTo>
                  <a:cubicBezTo>
                    <a:pt x="10" y="50"/>
                    <a:pt x="9" y="49"/>
                    <a:pt x="6" y="49"/>
                  </a:cubicBezTo>
                  <a:cubicBezTo>
                    <a:pt x="4" y="49"/>
                    <a:pt x="0" y="50"/>
                    <a:pt x="0" y="54"/>
                  </a:cubicBezTo>
                  <a:cubicBezTo>
                    <a:pt x="0" y="55"/>
                    <a:pt x="2" y="63"/>
                    <a:pt x="9" y="68"/>
                  </a:cubicBezTo>
                  <a:cubicBezTo>
                    <a:pt x="14" y="72"/>
                    <a:pt x="21" y="74"/>
                    <a:pt x="28" y="74"/>
                  </a:cubicBezTo>
                  <a:cubicBezTo>
                    <a:pt x="40" y="74"/>
                    <a:pt x="55" y="69"/>
                    <a:pt x="55" y="53"/>
                  </a:cubicBezTo>
                  <a:cubicBezTo>
                    <a:pt x="55" y="37"/>
                    <a:pt x="43" y="34"/>
                    <a:pt x="35" y="32"/>
                  </a:cubicBezTo>
                  <a:lnTo>
                    <a:pt x="26"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4A2726D5-A080-4CA7-9639-8742730B8B20}"/>
                </a:ext>
              </a:extLst>
            </p:cNvPr>
            <p:cNvSpPr>
              <a:spLocks noEditPoints="1"/>
            </p:cNvSpPr>
            <p:nvPr userDrawn="1"/>
          </p:nvSpPr>
          <p:spPr bwMode="auto">
            <a:xfrm>
              <a:off x="3827463" y="-796925"/>
              <a:ext cx="1416050"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270819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upp 12">
            <a:extLst>
              <a:ext uri="{FF2B5EF4-FFF2-40B4-BE49-F238E27FC236}">
                <a16:creationId xmlns:a16="http://schemas.microsoft.com/office/drawing/2014/main" id="{9357385C-973E-453D-B7C0-79088BAD9CE0}"/>
              </a:ext>
            </a:extLst>
          </p:cNvPr>
          <p:cNvGrpSpPr/>
          <p:nvPr userDrawn="1"/>
        </p:nvGrpSpPr>
        <p:grpSpPr>
          <a:xfrm>
            <a:off x="9345116" y="6146799"/>
            <a:ext cx="2430462" cy="331788"/>
            <a:chOff x="4710113" y="-950913"/>
            <a:chExt cx="2430462" cy="331788"/>
          </a:xfrm>
        </p:grpSpPr>
        <p:sp>
          <p:nvSpPr>
            <p:cNvPr id="11" name="Freeform 5">
              <a:extLst>
                <a:ext uri="{FF2B5EF4-FFF2-40B4-BE49-F238E27FC236}">
                  <a16:creationId xmlns:a16="http://schemas.microsoft.com/office/drawing/2014/main" id="{E59D6842-FA9C-4BC4-99B3-062991EF052B}"/>
                </a:ext>
              </a:extLst>
            </p:cNvPr>
            <p:cNvSpPr>
              <a:spLocks noEditPoints="1"/>
            </p:cNvSpPr>
            <p:nvPr userDrawn="1"/>
          </p:nvSpPr>
          <p:spPr bwMode="auto">
            <a:xfrm>
              <a:off x="6151563" y="-863600"/>
              <a:ext cx="989012" cy="241300"/>
            </a:xfrm>
            <a:custGeom>
              <a:avLst/>
              <a:gdLst>
                <a:gd name="T0" fmla="*/ 288 w 311"/>
                <a:gd name="T1" fmla="*/ 27 h 74"/>
                <a:gd name="T2" fmla="*/ 309 w 311"/>
                <a:gd name="T3" fmla="*/ 34 h 74"/>
                <a:gd name="T4" fmla="*/ 265 w 311"/>
                <a:gd name="T5" fmla="*/ 35 h 74"/>
                <a:gd name="T6" fmla="*/ 308 w 311"/>
                <a:gd name="T7" fmla="*/ 63 h 74"/>
                <a:gd name="T8" fmla="*/ 301 w 311"/>
                <a:gd name="T9" fmla="*/ 57 h 74"/>
                <a:gd name="T10" fmla="*/ 248 w 311"/>
                <a:gd name="T11" fmla="*/ 12 h 74"/>
                <a:gd name="T12" fmla="*/ 242 w 311"/>
                <a:gd name="T13" fmla="*/ 6 h 74"/>
                <a:gd name="T14" fmla="*/ 243 w 311"/>
                <a:gd name="T15" fmla="*/ 24 h 74"/>
                <a:gd name="T16" fmla="*/ 252 w 311"/>
                <a:gd name="T17" fmla="*/ 71 h 74"/>
                <a:gd name="T18" fmla="*/ 212 w 311"/>
                <a:gd name="T19" fmla="*/ 40 h 74"/>
                <a:gd name="T20" fmla="*/ 212 w 311"/>
                <a:gd name="T21" fmla="*/ 26 h 74"/>
                <a:gd name="T22" fmla="*/ 232 w 311"/>
                <a:gd name="T23" fmla="*/ 33 h 74"/>
                <a:gd name="T24" fmla="*/ 208 w 311"/>
                <a:gd name="T25" fmla="*/ 49 h 74"/>
                <a:gd name="T26" fmla="*/ 213 w 311"/>
                <a:gd name="T27" fmla="*/ 67 h 74"/>
                <a:gd name="T28" fmla="*/ 197 w 311"/>
                <a:gd name="T29" fmla="*/ 54 h 74"/>
                <a:gd name="T30" fmla="*/ 213 w 311"/>
                <a:gd name="T31" fmla="*/ 74 h 74"/>
                <a:gd name="T32" fmla="*/ 218 w 311"/>
                <a:gd name="T33" fmla="*/ 42 h 74"/>
                <a:gd name="T34" fmla="*/ 155 w 311"/>
                <a:gd name="T35" fmla="*/ 33 h 74"/>
                <a:gd name="T36" fmla="*/ 176 w 311"/>
                <a:gd name="T37" fmla="*/ 33 h 74"/>
                <a:gd name="T38" fmla="*/ 165 w 311"/>
                <a:gd name="T39" fmla="*/ 19 h 74"/>
                <a:gd name="T40" fmla="*/ 166 w 311"/>
                <a:gd name="T41" fmla="*/ 50 h 74"/>
                <a:gd name="T42" fmla="*/ 155 w 311"/>
                <a:gd name="T43" fmla="*/ 62 h 74"/>
                <a:gd name="T44" fmla="*/ 144 w 311"/>
                <a:gd name="T45" fmla="*/ 58 h 74"/>
                <a:gd name="T46" fmla="*/ 179 w 311"/>
                <a:gd name="T47" fmla="*/ 70 h 74"/>
                <a:gd name="T48" fmla="*/ 164 w 311"/>
                <a:gd name="T49" fmla="*/ 40 h 74"/>
                <a:gd name="T50" fmla="*/ 123 w 311"/>
                <a:gd name="T51" fmla="*/ 61 h 74"/>
                <a:gd name="T52" fmla="*/ 108 w 311"/>
                <a:gd name="T53" fmla="*/ 50 h 74"/>
                <a:gd name="T54" fmla="*/ 134 w 311"/>
                <a:gd name="T55" fmla="*/ 39 h 74"/>
                <a:gd name="T56" fmla="*/ 97 w 311"/>
                <a:gd name="T57" fmla="*/ 27 h 74"/>
                <a:gd name="T58" fmla="*/ 104 w 311"/>
                <a:gd name="T59" fmla="*/ 34 h 74"/>
                <a:gd name="T60" fmla="*/ 123 w 311"/>
                <a:gd name="T61" fmla="*/ 39 h 74"/>
                <a:gd name="T62" fmla="*/ 92 w 311"/>
                <a:gd name="T63" fmla="*/ 58 h 74"/>
                <a:gd name="T64" fmla="*/ 126 w 311"/>
                <a:gd name="T65" fmla="*/ 71 h 74"/>
                <a:gd name="T66" fmla="*/ 134 w 311"/>
                <a:gd name="T67" fmla="*/ 39 h 74"/>
                <a:gd name="T68" fmla="*/ 73 w 311"/>
                <a:gd name="T69" fmla="*/ 5 h 74"/>
                <a:gd name="T70" fmla="*/ 82 w 311"/>
                <a:gd name="T71" fmla="*/ 69 h 74"/>
                <a:gd name="T72" fmla="*/ 16 w 311"/>
                <a:gd name="T73" fmla="*/ 57 h 74"/>
                <a:gd name="T74" fmla="*/ 34 w 311"/>
                <a:gd name="T75" fmla="*/ 8 h 74"/>
                <a:gd name="T76" fmla="*/ 64 w 311"/>
                <a:gd name="T77" fmla="*/ 21 h 74"/>
                <a:gd name="T78" fmla="*/ 9 w 311"/>
                <a:gd name="T79" fmla="*/ 10 h 74"/>
                <a:gd name="T80" fmla="*/ 34 w 311"/>
                <a:gd name="T81" fmla="*/ 74 h 74"/>
                <a:gd name="T82" fmla="*/ 59 w 311"/>
                <a:gd name="T83"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1" h="74">
                  <a:moveTo>
                    <a:pt x="288" y="66"/>
                  </a:moveTo>
                  <a:cubicBezTo>
                    <a:pt x="275" y="66"/>
                    <a:pt x="273" y="55"/>
                    <a:pt x="273" y="46"/>
                  </a:cubicBezTo>
                  <a:cubicBezTo>
                    <a:pt x="273" y="36"/>
                    <a:pt x="277" y="27"/>
                    <a:pt x="288" y="27"/>
                  </a:cubicBezTo>
                  <a:cubicBezTo>
                    <a:pt x="296" y="27"/>
                    <a:pt x="299" y="32"/>
                    <a:pt x="300" y="34"/>
                  </a:cubicBezTo>
                  <a:cubicBezTo>
                    <a:pt x="301" y="36"/>
                    <a:pt x="302" y="38"/>
                    <a:pt x="304" y="38"/>
                  </a:cubicBezTo>
                  <a:cubicBezTo>
                    <a:pt x="307" y="38"/>
                    <a:pt x="309" y="36"/>
                    <a:pt x="309" y="34"/>
                  </a:cubicBezTo>
                  <a:cubicBezTo>
                    <a:pt x="309" y="33"/>
                    <a:pt x="309" y="32"/>
                    <a:pt x="307" y="29"/>
                  </a:cubicBezTo>
                  <a:cubicBezTo>
                    <a:pt x="305" y="24"/>
                    <a:pt x="300" y="19"/>
                    <a:pt x="288" y="19"/>
                  </a:cubicBezTo>
                  <a:cubicBezTo>
                    <a:pt x="284" y="19"/>
                    <a:pt x="270" y="19"/>
                    <a:pt x="265" y="35"/>
                  </a:cubicBezTo>
                  <a:cubicBezTo>
                    <a:pt x="263" y="38"/>
                    <a:pt x="263" y="42"/>
                    <a:pt x="263" y="46"/>
                  </a:cubicBezTo>
                  <a:cubicBezTo>
                    <a:pt x="263" y="59"/>
                    <a:pt x="269" y="74"/>
                    <a:pt x="288" y="74"/>
                  </a:cubicBezTo>
                  <a:cubicBezTo>
                    <a:pt x="302" y="74"/>
                    <a:pt x="307" y="66"/>
                    <a:pt x="308" y="63"/>
                  </a:cubicBezTo>
                  <a:cubicBezTo>
                    <a:pt x="310" y="61"/>
                    <a:pt x="311" y="58"/>
                    <a:pt x="311" y="57"/>
                  </a:cubicBezTo>
                  <a:cubicBezTo>
                    <a:pt x="311" y="53"/>
                    <a:pt x="307" y="53"/>
                    <a:pt x="306" y="53"/>
                  </a:cubicBezTo>
                  <a:cubicBezTo>
                    <a:pt x="303" y="53"/>
                    <a:pt x="302" y="55"/>
                    <a:pt x="301" y="57"/>
                  </a:cubicBezTo>
                  <a:cubicBezTo>
                    <a:pt x="300" y="60"/>
                    <a:pt x="297" y="66"/>
                    <a:pt x="288" y="66"/>
                  </a:cubicBezTo>
                  <a:moveTo>
                    <a:pt x="242" y="6"/>
                  </a:moveTo>
                  <a:cubicBezTo>
                    <a:pt x="242" y="9"/>
                    <a:pt x="244" y="12"/>
                    <a:pt x="248" y="12"/>
                  </a:cubicBezTo>
                  <a:cubicBezTo>
                    <a:pt x="251" y="12"/>
                    <a:pt x="253" y="10"/>
                    <a:pt x="253" y="6"/>
                  </a:cubicBezTo>
                  <a:cubicBezTo>
                    <a:pt x="253" y="2"/>
                    <a:pt x="251" y="0"/>
                    <a:pt x="248" y="0"/>
                  </a:cubicBezTo>
                  <a:cubicBezTo>
                    <a:pt x="245" y="0"/>
                    <a:pt x="242" y="2"/>
                    <a:pt x="242" y="6"/>
                  </a:cubicBezTo>
                  <a:moveTo>
                    <a:pt x="252" y="24"/>
                  </a:moveTo>
                  <a:cubicBezTo>
                    <a:pt x="252" y="23"/>
                    <a:pt x="252" y="19"/>
                    <a:pt x="248" y="19"/>
                  </a:cubicBezTo>
                  <a:cubicBezTo>
                    <a:pt x="244" y="19"/>
                    <a:pt x="243" y="23"/>
                    <a:pt x="243" y="24"/>
                  </a:cubicBezTo>
                  <a:cubicBezTo>
                    <a:pt x="243" y="69"/>
                    <a:pt x="243" y="69"/>
                    <a:pt x="243" y="69"/>
                  </a:cubicBezTo>
                  <a:cubicBezTo>
                    <a:pt x="243" y="72"/>
                    <a:pt x="245" y="73"/>
                    <a:pt x="248" y="73"/>
                  </a:cubicBezTo>
                  <a:cubicBezTo>
                    <a:pt x="250" y="73"/>
                    <a:pt x="252" y="72"/>
                    <a:pt x="252" y="71"/>
                  </a:cubicBezTo>
                  <a:cubicBezTo>
                    <a:pt x="252" y="71"/>
                    <a:pt x="252" y="70"/>
                    <a:pt x="252" y="69"/>
                  </a:cubicBezTo>
                  <a:lnTo>
                    <a:pt x="252" y="24"/>
                  </a:lnTo>
                  <a:close/>
                  <a:moveTo>
                    <a:pt x="212" y="40"/>
                  </a:moveTo>
                  <a:cubicBezTo>
                    <a:pt x="207" y="39"/>
                    <a:pt x="203" y="38"/>
                    <a:pt x="203" y="33"/>
                  </a:cubicBezTo>
                  <a:cubicBezTo>
                    <a:pt x="203" y="31"/>
                    <a:pt x="204" y="29"/>
                    <a:pt x="206" y="28"/>
                  </a:cubicBezTo>
                  <a:cubicBezTo>
                    <a:pt x="208" y="26"/>
                    <a:pt x="211" y="26"/>
                    <a:pt x="212" y="26"/>
                  </a:cubicBezTo>
                  <a:cubicBezTo>
                    <a:pt x="220" y="26"/>
                    <a:pt x="223" y="31"/>
                    <a:pt x="224" y="33"/>
                  </a:cubicBezTo>
                  <a:cubicBezTo>
                    <a:pt x="225" y="36"/>
                    <a:pt x="226" y="37"/>
                    <a:pt x="228" y="37"/>
                  </a:cubicBezTo>
                  <a:cubicBezTo>
                    <a:pt x="230" y="37"/>
                    <a:pt x="232" y="36"/>
                    <a:pt x="232" y="33"/>
                  </a:cubicBezTo>
                  <a:cubicBezTo>
                    <a:pt x="232" y="31"/>
                    <a:pt x="230" y="19"/>
                    <a:pt x="212" y="19"/>
                  </a:cubicBezTo>
                  <a:cubicBezTo>
                    <a:pt x="195" y="19"/>
                    <a:pt x="194" y="32"/>
                    <a:pt x="194" y="34"/>
                  </a:cubicBezTo>
                  <a:cubicBezTo>
                    <a:pt x="194" y="44"/>
                    <a:pt x="203" y="47"/>
                    <a:pt x="208" y="49"/>
                  </a:cubicBezTo>
                  <a:cubicBezTo>
                    <a:pt x="214" y="50"/>
                    <a:pt x="214" y="50"/>
                    <a:pt x="214" y="50"/>
                  </a:cubicBezTo>
                  <a:cubicBezTo>
                    <a:pt x="219" y="52"/>
                    <a:pt x="224" y="53"/>
                    <a:pt x="224" y="59"/>
                  </a:cubicBezTo>
                  <a:cubicBezTo>
                    <a:pt x="224" y="63"/>
                    <a:pt x="219" y="67"/>
                    <a:pt x="213" y="67"/>
                  </a:cubicBezTo>
                  <a:cubicBezTo>
                    <a:pt x="209" y="67"/>
                    <a:pt x="205" y="65"/>
                    <a:pt x="203" y="62"/>
                  </a:cubicBezTo>
                  <a:cubicBezTo>
                    <a:pt x="202" y="60"/>
                    <a:pt x="202" y="60"/>
                    <a:pt x="200" y="56"/>
                  </a:cubicBezTo>
                  <a:cubicBezTo>
                    <a:pt x="200" y="55"/>
                    <a:pt x="199" y="54"/>
                    <a:pt x="197" y="54"/>
                  </a:cubicBezTo>
                  <a:cubicBezTo>
                    <a:pt x="195" y="54"/>
                    <a:pt x="192" y="55"/>
                    <a:pt x="192" y="58"/>
                  </a:cubicBezTo>
                  <a:cubicBezTo>
                    <a:pt x="192" y="60"/>
                    <a:pt x="193" y="65"/>
                    <a:pt x="197" y="69"/>
                  </a:cubicBezTo>
                  <a:cubicBezTo>
                    <a:pt x="203" y="74"/>
                    <a:pt x="210" y="74"/>
                    <a:pt x="213" y="74"/>
                  </a:cubicBezTo>
                  <a:cubicBezTo>
                    <a:pt x="217" y="74"/>
                    <a:pt x="223" y="73"/>
                    <a:pt x="227" y="70"/>
                  </a:cubicBezTo>
                  <a:cubicBezTo>
                    <a:pt x="230" y="68"/>
                    <a:pt x="233" y="64"/>
                    <a:pt x="233" y="58"/>
                  </a:cubicBezTo>
                  <a:cubicBezTo>
                    <a:pt x="233" y="47"/>
                    <a:pt x="223" y="44"/>
                    <a:pt x="218" y="42"/>
                  </a:cubicBezTo>
                  <a:lnTo>
                    <a:pt x="212" y="40"/>
                  </a:lnTo>
                  <a:close/>
                  <a:moveTo>
                    <a:pt x="164" y="40"/>
                  </a:moveTo>
                  <a:cubicBezTo>
                    <a:pt x="159" y="39"/>
                    <a:pt x="155" y="38"/>
                    <a:pt x="155" y="33"/>
                  </a:cubicBezTo>
                  <a:cubicBezTo>
                    <a:pt x="155" y="31"/>
                    <a:pt x="156" y="29"/>
                    <a:pt x="158" y="28"/>
                  </a:cubicBezTo>
                  <a:cubicBezTo>
                    <a:pt x="160" y="26"/>
                    <a:pt x="163" y="26"/>
                    <a:pt x="164" y="26"/>
                  </a:cubicBezTo>
                  <a:cubicBezTo>
                    <a:pt x="172" y="26"/>
                    <a:pt x="175" y="31"/>
                    <a:pt x="176" y="33"/>
                  </a:cubicBezTo>
                  <a:cubicBezTo>
                    <a:pt x="177" y="36"/>
                    <a:pt x="178" y="37"/>
                    <a:pt x="180" y="37"/>
                  </a:cubicBezTo>
                  <a:cubicBezTo>
                    <a:pt x="182" y="37"/>
                    <a:pt x="185" y="36"/>
                    <a:pt x="185" y="33"/>
                  </a:cubicBezTo>
                  <a:cubicBezTo>
                    <a:pt x="185" y="31"/>
                    <a:pt x="182" y="19"/>
                    <a:pt x="165" y="19"/>
                  </a:cubicBezTo>
                  <a:cubicBezTo>
                    <a:pt x="147" y="19"/>
                    <a:pt x="146" y="32"/>
                    <a:pt x="146" y="34"/>
                  </a:cubicBezTo>
                  <a:cubicBezTo>
                    <a:pt x="146" y="44"/>
                    <a:pt x="155" y="47"/>
                    <a:pt x="160" y="49"/>
                  </a:cubicBezTo>
                  <a:cubicBezTo>
                    <a:pt x="166" y="50"/>
                    <a:pt x="166" y="50"/>
                    <a:pt x="166" y="50"/>
                  </a:cubicBezTo>
                  <a:cubicBezTo>
                    <a:pt x="171" y="52"/>
                    <a:pt x="176" y="53"/>
                    <a:pt x="176" y="59"/>
                  </a:cubicBezTo>
                  <a:cubicBezTo>
                    <a:pt x="176" y="63"/>
                    <a:pt x="172" y="67"/>
                    <a:pt x="166" y="67"/>
                  </a:cubicBezTo>
                  <a:cubicBezTo>
                    <a:pt x="161" y="67"/>
                    <a:pt x="157" y="65"/>
                    <a:pt x="155" y="62"/>
                  </a:cubicBezTo>
                  <a:cubicBezTo>
                    <a:pt x="154" y="60"/>
                    <a:pt x="154" y="60"/>
                    <a:pt x="152" y="56"/>
                  </a:cubicBezTo>
                  <a:cubicBezTo>
                    <a:pt x="152" y="55"/>
                    <a:pt x="151" y="54"/>
                    <a:pt x="149" y="54"/>
                  </a:cubicBezTo>
                  <a:cubicBezTo>
                    <a:pt x="147" y="54"/>
                    <a:pt x="144" y="55"/>
                    <a:pt x="144" y="58"/>
                  </a:cubicBezTo>
                  <a:cubicBezTo>
                    <a:pt x="144" y="60"/>
                    <a:pt x="145" y="65"/>
                    <a:pt x="150" y="69"/>
                  </a:cubicBezTo>
                  <a:cubicBezTo>
                    <a:pt x="155" y="74"/>
                    <a:pt x="162" y="74"/>
                    <a:pt x="165" y="74"/>
                  </a:cubicBezTo>
                  <a:cubicBezTo>
                    <a:pt x="170" y="74"/>
                    <a:pt x="175" y="73"/>
                    <a:pt x="179" y="70"/>
                  </a:cubicBezTo>
                  <a:cubicBezTo>
                    <a:pt x="182" y="68"/>
                    <a:pt x="185" y="64"/>
                    <a:pt x="185" y="58"/>
                  </a:cubicBezTo>
                  <a:cubicBezTo>
                    <a:pt x="185" y="47"/>
                    <a:pt x="175" y="44"/>
                    <a:pt x="170" y="42"/>
                  </a:cubicBezTo>
                  <a:lnTo>
                    <a:pt x="164" y="40"/>
                  </a:lnTo>
                  <a:close/>
                  <a:moveTo>
                    <a:pt x="119" y="47"/>
                  </a:moveTo>
                  <a:cubicBezTo>
                    <a:pt x="123" y="47"/>
                    <a:pt x="124" y="46"/>
                    <a:pt x="126" y="46"/>
                  </a:cubicBezTo>
                  <a:cubicBezTo>
                    <a:pt x="126" y="52"/>
                    <a:pt x="125" y="57"/>
                    <a:pt x="123" y="61"/>
                  </a:cubicBezTo>
                  <a:cubicBezTo>
                    <a:pt x="121" y="63"/>
                    <a:pt x="117" y="66"/>
                    <a:pt x="112" y="66"/>
                  </a:cubicBezTo>
                  <a:cubicBezTo>
                    <a:pt x="107" y="66"/>
                    <a:pt x="102" y="63"/>
                    <a:pt x="102" y="58"/>
                  </a:cubicBezTo>
                  <a:cubicBezTo>
                    <a:pt x="102" y="52"/>
                    <a:pt x="107" y="51"/>
                    <a:pt x="108" y="50"/>
                  </a:cubicBezTo>
                  <a:cubicBezTo>
                    <a:pt x="110" y="50"/>
                    <a:pt x="112" y="49"/>
                    <a:pt x="113" y="49"/>
                  </a:cubicBezTo>
                  <a:lnTo>
                    <a:pt x="119" y="47"/>
                  </a:lnTo>
                  <a:close/>
                  <a:moveTo>
                    <a:pt x="134" y="39"/>
                  </a:moveTo>
                  <a:cubicBezTo>
                    <a:pt x="134" y="34"/>
                    <a:pt x="134" y="29"/>
                    <a:pt x="131" y="25"/>
                  </a:cubicBezTo>
                  <a:cubicBezTo>
                    <a:pt x="127" y="20"/>
                    <a:pt x="121" y="19"/>
                    <a:pt x="115" y="19"/>
                  </a:cubicBezTo>
                  <a:cubicBezTo>
                    <a:pt x="108" y="19"/>
                    <a:pt x="101" y="21"/>
                    <a:pt x="97" y="27"/>
                  </a:cubicBezTo>
                  <a:cubicBezTo>
                    <a:pt x="96" y="28"/>
                    <a:pt x="95" y="31"/>
                    <a:pt x="95" y="33"/>
                  </a:cubicBezTo>
                  <a:cubicBezTo>
                    <a:pt x="95" y="35"/>
                    <a:pt x="96" y="37"/>
                    <a:pt x="99" y="37"/>
                  </a:cubicBezTo>
                  <a:cubicBezTo>
                    <a:pt x="103" y="37"/>
                    <a:pt x="103" y="35"/>
                    <a:pt x="104" y="34"/>
                  </a:cubicBezTo>
                  <a:cubicBezTo>
                    <a:pt x="105" y="31"/>
                    <a:pt x="106" y="27"/>
                    <a:pt x="115" y="27"/>
                  </a:cubicBezTo>
                  <a:cubicBezTo>
                    <a:pt x="117" y="27"/>
                    <a:pt x="126" y="27"/>
                    <a:pt x="126" y="35"/>
                  </a:cubicBezTo>
                  <a:cubicBezTo>
                    <a:pt x="126" y="38"/>
                    <a:pt x="125" y="39"/>
                    <a:pt x="123" y="39"/>
                  </a:cubicBezTo>
                  <a:cubicBezTo>
                    <a:pt x="122" y="40"/>
                    <a:pt x="120" y="40"/>
                    <a:pt x="117" y="41"/>
                  </a:cubicBezTo>
                  <a:cubicBezTo>
                    <a:pt x="108" y="42"/>
                    <a:pt x="108" y="42"/>
                    <a:pt x="108" y="42"/>
                  </a:cubicBezTo>
                  <a:cubicBezTo>
                    <a:pt x="102" y="44"/>
                    <a:pt x="92" y="46"/>
                    <a:pt x="92" y="58"/>
                  </a:cubicBezTo>
                  <a:cubicBezTo>
                    <a:pt x="92" y="67"/>
                    <a:pt x="99" y="74"/>
                    <a:pt x="110" y="74"/>
                  </a:cubicBezTo>
                  <a:cubicBezTo>
                    <a:pt x="114" y="74"/>
                    <a:pt x="121" y="73"/>
                    <a:pt x="126" y="66"/>
                  </a:cubicBezTo>
                  <a:cubicBezTo>
                    <a:pt x="126" y="70"/>
                    <a:pt x="126" y="70"/>
                    <a:pt x="126" y="71"/>
                  </a:cubicBezTo>
                  <a:cubicBezTo>
                    <a:pt x="127" y="73"/>
                    <a:pt x="129" y="73"/>
                    <a:pt x="130" y="73"/>
                  </a:cubicBezTo>
                  <a:cubicBezTo>
                    <a:pt x="134" y="73"/>
                    <a:pt x="134" y="71"/>
                    <a:pt x="134" y="69"/>
                  </a:cubicBezTo>
                  <a:lnTo>
                    <a:pt x="134" y="39"/>
                  </a:lnTo>
                  <a:close/>
                  <a:moveTo>
                    <a:pt x="82" y="5"/>
                  </a:moveTo>
                  <a:cubicBezTo>
                    <a:pt x="82" y="4"/>
                    <a:pt x="82" y="0"/>
                    <a:pt x="78" y="0"/>
                  </a:cubicBezTo>
                  <a:cubicBezTo>
                    <a:pt x="73" y="0"/>
                    <a:pt x="73" y="4"/>
                    <a:pt x="73" y="5"/>
                  </a:cubicBezTo>
                  <a:cubicBezTo>
                    <a:pt x="73" y="69"/>
                    <a:pt x="73" y="69"/>
                    <a:pt x="73" y="69"/>
                  </a:cubicBezTo>
                  <a:cubicBezTo>
                    <a:pt x="73" y="72"/>
                    <a:pt x="75" y="73"/>
                    <a:pt x="78" y="73"/>
                  </a:cubicBezTo>
                  <a:cubicBezTo>
                    <a:pt x="82" y="73"/>
                    <a:pt x="82" y="70"/>
                    <a:pt x="82" y="69"/>
                  </a:cubicBezTo>
                  <a:lnTo>
                    <a:pt x="82" y="5"/>
                  </a:lnTo>
                  <a:close/>
                  <a:moveTo>
                    <a:pt x="34" y="66"/>
                  </a:moveTo>
                  <a:cubicBezTo>
                    <a:pt x="29" y="66"/>
                    <a:pt x="21" y="65"/>
                    <a:pt x="16" y="57"/>
                  </a:cubicBezTo>
                  <a:cubicBezTo>
                    <a:pt x="12" y="51"/>
                    <a:pt x="10" y="44"/>
                    <a:pt x="10" y="37"/>
                  </a:cubicBezTo>
                  <a:cubicBezTo>
                    <a:pt x="10" y="29"/>
                    <a:pt x="12" y="19"/>
                    <a:pt x="19" y="13"/>
                  </a:cubicBezTo>
                  <a:cubicBezTo>
                    <a:pt x="24" y="9"/>
                    <a:pt x="30" y="8"/>
                    <a:pt x="34" y="8"/>
                  </a:cubicBezTo>
                  <a:cubicBezTo>
                    <a:pt x="42" y="8"/>
                    <a:pt x="49" y="10"/>
                    <a:pt x="54" y="21"/>
                  </a:cubicBezTo>
                  <a:cubicBezTo>
                    <a:pt x="55" y="24"/>
                    <a:pt x="56" y="26"/>
                    <a:pt x="58" y="26"/>
                  </a:cubicBezTo>
                  <a:cubicBezTo>
                    <a:pt x="61" y="26"/>
                    <a:pt x="64" y="24"/>
                    <a:pt x="64" y="21"/>
                  </a:cubicBezTo>
                  <a:cubicBezTo>
                    <a:pt x="64" y="18"/>
                    <a:pt x="61" y="12"/>
                    <a:pt x="58" y="9"/>
                  </a:cubicBezTo>
                  <a:cubicBezTo>
                    <a:pt x="50" y="0"/>
                    <a:pt x="38" y="0"/>
                    <a:pt x="34" y="0"/>
                  </a:cubicBezTo>
                  <a:cubicBezTo>
                    <a:pt x="30" y="0"/>
                    <a:pt x="18" y="0"/>
                    <a:pt x="9" y="10"/>
                  </a:cubicBezTo>
                  <a:cubicBezTo>
                    <a:pt x="2" y="17"/>
                    <a:pt x="0" y="27"/>
                    <a:pt x="0" y="37"/>
                  </a:cubicBezTo>
                  <a:cubicBezTo>
                    <a:pt x="0" y="47"/>
                    <a:pt x="2" y="56"/>
                    <a:pt x="8" y="64"/>
                  </a:cubicBezTo>
                  <a:cubicBezTo>
                    <a:pt x="11" y="68"/>
                    <a:pt x="18" y="74"/>
                    <a:pt x="34" y="74"/>
                  </a:cubicBezTo>
                  <a:cubicBezTo>
                    <a:pt x="40" y="74"/>
                    <a:pt x="53" y="73"/>
                    <a:pt x="61" y="61"/>
                  </a:cubicBezTo>
                  <a:cubicBezTo>
                    <a:pt x="62" y="60"/>
                    <a:pt x="65" y="55"/>
                    <a:pt x="65" y="52"/>
                  </a:cubicBezTo>
                  <a:cubicBezTo>
                    <a:pt x="65" y="49"/>
                    <a:pt x="61" y="48"/>
                    <a:pt x="59" y="48"/>
                  </a:cubicBezTo>
                  <a:cubicBezTo>
                    <a:pt x="56" y="48"/>
                    <a:pt x="56" y="50"/>
                    <a:pt x="54" y="53"/>
                  </a:cubicBezTo>
                  <a:cubicBezTo>
                    <a:pt x="51" y="61"/>
                    <a:pt x="43" y="66"/>
                    <a:pt x="34" y="66"/>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C4F7CDC4-77E7-4CEA-A203-C364AE44D29C}"/>
                </a:ext>
              </a:extLst>
            </p:cNvPr>
            <p:cNvSpPr>
              <a:spLocks noEditPoints="1"/>
            </p:cNvSpPr>
            <p:nvPr userDrawn="1"/>
          </p:nvSpPr>
          <p:spPr bwMode="auto">
            <a:xfrm>
              <a:off x="4710113" y="-950913"/>
              <a:ext cx="1416050" cy="331788"/>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0245701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746971"/>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072535"/>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5">
            <a:extLst>
              <a:ext uri="{FF2B5EF4-FFF2-40B4-BE49-F238E27FC236}">
                <a16:creationId xmlns:a16="http://schemas.microsoft.com/office/drawing/2014/main" id="{F3BD6E87-CA0C-438D-96A7-6C57D98FBB29}"/>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9525"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5">
            <a:extLst>
              <a:ext uri="{FF2B5EF4-FFF2-40B4-BE49-F238E27FC236}">
                <a16:creationId xmlns:a16="http://schemas.microsoft.com/office/drawing/2014/main" id="{7713221E-6E72-488C-A20B-C6CF1C88823B}"/>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15">
            <a:extLst>
              <a:ext uri="{FF2B5EF4-FFF2-40B4-BE49-F238E27FC236}">
                <a16:creationId xmlns:a16="http://schemas.microsoft.com/office/drawing/2014/main" id="{94AD8C86-734D-4CC3-8AFE-EFA75A733E27}"/>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09444315"/>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28.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30.sv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sv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6.jpeg"/><Relationship Id="rId7" Type="http://schemas.openxmlformats.org/officeDocument/2006/relationships/image" Target="../media/image11.sv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jpeg"/><Relationship Id="rId7" Type="http://schemas.openxmlformats.org/officeDocument/2006/relationships/image" Target="../media/image19.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22.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png"/><Relationship Id="rId10" Type="http://schemas.openxmlformats.org/officeDocument/2006/relationships/image" Target="../media/image25.png"/><Relationship Id="rId4" Type="http://schemas.openxmlformats.org/officeDocument/2006/relationships/image" Target="../media/image6.svg"/><Relationship Id="rId9"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D779CD-9088-4E66-B03F-C596194FD87A}"/>
              </a:ext>
            </a:extLst>
          </p:cNvPr>
          <p:cNvSpPr>
            <a:spLocks noGrp="1"/>
          </p:cNvSpPr>
          <p:nvPr>
            <p:ph type="ctrTitle"/>
          </p:nvPr>
        </p:nvSpPr>
        <p:spPr>
          <a:xfrm>
            <a:off x="7567883" y="2676058"/>
            <a:ext cx="4624118" cy="2387600"/>
          </a:xfrm>
        </p:spPr>
        <p:txBody>
          <a:bodyPr>
            <a:noAutofit/>
          </a:bodyPr>
          <a:lstStyle/>
          <a:p>
            <a:pPr algn="l"/>
            <a:r>
              <a:rPr lang="da-DK" sz="4400" dirty="0">
                <a:solidFill>
                  <a:schemeClr val="bg1"/>
                </a:solidFill>
                <a:latin typeface="Gotham Rounded Medium" pitchFamily="50" charset="0"/>
              </a:rPr>
              <a:t>Autonom dysrefleksi</a:t>
            </a:r>
          </a:p>
        </p:txBody>
      </p:sp>
      <p:sp>
        <p:nvSpPr>
          <p:cNvPr id="5" name="Rectangle: Single Corner Rounded 4">
            <a:extLst>
              <a:ext uri="{FF2B5EF4-FFF2-40B4-BE49-F238E27FC236}">
                <a16:creationId xmlns:a16="http://schemas.microsoft.com/office/drawing/2014/main" id="{EA9EF725-8B65-37F9-48CF-53317AA33768}"/>
              </a:ext>
            </a:extLst>
          </p:cNvPr>
          <p:cNvSpPr/>
          <p:nvPr/>
        </p:nvSpPr>
        <p:spPr>
          <a:xfrm flipH="1">
            <a:off x="7578246" y="5349922"/>
            <a:ext cx="4613754" cy="987083"/>
          </a:xfrm>
          <a:prstGeom prst="round1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 name="TextBox 5">
            <a:extLst>
              <a:ext uri="{FF2B5EF4-FFF2-40B4-BE49-F238E27FC236}">
                <a16:creationId xmlns:a16="http://schemas.microsoft.com/office/drawing/2014/main" id="{CAE98044-5D79-171A-6373-8BC341A34BF5}"/>
              </a:ext>
            </a:extLst>
          </p:cNvPr>
          <p:cNvSpPr txBox="1"/>
          <p:nvPr/>
        </p:nvSpPr>
        <p:spPr>
          <a:xfrm>
            <a:off x="7766714" y="5843463"/>
            <a:ext cx="4425286" cy="451406"/>
          </a:xfrm>
          <a:prstGeom prst="rect">
            <a:avLst/>
          </a:prstGeom>
          <a:noFill/>
        </p:spPr>
        <p:txBody>
          <a:bodyPr wrap="square" rtlCol="0">
            <a:spAutoFit/>
          </a:bodyPr>
          <a:lstStyle/>
          <a:p>
            <a:pPr>
              <a:lnSpc>
                <a:spcPts val="1400"/>
              </a:lnSpc>
            </a:pPr>
            <a:r>
              <a:rPr lang="da-DK" sz="1200" spc="40" dirty="0">
                <a:solidFill>
                  <a:schemeClr val="tx2"/>
                </a:solidFill>
                <a:latin typeface="Gotham Rounded Book" pitchFamily="50" charset="0"/>
              </a:rPr>
              <a:t>Klinisk oversygeplejerske, </a:t>
            </a:r>
          </a:p>
          <a:p>
            <a:pPr>
              <a:lnSpc>
                <a:spcPts val="1400"/>
              </a:lnSpc>
            </a:pPr>
            <a:r>
              <a:rPr lang="da-DK" sz="1200" spc="40" dirty="0">
                <a:solidFill>
                  <a:schemeClr val="tx2"/>
                </a:solidFill>
                <a:latin typeface="Gotham Rounded Book" pitchFamily="50" charset="0"/>
              </a:rPr>
              <a:t>WELLSPECT, Storbritannien</a:t>
            </a:r>
          </a:p>
        </p:txBody>
      </p:sp>
      <p:sp>
        <p:nvSpPr>
          <p:cNvPr id="8" name="TextBox 7">
            <a:extLst>
              <a:ext uri="{FF2B5EF4-FFF2-40B4-BE49-F238E27FC236}">
                <a16:creationId xmlns:a16="http://schemas.microsoft.com/office/drawing/2014/main" id="{7F8A82EF-689A-7F2E-74E4-EA341C75375F}"/>
              </a:ext>
            </a:extLst>
          </p:cNvPr>
          <p:cNvSpPr txBox="1"/>
          <p:nvPr/>
        </p:nvSpPr>
        <p:spPr>
          <a:xfrm>
            <a:off x="7766714" y="5382665"/>
            <a:ext cx="4425286" cy="523220"/>
          </a:xfrm>
          <a:prstGeom prst="rect">
            <a:avLst/>
          </a:prstGeom>
          <a:noFill/>
        </p:spPr>
        <p:txBody>
          <a:bodyPr wrap="square">
            <a:spAutoFit/>
          </a:bodyPr>
          <a:lstStyle/>
          <a:p>
            <a:r>
              <a:rPr lang="en-GB" sz="2800">
                <a:solidFill>
                  <a:schemeClr val="tx2"/>
                </a:solidFill>
                <a:latin typeface="Gotham Rounded Medium" pitchFamily="50" charset="0"/>
              </a:rPr>
              <a:t>BEV COLLINS</a:t>
            </a:r>
          </a:p>
        </p:txBody>
      </p:sp>
    </p:spTree>
    <p:extLst>
      <p:ext uri="{BB962C8B-B14F-4D97-AF65-F5344CB8AC3E}">
        <p14:creationId xmlns:p14="http://schemas.microsoft.com/office/powerpoint/2010/main" val="2442775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in a wheelchair with his hand on his head&#10;&#10;Description automatically generated">
            <a:extLst>
              <a:ext uri="{FF2B5EF4-FFF2-40B4-BE49-F238E27FC236}">
                <a16:creationId xmlns:a16="http://schemas.microsoft.com/office/drawing/2014/main" id="{6781117A-8FA1-DA96-C994-292AB9DD60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3286" t="7091" r="39601" b="7091"/>
          <a:stretch/>
        </p:blipFill>
        <p:spPr>
          <a:xfrm>
            <a:off x="4181624" y="499270"/>
            <a:ext cx="3305612" cy="5885339"/>
          </a:xfrm>
          <a:prstGeom prst="rect">
            <a:avLst/>
          </a:prstGeom>
        </p:spPr>
      </p:pic>
      <p:pic>
        <p:nvPicPr>
          <p:cNvPr id="6" name="Graphic 5">
            <a:extLst>
              <a:ext uri="{FF2B5EF4-FFF2-40B4-BE49-F238E27FC236}">
                <a16:creationId xmlns:a16="http://schemas.microsoft.com/office/drawing/2014/main" id="{561C01A7-CDF2-441F-8565-57F143EDB8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27885" y="5227330"/>
            <a:ext cx="695243" cy="695243"/>
          </a:xfrm>
          <a:prstGeom prst="rect">
            <a:avLst/>
          </a:prstGeom>
          <a:effectLst>
            <a:glow rad="88900">
              <a:schemeClr val="bg1">
                <a:alpha val="40000"/>
              </a:schemeClr>
            </a:glow>
          </a:effectLst>
        </p:spPr>
      </p:pic>
      <p:pic>
        <p:nvPicPr>
          <p:cNvPr id="14" name="Graphic 13">
            <a:extLst>
              <a:ext uri="{FF2B5EF4-FFF2-40B4-BE49-F238E27FC236}">
                <a16:creationId xmlns:a16="http://schemas.microsoft.com/office/drawing/2014/main" id="{43E7B4E8-2B89-BD88-9859-18356C8F75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51651" y="2967335"/>
            <a:ext cx="888698" cy="888698"/>
          </a:xfrm>
          <a:prstGeom prst="rect">
            <a:avLst/>
          </a:prstGeom>
          <a:effectLst>
            <a:glow rad="127000">
              <a:schemeClr val="bg1">
                <a:alpha val="40000"/>
              </a:schemeClr>
            </a:glow>
          </a:effectLst>
        </p:spPr>
      </p:pic>
      <p:sp>
        <p:nvSpPr>
          <p:cNvPr id="20" name="TextBox 19">
            <a:extLst>
              <a:ext uri="{FF2B5EF4-FFF2-40B4-BE49-F238E27FC236}">
                <a16:creationId xmlns:a16="http://schemas.microsoft.com/office/drawing/2014/main" id="{8E07AAC5-A862-1CEF-2FFF-4B6F714849C2}"/>
              </a:ext>
            </a:extLst>
          </p:cNvPr>
          <p:cNvSpPr txBox="1"/>
          <p:nvPr/>
        </p:nvSpPr>
        <p:spPr>
          <a:xfrm>
            <a:off x="8254019" y="3405600"/>
            <a:ext cx="2757021" cy="923330"/>
          </a:xfrm>
          <a:prstGeom prst="rect">
            <a:avLst/>
          </a:prstGeom>
          <a:noFill/>
        </p:spPr>
        <p:txBody>
          <a:bodyPr wrap="square">
            <a:spAutoFit/>
          </a:bodyPr>
          <a:lstStyle/>
          <a:p>
            <a:pPr marL="285750" indent="-285750">
              <a:buFont typeface="Arial" panose="020B0604020202020204" pitchFamily="34" charset="0"/>
              <a:buChar char="•"/>
            </a:pPr>
            <a:r>
              <a:rPr lang="en-GB" dirty="0"/>
              <a:t>Fu</a:t>
            </a:r>
            <a:r>
              <a:rPr lang="da-DK" dirty="0"/>
              <a:t>ld blære eller UVI</a:t>
            </a:r>
          </a:p>
          <a:p>
            <a:pPr marL="285750" indent="-285750">
              <a:buFont typeface="Arial" panose="020B0604020202020204" pitchFamily="34" charset="0"/>
              <a:buChar char="•"/>
            </a:pPr>
            <a:r>
              <a:rPr lang="nb-NO" dirty="0"/>
              <a:t>Fækal påvirkning</a:t>
            </a:r>
          </a:p>
          <a:p>
            <a:pPr marL="285750" indent="-285750">
              <a:buFont typeface="Arial" panose="020B0604020202020204" pitchFamily="34" charset="0"/>
              <a:buChar char="•"/>
            </a:pPr>
            <a:r>
              <a:rPr lang="nb-NO" dirty="0"/>
              <a:t>Knæk på kateteret</a:t>
            </a:r>
            <a:endParaRPr lang="en-GB" dirty="0"/>
          </a:p>
        </p:txBody>
      </p:sp>
      <p:sp>
        <p:nvSpPr>
          <p:cNvPr id="22" name="TextBox 21">
            <a:extLst>
              <a:ext uri="{FF2B5EF4-FFF2-40B4-BE49-F238E27FC236}">
                <a16:creationId xmlns:a16="http://schemas.microsoft.com/office/drawing/2014/main" id="{931E7EE7-A61D-6778-00C5-664240071925}"/>
              </a:ext>
            </a:extLst>
          </p:cNvPr>
          <p:cNvSpPr txBox="1"/>
          <p:nvPr/>
        </p:nvSpPr>
        <p:spPr>
          <a:xfrm>
            <a:off x="1070286" y="4393610"/>
            <a:ext cx="3555764" cy="1200329"/>
          </a:xfrm>
          <a:prstGeom prst="rect">
            <a:avLst/>
          </a:prstGeom>
          <a:noFill/>
        </p:spPr>
        <p:txBody>
          <a:bodyPr wrap="square">
            <a:spAutoFit/>
          </a:bodyPr>
          <a:lstStyle/>
          <a:p>
            <a:pPr marL="285750" indent="-285750">
              <a:buFont typeface="Arial" panose="020B0604020202020204" pitchFamily="34" charset="0"/>
              <a:buChar char="•"/>
            </a:pPr>
            <a:r>
              <a:rPr lang="da-DK" b="1" dirty="0"/>
              <a:t>Beklædning </a:t>
            </a:r>
            <a:br>
              <a:rPr lang="da-DK" b="1" dirty="0"/>
            </a:br>
            <a:r>
              <a:rPr lang="da-DK" dirty="0"/>
              <a:t>f.eks. en tånegl sidder fast i en sok eller kønshår sidder fast i noget selvklæbende</a:t>
            </a:r>
            <a:endParaRPr lang="en-GB" dirty="0"/>
          </a:p>
        </p:txBody>
      </p:sp>
      <p:sp>
        <p:nvSpPr>
          <p:cNvPr id="26" name="TextBox 25">
            <a:extLst>
              <a:ext uri="{FF2B5EF4-FFF2-40B4-BE49-F238E27FC236}">
                <a16:creationId xmlns:a16="http://schemas.microsoft.com/office/drawing/2014/main" id="{C95F225E-E149-6E8B-1F89-67A9D418938C}"/>
              </a:ext>
            </a:extLst>
          </p:cNvPr>
          <p:cNvSpPr txBox="1"/>
          <p:nvPr/>
        </p:nvSpPr>
        <p:spPr>
          <a:xfrm>
            <a:off x="911782" y="2481287"/>
            <a:ext cx="3047441" cy="923330"/>
          </a:xfrm>
          <a:prstGeom prst="rect">
            <a:avLst/>
          </a:prstGeom>
          <a:noFill/>
        </p:spPr>
        <p:txBody>
          <a:bodyPr wrap="square">
            <a:spAutoFit/>
          </a:bodyPr>
          <a:lstStyle/>
          <a:p>
            <a:pPr marL="285750" indent="-285750">
              <a:buFont typeface="Arial" panose="020B0604020202020204" pitchFamily="34" charset="0"/>
              <a:buChar char="•"/>
            </a:pPr>
            <a:r>
              <a:rPr lang="da-DK" b="1" dirty="0"/>
              <a:t>Tryk</a:t>
            </a:r>
            <a:br>
              <a:rPr lang="da-DK" b="1" dirty="0"/>
            </a:br>
            <a:r>
              <a:rPr lang="da-DK" b="1" dirty="0"/>
              <a:t>- </a:t>
            </a:r>
            <a:r>
              <a:rPr lang="da-DK" dirty="0"/>
              <a:t>sørg fx. for at der ikke siddes på kønsorganerne</a:t>
            </a:r>
            <a:endParaRPr lang="en-SE" dirty="0"/>
          </a:p>
        </p:txBody>
      </p:sp>
      <p:grpSp>
        <p:nvGrpSpPr>
          <p:cNvPr id="27" name="Group 26">
            <a:extLst>
              <a:ext uri="{FF2B5EF4-FFF2-40B4-BE49-F238E27FC236}">
                <a16:creationId xmlns:a16="http://schemas.microsoft.com/office/drawing/2014/main" id="{435234F2-CCBD-3554-85C1-8870AC264E37}"/>
              </a:ext>
            </a:extLst>
          </p:cNvPr>
          <p:cNvGrpSpPr/>
          <p:nvPr/>
        </p:nvGrpSpPr>
        <p:grpSpPr>
          <a:xfrm>
            <a:off x="10273145" y="2297125"/>
            <a:ext cx="650199" cy="724272"/>
            <a:chOff x="10308953" y="2149228"/>
            <a:chExt cx="1499594" cy="1670434"/>
          </a:xfrm>
        </p:grpSpPr>
        <p:pic>
          <p:nvPicPr>
            <p:cNvPr id="28" name="Graphic 27">
              <a:extLst>
                <a:ext uri="{FF2B5EF4-FFF2-40B4-BE49-F238E27FC236}">
                  <a16:creationId xmlns:a16="http://schemas.microsoft.com/office/drawing/2014/main" id="{F12FA59D-C339-AE3F-1AA3-9B4641D3B52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308953" y="2149228"/>
              <a:ext cx="1499594" cy="1670434"/>
            </a:xfrm>
            <a:prstGeom prst="rect">
              <a:avLst/>
            </a:prstGeom>
          </p:spPr>
        </p:pic>
        <p:pic>
          <p:nvPicPr>
            <p:cNvPr id="29" name="Graphic 28">
              <a:extLst>
                <a:ext uri="{FF2B5EF4-FFF2-40B4-BE49-F238E27FC236}">
                  <a16:creationId xmlns:a16="http://schemas.microsoft.com/office/drawing/2014/main" id="{D8CB66F5-9611-D912-54EE-C3E81DB3AD5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915650" y="3035340"/>
              <a:ext cx="606545" cy="606545"/>
            </a:xfrm>
            <a:prstGeom prst="rect">
              <a:avLst/>
            </a:prstGeom>
            <a:effectLst>
              <a:glow rad="88900">
                <a:schemeClr val="bg1">
                  <a:alpha val="40000"/>
                </a:schemeClr>
              </a:glow>
            </a:effectLst>
          </p:spPr>
        </p:pic>
      </p:grpSp>
      <p:pic>
        <p:nvPicPr>
          <p:cNvPr id="42" name="Graphic 41">
            <a:extLst>
              <a:ext uri="{FF2B5EF4-FFF2-40B4-BE49-F238E27FC236}">
                <a16:creationId xmlns:a16="http://schemas.microsoft.com/office/drawing/2014/main" id="{FDC5E96A-BBEC-3FCB-D4BB-424F6163CAD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192083" y="2083309"/>
            <a:ext cx="1706959" cy="1033521"/>
          </a:xfrm>
          <a:prstGeom prst="rect">
            <a:avLst/>
          </a:prstGeom>
        </p:spPr>
      </p:pic>
      <p:pic>
        <p:nvPicPr>
          <p:cNvPr id="43" name="Graphic 42">
            <a:extLst>
              <a:ext uri="{FF2B5EF4-FFF2-40B4-BE49-F238E27FC236}">
                <a16:creationId xmlns:a16="http://schemas.microsoft.com/office/drawing/2014/main" id="{B355C328-B2A5-35C1-EF81-69B98E4989D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922100" y="2528827"/>
            <a:ext cx="260869" cy="260869"/>
          </a:xfrm>
          <a:prstGeom prst="rect">
            <a:avLst/>
          </a:prstGeom>
          <a:effectLst>
            <a:glow rad="88900">
              <a:schemeClr val="bg1">
                <a:alpha val="40000"/>
              </a:schemeClr>
            </a:glow>
          </a:effectLst>
        </p:spPr>
      </p:pic>
      <p:sp>
        <p:nvSpPr>
          <p:cNvPr id="45" name="TextBox 44">
            <a:extLst>
              <a:ext uri="{FF2B5EF4-FFF2-40B4-BE49-F238E27FC236}">
                <a16:creationId xmlns:a16="http://schemas.microsoft.com/office/drawing/2014/main" id="{9C4BC81F-8D09-9CF6-1D4D-5E11BBC2F54B}"/>
              </a:ext>
            </a:extLst>
          </p:cNvPr>
          <p:cNvSpPr txBox="1"/>
          <p:nvPr/>
        </p:nvSpPr>
        <p:spPr>
          <a:xfrm>
            <a:off x="1197395" y="1524875"/>
            <a:ext cx="3932662" cy="646331"/>
          </a:xfrm>
          <a:prstGeom prst="rect">
            <a:avLst/>
          </a:prstGeom>
          <a:noFill/>
        </p:spPr>
        <p:txBody>
          <a:bodyPr wrap="square">
            <a:spAutoFit/>
          </a:bodyPr>
          <a:lstStyle/>
          <a:p>
            <a:pPr marL="285750" indent="-285750">
              <a:buFont typeface="Arial" panose="020B0604020202020204" pitchFamily="34" charset="0"/>
              <a:buChar char="•"/>
            </a:pPr>
            <a:r>
              <a:rPr lang="da-DK" b="1" dirty="0"/>
              <a:t>At blive hejst og forflyttet</a:t>
            </a:r>
            <a:br>
              <a:rPr lang="da-DK" b="1" dirty="0"/>
            </a:br>
            <a:r>
              <a:rPr lang="da-DK" dirty="0"/>
              <a:t>fra seng til kørestol eller omvendt</a:t>
            </a:r>
            <a:endParaRPr lang="en-SE" dirty="0"/>
          </a:p>
        </p:txBody>
      </p:sp>
      <p:cxnSp>
        <p:nvCxnSpPr>
          <p:cNvPr id="47" name="Straight Connector 46">
            <a:extLst>
              <a:ext uri="{FF2B5EF4-FFF2-40B4-BE49-F238E27FC236}">
                <a16:creationId xmlns:a16="http://schemas.microsoft.com/office/drawing/2014/main" id="{051AAF17-3BDF-0389-A5D0-D618BD4DEE9C}"/>
              </a:ext>
            </a:extLst>
          </p:cNvPr>
          <p:cNvCxnSpPr/>
          <p:nvPr/>
        </p:nvCxnSpPr>
        <p:spPr>
          <a:xfrm flipH="1" flipV="1">
            <a:off x="3771900" y="2263029"/>
            <a:ext cx="1657350" cy="8538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3FBB938-0455-E61C-272A-26C9886FD808}"/>
              </a:ext>
            </a:extLst>
          </p:cNvPr>
          <p:cNvCxnSpPr/>
          <p:nvPr/>
        </p:nvCxnSpPr>
        <p:spPr>
          <a:xfrm flipV="1">
            <a:off x="6686550" y="3116830"/>
            <a:ext cx="1510880" cy="157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A3FB3C2-B663-BA2E-B098-DDFBC45D3411}"/>
              </a:ext>
            </a:extLst>
          </p:cNvPr>
          <p:cNvCxnSpPr/>
          <p:nvPr/>
        </p:nvCxnSpPr>
        <p:spPr>
          <a:xfrm flipH="1" flipV="1">
            <a:off x="3600450" y="2967335"/>
            <a:ext cx="2051201" cy="461665"/>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7B9C7F47-40F3-CDC8-0936-F77494D81F7A}"/>
              </a:ext>
            </a:extLst>
          </p:cNvPr>
          <p:cNvCxnSpPr>
            <a:cxnSpLocks/>
          </p:cNvCxnSpPr>
          <p:nvPr/>
        </p:nvCxnSpPr>
        <p:spPr>
          <a:xfrm>
            <a:off x="3671219" y="5395615"/>
            <a:ext cx="155666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846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6DC27CD-D508-E056-1068-F0C63FEA7194}"/>
              </a:ext>
            </a:extLst>
          </p:cNvPr>
          <p:cNvSpPr txBox="1"/>
          <p:nvPr/>
        </p:nvSpPr>
        <p:spPr>
          <a:xfrm>
            <a:off x="6096000" y="1555494"/>
            <a:ext cx="5581650" cy="4154984"/>
          </a:xfrm>
          <a:prstGeom prst="rect">
            <a:avLst/>
          </a:prstGeom>
          <a:noFill/>
        </p:spPr>
        <p:txBody>
          <a:bodyPr wrap="square">
            <a:spAutoFit/>
          </a:bodyPr>
          <a:lstStyle/>
          <a:p>
            <a:pPr marL="285750" indent="-285750">
              <a:buFont typeface="Arial" panose="020B0604020202020204" pitchFamily="34" charset="0"/>
              <a:buChar char="•"/>
            </a:pPr>
            <a:r>
              <a:rPr lang="da-DK" sz="2400" dirty="0"/>
              <a:t>Det vigtigste (og det som haster) er at fjerne stimulus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da-DK" sz="2400" dirty="0"/>
              <a:t>Administér medicin, hvis udskrevet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Det </a:t>
            </a:r>
            <a:r>
              <a:rPr lang="da-DK" sz="2400" dirty="0"/>
              <a:t>er vigtigt at vide, hvor medicinen bliver opbevaret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Check </a:t>
            </a:r>
            <a:r>
              <a:rPr lang="da-DK" sz="2400" dirty="0"/>
              <a:t>med jævne mellemrum datoer på medicinen</a:t>
            </a:r>
          </a:p>
          <a:p>
            <a:endParaRPr lang="en-SE" sz="2400" dirty="0"/>
          </a:p>
        </p:txBody>
      </p:sp>
    </p:spTree>
    <p:extLst>
      <p:ext uri="{BB962C8B-B14F-4D97-AF65-F5344CB8AC3E}">
        <p14:creationId xmlns:p14="http://schemas.microsoft.com/office/powerpoint/2010/main" val="3999965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B7361DA-6799-BC20-E05B-55FB7D9FE860}"/>
              </a:ext>
            </a:extLst>
          </p:cNvPr>
          <p:cNvSpPr txBox="1">
            <a:spLocks/>
          </p:cNvSpPr>
          <p:nvPr/>
        </p:nvSpPr>
        <p:spPr>
          <a:xfrm>
            <a:off x="6972300" y="2073600"/>
            <a:ext cx="4838700" cy="4230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Kontroller symptomer og blodtryk i mindst 2 timer</a:t>
            </a:r>
            <a:endParaRPr lang="en-GB" dirty="0"/>
          </a:p>
          <a:p>
            <a:r>
              <a:rPr lang="da-DK" dirty="0"/>
              <a:t>Vær opmærksom på medicin, der lindrer symptomer, MEN sørg for, at årsagen er blevet fjernet, ellers forventes gentagelse.</a:t>
            </a:r>
            <a:endParaRPr lang="en-GB" dirty="0"/>
          </a:p>
          <a:p>
            <a:endParaRPr lang="en-GB" dirty="0"/>
          </a:p>
        </p:txBody>
      </p:sp>
    </p:spTree>
    <p:extLst>
      <p:ext uri="{BB962C8B-B14F-4D97-AF65-F5344CB8AC3E}">
        <p14:creationId xmlns:p14="http://schemas.microsoft.com/office/powerpoint/2010/main" val="158156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in a wheelchair&#10;&#10;Description automatically generated">
            <a:extLst>
              <a:ext uri="{FF2B5EF4-FFF2-40B4-BE49-F238E27FC236}">
                <a16:creationId xmlns:a16="http://schemas.microsoft.com/office/drawing/2014/main" id="{463C6CB1-765C-AC8C-42C9-19BE32A46A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1718" t="8083" r="32344" b="8085"/>
          <a:stretch/>
        </p:blipFill>
        <p:spPr>
          <a:xfrm>
            <a:off x="7088605" y="746971"/>
            <a:ext cx="4381500" cy="5749200"/>
          </a:xfrm>
          <a:prstGeom prst="rect">
            <a:avLst/>
          </a:prstGeom>
        </p:spPr>
      </p:pic>
      <p:sp>
        <p:nvSpPr>
          <p:cNvPr id="2" name="Title 1">
            <a:extLst>
              <a:ext uri="{FF2B5EF4-FFF2-40B4-BE49-F238E27FC236}">
                <a16:creationId xmlns:a16="http://schemas.microsoft.com/office/drawing/2014/main" id="{DA8F767A-9933-47BC-9366-49198269A65F}"/>
              </a:ext>
            </a:extLst>
          </p:cNvPr>
          <p:cNvSpPr>
            <a:spLocks noGrp="1"/>
          </p:cNvSpPr>
          <p:nvPr>
            <p:ph type="title"/>
          </p:nvPr>
        </p:nvSpPr>
        <p:spPr/>
        <p:txBody>
          <a:bodyPr/>
          <a:lstStyle/>
          <a:p>
            <a:r>
              <a:rPr lang="en-GB" dirty="0" err="1"/>
              <a:t>Forebyggelse</a:t>
            </a:r>
            <a:endParaRPr lang="en-GB" dirty="0"/>
          </a:p>
        </p:txBody>
      </p:sp>
      <p:sp>
        <p:nvSpPr>
          <p:cNvPr id="3" name="Content Placeholder 2">
            <a:extLst>
              <a:ext uri="{FF2B5EF4-FFF2-40B4-BE49-F238E27FC236}">
                <a16:creationId xmlns:a16="http://schemas.microsoft.com/office/drawing/2014/main" id="{8A0D031E-C65F-47F2-977A-77B0569EAF8D}"/>
              </a:ext>
            </a:extLst>
          </p:cNvPr>
          <p:cNvSpPr>
            <a:spLocks noGrp="1"/>
          </p:cNvSpPr>
          <p:nvPr>
            <p:ph idx="1"/>
          </p:nvPr>
        </p:nvSpPr>
        <p:spPr>
          <a:xfrm>
            <a:off x="838200" y="2073600"/>
            <a:ext cx="5945605" cy="4230000"/>
          </a:xfrm>
        </p:spPr>
        <p:txBody>
          <a:bodyPr/>
          <a:lstStyle/>
          <a:p>
            <a:r>
              <a:rPr lang="da-DK" dirty="0"/>
              <a:t>Uddannelse af patient, pårørende og hjælpere</a:t>
            </a:r>
          </a:p>
          <a:p>
            <a:endParaRPr lang="da-DK" dirty="0"/>
          </a:p>
          <a:p>
            <a:r>
              <a:rPr lang="da-DK" dirty="0"/>
              <a:t>At kunne undgå triggere</a:t>
            </a:r>
          </a:p>
          <a:p>
            <a:endParaRPr lang="da-DK" dirty="0"/>
          </a:p>
          <a:p>
            <a:r>
              <a:rPr lang="da-DK" dirty="0"/>
              <a:t>Etablere blære- og tarmrutiner kan forebygge risici</a:t>
            </a:r>
          </a:p>
          <a:p>
            <a:endParaRPr lang="da-DK" dirty="0"/>
          </a:p>
          <a:p>
            <a:r>
              <a:rPr lang="da-DK" dirty="0"/>
              <a:t>Regelmæssige BT- og pulsmålinger for at kende eget 'normal' område.</a:t>
            </a:r>
          </a:p>
        </p:txBody>
      </p:sp>
    </p:spTree>
    <p:extLst>
      <p:ext uri="{BB962C8B-B14F-4D97-AF65-F5344CB8AC3E}">
        <p14:creationId xmlns:p14="http://schemas.microsoft.com/office/powerpoint/2010/main" val="3614656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6506FA6-28E5-4BB3-A922-B0DFB365F17A}"/>
              </a:ext>
            </a:extLst>
          </p:cNvPr>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Freeform 5">
            <a:extLst>
              <a:ext uri="{FF2B5EF4-FFF2-40B4-BE49-F238E27FC236}">
                <a16:creationId xmlns:a16="http://schemas.microsoft.com/office/drawing/2014/main" id="{A9D38709-1695-495C-9D3B-C7FF13C2140A}"/>
              </a:ext>
            </a:extLst>
          </p:cNvPr>
          <p:cNvSpPr>
            <a:spLocks noEditPoints="1"/>
          </p:cNvSpPr>
          <p:nvPr/>
        </p:nvSpPr>
        <p:spPr bwMode="auto">
          <a:xfrm>
            <a:off x="2715411" y="2179264"/>
            <a:ext cx="6885789" cy="2087755"/>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003647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in a wheelchair with his hand on his head&#10;&#10;Description automatically generated">
            <a:extLst>
              <a:ext uri="{FF2B5EF4-FFF2-40B4-BE49-F238E27FC236}">
                <a16:creationId xmlns:a16="http://schemas.microsoft.com/office/drawing/2014/main" id="{18972F83-3D42-0AD4-14AD-4DC6F7D8D9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3286" t="7091" r="39601" b="7091"/>
          <a:stretch/>
        </p:blipFill>
        <p:spPr>
          <a:xfrm>
            <a:off x="6646464" y="530490"/>
            <a:ext cx="3305612" cy="5885339"/>
          </a:xfrm>
          <a:prstGeom prst="rect">
            <a:avLst/>
          </a:prstGeom>
        </p:spPr>
      </p:pic>
      <p:sp>
        <p:nvSpPr>
          <p:cNvPr id="2" name="Title 1">
            <a:extLst>
              <a:ext uri="{FF2B5EF4-FFF2-40B4-BE49-F238E27FC236}">
                <a16:creationId xmlns:a16="http://schemas.microsoft.com/office/drawing/2014/main" id="{02E7C49B-0DF9-487B-9138-02B42D71AB3D}"/>
              </a:ext>
            </a:extLst>
          </p:cNvPr>
          <p:cNvSpPr>
            <a:spLocks noGrp="1"/>
          </p:cNvSpPr>
          <p:nvPr>
            <p:ph type="title"/>
          </p:nvPr>
        </p:nvSpPr>
        <p:spPr>
          <a:xfrm>
            <a:off x="838200" y="746971"/>
            <a:ext cx="9771346" cy="1223493"/>
          </a:xfrm>
        </p:spPr>
        <p:txBody>
          <a:bodyPr/>
          <a:lstStyle/>
          <a:p>
            <a:r>
              <a:rPr lang="da-DK" dirty="0"/>
              <a:t>Formål med webinaret</a:t>
            </a:r>
          </a:p>
        </p:txBody>
      </p:sp>
      <p:sp>
        <p:nvSpPr>
          <p:cNvPr id="5" name="TextBox 4">
            <a:extLst>
              <a:ext uri="{FF2B5EF4-FFF2-40B4-BE49-F238E27FC236}">
                <a16:creationId xmlns:a16="http://schemas.microsoft.com/office/drawing/2014/main" id="{D96F88A9-5C85-A566-BA65-9E9A9C42A542}"/>
              </a:ext>
            </a:extLst>
          </p:cNvPr>
          <p:cNvSpPr txBox="1"/>
          <p:nvPr/>
        </p:nvSpPr>
        <p:spPr>
          <a:xfrm>
            <a:off x="838200" y="1970464"/>
            <a:ext cx="6159138" cy="4093428"/>
          </a:xfrm>
          <a:prstGeom prst="rect">
            <a:avLst/>
          </a:prstGeom>
          <a:noFill/>
        </p:spPr>
        <p:txBody>
          <a:bodyPr wrap="square">
            <a:spAutoFit/>
          </a:bodyPr>
          <a:lstStyle/>
          <a:p>
            <a:pPr marL="342900" indent="-342900">
              <a:buFont typeface="Arial" panose="020B0604020202020204" pitchFamily="34" charset="0"/>
              <a:buChar char="•"/>
            </a:pPr>
            <a:r>
              <a:rPr lang="da-DK" sz="2000" dirty="0"/>
              <a:t>At lære hvad autonom dysrefleksi er</a:t>
            </a:r>
          </a:p>
          <a:p>
            <a:pPr marL="342900" indent="-342900">
              <a:buFont typeface="Arial" panose="020B0604020202020204" pitchFamily="34" charset="0"/>
              <a:buChar char="•"/>
            </a:pPr>
            <a:endParaRPr lang="da-DK" sz="2000" dirty="0"/>
          </a:p>
          <a:p>
            <a:pPr marL="342900" indent="-342900">
              <a:buFont typeface="Arial" panose="020B0604020202020204" pitchFamily="34" charset="0"/>
              <a:buChar char="•"/>
            </a:pPr>
            <a:r>
              <a:rPr lang="da-DK" sz="2000" dirty="0"/>
              <a:t>At gøre dig i stand til at genkende tegn/symptomer</a:t>
            </a:r>
          </a:p>
          <a:p>
            <a:pPr marL="342900" indent="-342900">
              <a:buFont typeface="Arial" panose="020B0604020202020204" pitchFamily="34" charset="0"/>
              <a:buChar char="•"/>
            </a:pPr>
            <a:endParaRPr lang="da-DK" sz="2000" dirty="0"/>
          </a:p>
          <a:p>
            <a:pPr marL="342900" indent="-342900">
              <a:buFont typeface="Arial" panose="020B0604020202020204" pitchFamily="34" charset="0"/>
              <a:buChar char="•"/>
            </a:pPr>
            <a:r>
              <a:rPr lang="da-DK" sz="2000" dirty="0"/>
              <a:t>At hjælpe dig med at identificere, hvad der kan være årsagen</a:t>
            </a:r>
          </a:p>
          <a:p>
            <a:pPr marL="342900" indent="-342900">
              <a:buFont typeface="Arial" panose="020B0604020202020204" pitchFamily="34" charset="0"/>
              <a:buChar char="•"/>
            </a:pPr>
            <a:endParaRPr lang="da-DK" sz="2000" dirty="0"/>
          </a:p>
          <a:p>
            <a:pPr marL="342900" indent="-342900">
              <a:buFont typeface="Arial" panose="020B0604020202020204" pitchFamily="34" charset="0"/>
              <a:buChar char="•"/>
            </a:pPr>
            <a:r>
              <a:rPr lang="da-DK" sz="2000" dirty="0"/>
              <a:t>At sikre, at patienten er tryg</a:t>
            </a:r>
          </a:p>
          <a:p>
            <a:pPr marL="342900" indent="-342900">
              <a:buFont typeface="Arial" panose="020B0604020202020204" pitchFamily="34" charset="0"/>
              <a:buChar char="•"/>
            </a:pPr>
            <a:endParaRPr lang="da-DK" sz="2000" dirty="0"/>
          </a:p>
          <a:p>
            <a:pPr marL="342900" indent="-342900">
              <a:buFont typeface="Arial" panose="020B0604020202020204" pitchFamily="34" charset="0"/>
              <a:buChar char="•"/>
            </a:pPr>
            <a:r>
              <a:rPr lang="da-DK" sz="2000" dirty="0"/>
              <a:t>At sikre, at symptomerne lindres</a:t>
            </a:r>
            <a:endParaRPr lang="en-GB" sz="2000" dirty="0"/>
          </a:p>
          <a:p>
            <a:endParaRPr lang="en-GB" sz="2000" dirty="0"/>
          </a:p>
          <a:p>
            <a:endParaRPr lang="en-GB" sz="2000" dirty="0"/>
          </a:p>
          <a:p>
            <a:endParaRPr lang="en-GB" sz="2000" dirty="0"/>
          </a:p>
        </p:txBody>
      </p:sp>
    </p:spTree>
    <p:extLst>
      <p:ext uri="{BB962C8B-B14F-4D97-AF65-F5344CB8AC3E}">
        <p14:creationId xmlns:p14="http://schemas.microsoft.com/office/powerpoint/2010/main" val="339899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7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7">
            <a:extLst>
              <a:ext uri="{FF2B5EF4-FFF2-40B4-BE49-F238E27FC236}">
                <a16:creationId xmlns:a16="http://schemas.microsoft.com/office/drawing/2014/main" id="{21DEEB44-E8FD-FE52-E7EF-3F2C1144E4AC}"/>
              </a:ext>
            </a:extLst>
          </p:cNvPr>
          <p:cNvSpPr txBox="1"/>
          <p:nvPr/>
        </p:nvSpPr>
        <p:spPr>
          <a:xfrm>
            <a:off x="4669180" y="994802"/>
            <a:ext cx="2469545" cy="523220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spcBef>
                <a:spcPts val="0"/>
              </a:spcBef>
              <a:spcAft>
                <a:spcPts val="0"/>
              </a:spcAft>
              <a:buClrTx/>
              <a:buSzTx/>
              <a:buFontTx/>
              <a:buNone/>
              <a:tabLst/>
              <a:defRPr/>
            </a:pPr>
            <a:r>
              <a:rPr kumimoji="0" lang="da-DK" sz="1400" b="1" i="0" u="none" strike="noStrike" kern="1200" cap="none" spc="0" normalizeH="0" baseline="0" dirty="0">
                <a:ln>
                  <a:noFill/>
                </a:ln>
                <a:solidFill>
                  <a:srgbClr val="F499F5"/>
                </a:solidFill>
                <a:effectLst/>
                <a:uLnTx/>
                <a:uFillTx/>
                <a:latin typeface="Calibri" panose="020F0502020204030204"/>
                <a:ea typeface="+mn-ea"/>
                <a:cs typeface="+mn-cs"/>
              </a:rPr>
              <a:t>Cervikal</a:t>
            </a:r>
          </a:p>
          <a:p>
            <a:pPr>
              <a:tabLst>
                <a:tab pos="712788" algn="l"/>
              </a:tabLst>
            </a:pPr>
            <a:r>
              <a:rPr lang="en-US" sz="1100" b="1" dirty="0">
                <a:solidFill>
                  <a:srgbClr val="000000"/>
                </a:solidFill>
              </a:rPr>
              <a:t>C1-C3	</a:t>
            </a:r>
            <a:r>
              <a:rPr lang="da-DK" sz="1100" b="1" dirty="0">
                <a:solidFill>
                  <a:srgbClr val="000000"/>
                </a:solidFill>
              </a:rPr>
              <a:t>Nakkemuskler</a:t>
            </a:r>
          </a:p>
          <a:p>
            <a:pPr>
              <a:tabLst>
                <a:tab pos="712788" algn="l"/>
              </a:tabLst>
            </a:pPr>
            <a:r>
              <a:rPr lang="da-DK" sz="1100" b="1" dirty="0">
                <a:solidFill>
                  <a:srgbClr val="000000"/>
                </a:solidFill>
              </a:rPr>
              <a:t>C4	Mellemgulvet</a:t>
            </a:r>
          </a:p>
          <a:p>
            <a:pPr>
              <a:tabLst>
                <a:tab pos="712788" algn="l"/>
              </a:tabLst>
            </a:pPr>
            <a:r>
              <a:rPr lang="da-DK" sz="1100" b="1" dirty="0">
                <a:solidFill>
                  <a:srgbClr val="000000"/>
                </a:solidFill>
              </a:rPr>
              <a:t>C5 	Skuldre</a:t>
            </a:r>
          </a:p>
          <a:p>
            <a:pPr>
              <a:tabLst>
                <a:tab pos="712788" algn="l"/>
              </a:tabLst>
            </a:pPr>
            <a:r>
              <a:rPr lang="da-DK" sz="1100" b="1" dirty="0">
                <a:solidFill>
                  <a:srgbClr val="000000"/>
                </a:solidFill>
              </a:rPr>
              <a:t>C6 	Håndled</a:t>
            </a:r>
          </a:p>
          <a:p>
            <a:pPr>
              <a:tabLst>
                <a:tab pos="712788" algn="l"/>
              </a:tabLst>
            </a:pPr>
            <a:r>
              <a:rPr lang="da-DK" sz="1100" b="1" dirty="0">
                <a:solidFill>
                  <a:srgbClr val="000000"/>
                </a:solidFill>
              </a:rPr>
              <a:t>C7	Triceps</a:t>
            </a:r>
          </a:p>
          <a:p>
            <a:pPr>
              <a:tabLst>
                <a:tab pos="712788" algn="l"/>
              </a:tabLst>
            </a:pPr>
            <a:r>
              <a:rPr lang="da-DK" sz="1100" b="1" dirty="0">
                <a:solidFill>
                  <a:srgbClr val="000000"/>
                </a:solidFill>
              </a:rPr>
              <a:t>C7-C8	Fingre</a:t>
            </a:r>
          </a:p>
          <a:p>
            <a:pPr>
              <a:tabLst>
                <a:tab pos="712788" algn="l"/>
              </a:tabLst>
            </a:pPr>
            <a:endParaRPr lang="en-US" sz="1100" b="1" dirty="0">
              <a:solidFill>
                <a:srgbClr val="000000"/>
              </a:solidFill>
            </a:endParaRPr>
          </a:p>
          <a:p>
            <a:pPr>
              <a:tabLst>
                <a:tab pos="712788" algn="l"/>
              </a:tabLst>
            </a:pPr>
            <a:endParaRPr lang="en-US" sz="1100" b="1" dirty="0">
              <a:solidFill>
                <a:srgbClr val="000000"/>
              </a:solidFill>
            </a:endParaRPr>
          </a:p>
          <a:p>
            <a:pPr>
              <a:tabLst>
                <a:tab pos="712788" algn="l"/>
              </a:tabLst>
            </a:pPr>
            <a:r>
              <a:rPr lang="en-US" sz="1400" b="1" dirty="0">
                <a:solidFill>
                  <a:srgbClr val="F7931E"/>
                </a:solidFill>
              </a:rPr>
              <a:t>Thorax</a:t>
            </a:r>
            <a:endParaRPr lang="da-DK" sz="1100" b="1" dirty="0">
              <a:solidFill>
                <a:srgbClr val="000000"/>
              </a:solidFill>
            </a:endParaRPr>
          </a:p>
          <a:p>
            <a:pPr>
              <a:tabLst>
                <a:tab pos="712788" algn="l"/>
              </a:tabLst>
            </a:pPr>
            <a:r>
              <a:rPr lang="da-DK" sz="1100" b="1" dirty="0">
                <a:solidFill>
                  <a:srgbClr val="000000"/>
                </a:solidFill>
              </a:rPr>
              <a:t>T1	Hånd</a:t>
            </a:r>
          </a:p>
          <a:p>
            <a:pPr>
              <a:tabLst>
                <a:tab pos="712788" algn="l"/>
              </a:tabLst>
            </a:pPr>
            <a:r>
              <a:rPr lang="da-DK" sz="1100" b="1" dirty="0">
                <a:solidFill>
                  <a:srgbClr val="000000"/>
                </a:solidFill>
              </a:rPr>
              <a:t>T2-T12	Interkostalmuskler</a:t>
            </a:r>
          </a:p>
          <a:p>
            <a:pPr>
              <a:tabLst>
                <a:tab pos="712788" algn="l"/>
              </a:tabLst>
            </a:pPr>
            <a:r>
              <a:rPr lang="da-DK" sz="1100" b="1" dirty="0">
                <a:solidFill>
                  <a:srgbClr val="000000"/>
                </a:solidFill>
              </a:rPr>
              <a:t>T7-L1	Mavemuskler</a:t>
            </a:r>
          </a:p>
          <a:p>
            <a:pPr>
              <a:tabLst>
                <a:tab pos="712788" algn="l"/>
              </a:tabLst>
            </a:pPr>
            <a:r>
              <a:rPr lang="da-DK" sz="1100" b="1" dirty="0">
                <a:solidFill>
                  <a:srgbClr val="000000"/>
                </a:solidFill>
              </a:rPr>
              <a:t>T11-L2	Ejakulation</a:t>
            </a:r>
          </a:p>
          <a:p>
            <a:pPr>
              <a:tabLst>
                <a:tab pos="712788" algn="l"/>
              </a:tabLst>
            </a:pPr>
            <a:endParaRPr lang="da-DK" sz="1100" b="1" dirty="0">
              <a:solidFill>
                <a:srgbClr val="000000"/>
              </a:solidFill>
            </a:endParaRPr>
          </a:p>
          <a:p>
            <a:pPr>
              <a:tabLst>
                <a:tab pos="712788" algn="l"/>
              </a:tabLst>
            </a:pPr>
            <a:endParaRPr lang="da-DK" sz="1100" b="1" dirty="0">
              <a:solidFill>
                <a:srgbClr val="000000"/>
              </a:solidFill>
            </a:endParaRPr>
          </a:p>
          <a:p>
            <a:pPr>
              <a:tabLst>
                <a:tab pos="712788" algn="l"/>
              </a:tabLst>
            </a:pPr>
            <a:r>
              <a:rPr lang="da-DK" sz="1400" b="1" dirty="0">
                <a:solidFill>
                  <a:srgbClr val="319FFC"/>
                </a:solidFill>
              </a:rPr>
              <a:t>Lumbar</a:t>
            </a:r>
            <a:endParaRPr lang="da-DK" sz="1400" b="1" dirty="0">
              <a:solidFill>
                <a:srgbClr val="000000"/>
              </a:solidFill>
            </a:endParaRPr>
          </a:p>
          <a:p>
            <a:pPr>
              <a:tabLst>
                <a:tab pos="712788" algn="l"/>
              </a:tabLst>
            </a:pPr>
            <a:r>
              <a:rPr lang="da-DK" sz="1100" b="1" dirty="0">
                <a:solidFill>
                  <a:srgbClr val="000000"/>
                </a:solidFill>
              </a:rPr>
              <a:t>L2	Hofter</a:t>
            </a:r>
          </a:p>
          <a:p>
            <a:pPr>
              <a:tabLst>
                <a:tab pos="712788" algn="l"/>
              </a:tabLst>
            </a:pPr>
            <a:r>
              <a:rPr lang="da-DK" sz="1100" b="1" dirty="0">
                <a:solidFill>
                  <a:srgbClr val="000000"/>
                </a:solidFill>
              </a:rPr>
              <a:t>L3 	Quadriceps</a:t>
            </a:r>
          </a:p>
          <a:p>
            <a:pPr>
              <a:tabLst>
                <a:tab pos="712788" algn="l"/>
              </a:tabLst>
            </a:pPr>
            <a:r>
              <a:rPr lang="da-DK" sz="1100" b="1" dirty="0">
                <a:solidFill>
                  <a:srgbClr val="000000"/>
                </a:solidFill>
              </a:rPr>
              <a:t>L4-L5	Baglår – Knæ</a:t>
            </a:r>
          </a:p>
          <a:p>
            <a:pPr>
              <a:tabLst>
                <a:tab pos="712788" algn="l"/>
              </a:tabLst>
            </a:pPr>
            <a:r>
              <a:rPr lang="da-DK" sz="1100" b="1" dirty="0">
                <a:solidFill>
                  <a:srgbClr val="000000"/>
                </a:solidFill>
              </a:rPr>
              <a:t>L4-S1	Fødder</a:t>
            </a:r>
          </a:p>
          <a:p>
            <a:pPr>
              <a:tabLst>
                <a:tab pos="712788" algn="l"/>
              </a:tabLst>
            </a:pPr>
            <a:endParaRPr lang="da-DK" sz="1100" b="1" dirty="0">
              <a:solidFill>
                <a:srgbClr val="000000"/>
              </a:solidFill>
            </a:endParaRPr>
          </a:p>
          <a:p>
            <a:pPr>
              <a:tabLst>
                <a:tab pos="712788" algn="l"/>
              </a:tabLst>
            </a:pPr>
            <a:endParaRPr lang="da-DK" sz="1100" b="1" dirty="0">
              <a:solidFill>
                <a:srgbClr val="000000"/>
              </a:solidFill>
            </a:endParaRPr>
          </a:p>
          <a:p>
            <a:pPr>
              <a:tabLst>
                <a:tab pos="712788" algn="l"/>
              </a:tabLst>
            </a:pPr>
            <a:r>
              <a:rPr lang="da-DK" sz="1400" b="1" dirty="0">
                <a:solidFill>
                  <a:srgbClr val="462EFF"/>
                </a:solidFill>
              </a:rPr>
              <a:t>Sakral</a:t>
            </a:r>
            <a:endParaRPr lang="da-DK" sz="1400" b="1" dirty="0">
              <a:solidFill>
                <a:srgbClr val="000000"/>
              </a:solidFill>
            </a:endParaRPr>
          </a:p>
          <a:p>
            <a:pPr>
              <a:tabLst>
                <a:tab pos="712788" algn="l"/>
              </a:tabLst>
            </a:pPr>
            <a:r>
              <a:rPr lang="da-DK" sz="1100" b="1" dirty="0">
                <a:solidFill>
                  <a:srgbClr val="000000"/>
                </a:solidFill>
              </a:rPr>
              <a:t>S2	Erektion af penis</a:t>
            </a:r>
          </a:p>
          <a:p>
            <a:pPr>
              <a:tabLst>
                <a:tab pos="712788" algn="l"/>
              </a:tabLst>
            </a:pPr>
            <a:r>
              <a:rPr lang="da-DK" sz="1100" b="1" dirty="0">
                <a:solidFill>
                  <a:srgbClr val="000000"/>
                </a:solidFill>
              </a:rPr>
              <a:t>S2-S3	Tarm og blære</a:t>
            </a:r>
          </a:p>
          <a:p>
            <a:pPr>
              <a:tabLst>
                <a:tab pos="712788" algn="l"/>
              </a:tabLst>
            </a:pPr>
            <a:endParaRPr lang="en-US" sz="1100" b="1" dirty="0">
              <a:solidFill>
                <a:srgbClr val="000000"/>
              </a:solidFill>
            </a:endParaRPr>
          </a:p>
          <a:p>
            <a:pPr>
              <a:tabLst>
                <a:tab pos="712788" algn="l"/>
              </a:tabLst>
            </a:pPr>
            <a:endParaRPr lang="en-US" sz="1100" b="1" dirty="0">
              <a:solidFill>
                <a:srgbClr val="000000"/>
              </a:solidFill>
            </a:endParaRPr>
          </a:p>
          <a:p>
            <a:pPr>
              <a:tabLst>
                <a:tab pos="712788" algn="l"/>
              </a:tabLst>
            </a:pPr>
            <a:r>
              <a:rPr lang="en-US" sz="1400" b="1" dirty="0">
                <a:solidFill>
                  <a:srgbClr val="462EFF"/>
                </a:solidFill>
              </a:rPr>
              <a:t>Coccygeal</a:t>
            </a:r>
            <a:endParaRPr lang="en-US" sz="1400" b="1" dirty="0">
              <a:solidFill>
                <a:srgbClr val="000000"/>
              </a:solidFill>
            </a:endParaRPr>
          </a:p>
        </p:txBody>
      </p:sp>
      <p:pic>
        <p:nvPicPr>
          <p:cNvPr id="16" name="Graphic 15">
            <a:extLst>
              <a:ext uri="{FF2B5EF4-FFF2-40B4-BE49-F238E27FC236}">
                <a16:creationId xmlns:a16="http://schemas.microsoft.com/office/drawing/2014/main" id="{F24903F1-B77D-7178-7D70-86E8431E15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5954" y="705726"/>
            <a:ext cx="2364079" cy="5810354"/>
          </a:xfrm>
          <a:prstGeom prst="rect">
            <a:avLst/>
          </a:prstGeom>
        </p:spPr>
      </p:pic>
      <p:pic>
        <p:nvPicPr>
          <p:cNvPr id="34" name="Graphic 33">
            <a:extLst>
              <a:ext uri="{FF2B5EF4-FFF2-40B4-BE49-F238E27FC236}">
                <a16:creationId xmlns:a16="http://schemas.microsoft.com/office/drawing/2014/main" id="{4D7BAAF9-C8BF-EAF7-8544-749D634B77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80866" y="546231"/>
            <a:ext cx="1910787" cy="5810354"/>
          </a:xfrm>
          <a:prstGeom prst="rect">
            <a:avLst/>
          </a:prstGeom>
        </p:spPr>
      </p:pic>
    </p:spTree>
    <p:extLst>
      <p:ext uri="{BB962C8B-B14F-4D97-AF65-F5344CB8AC3E}">
        <p14:creationId xmlns:p14="http://schemas.microsoft.com/office/powerpoint/2010/main" val="1398197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F35B03F5-3003-3B5E-7DA9-8BC98C5F4B21}"/>
              </a:ext>
            </a:extLst>
          </p:cNvPr>
          <p:cNvSpPr txBox="1"/>
          <p:nvPr/>
        </p:nvSpPr>
        <p:spPr>
          <a:xfrm>
            <a:off x="9583623" y="2209624"/>
            <a:ext cx="3305612" cy="369332"/>
          </a:xfrm>
          <a:prstGeom prst="rect">
            <a:avLst/>
          </a:prstGeom>
          <a:noFill/>
        </p:spPr>
        <p:txBody>
          <a:bodyPr wrap="square">
            <a:spAutoFit/>
          </a:bodyPr>
          <a:lstStyle/>
          <a:p>
            <a:r>
              <a:rPr lang="da-DK" dirty="0"/>
              <a:t>Læsion ved T6 eller over</a:t>
            </a:r>
            <a:endParaRPr lang="en-SE" dirty="0"/>
          </a:p>
        </p:txBody>
      </p:sp>
      <p:sp>
        <p:nvSpPr>
          <p:cNvPr id="21" name="TextBox 7">
            <a:extLst>
              <a:ext uri="{FF2B5EF4-FFF2-40B4-BE49-F238E27FC236}">
                <a16:creationId xmlns:a16="http://schemas.microsoft.com/office/drawing/2014/main" id="{BC329565-34D2-7FBD-BE6F-297815FFCEDE}"/>
              </a:ext>
            </a:extLst>
          </p:cNvPr>
          <p:cNvSpPr txBox="1"/>
          <p:nvPr/>
        </p:nvSpPr>
        <p:spPr>
          <a:xfrm>
            <a:off x="4669180" y="994802"/>
            <a:ext cx="2469545" cy="53168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F499F5"/>
                </a:solidFill>
                <a:effectLst/>
                <a:uLnTx/>
                <a:uFillTx/>
                <a:latin typeface="Calibri" panose="020F0502020204030204"/>
                <a:ea typeface="+mn-ea"/>
                <a:cs typeface="+mn-cs"/>
              </a:rPr>
              <a:t>Cervikal</a:t>
            </a:r>
            <a:endParaRPr kumimoji="0" lang="da-DK" sz="1400" b="1" i="0" u="none" strike="noStrike" kern="1200" cap="none" spc="0" normalizeH="0" baseline="0" noProof="0" dirty="0">
              <a:ln>
                <a:noFill/>
              </a:ln>
              <a:solidFill>
                <a:srgbClr val="F499F5"/>
              </a:solidFill>
              <a:effectLst/>
              <a:uLnTx/>
              <a:uFillTx/>
              <a:latin typeface="Calibri" panose="020F0502020204030204"/>
              <a:ea typeface="+mn-ea"/>
              <a:cs typeface="+mn-cs"/>
            </a:endParaRPr>
          </a:p>
          <a:p>
            <a:pPr>
              <a:tabLst>
                <a:tab pos="712788" algn="l"/>
              </a:tabLst>
            </a:pPr>
            <a:r>
              <a:rPr lang="da-DK" sz="1100" b="1" dirty="0">
                <a:solidFill>
                  <a:srgbClr val="000000"/>
                </a:solidFill>
              </a:rPr>
              <a:t>C1-C3	Nakkemuskler</a:t>
            </a:r>
          </a:p>
          <a:p>
            <a:pPr>
              <a:tabLst>
                <a:tab pos="712788" algn="l"/>
              </a:tabLst>
            </a:pPr>
            <a:r>
              <a:rPr lang="da-DK" sz="1100" b="1" dirty="0">
                <a:solidFill>
                  <a:srgbClr val="000000"/>
                </a:solidFill>
              </a:rPr>
              <a:t>C4	Mellemgulvet</a:t>
            </a:r>
          </a:p>
          <a:p>
            <a:pPr>
              <a:tabLst>
                <a:tab pos="712788" algn="l"/>
              </a:tabLst>
            </a:pPr>
            <a:r>
              <a:rPr lang="da-DK" sz="1100" b="1" dirty="0">
                <a:solidFill>
                  <a:srgbClr val="000000"/>
                </a:solidFill>
              </a:rPr>
              <a:t>C5 	Skuldre</a:t>
            </a:r>
          </a:p>
          <a:p>
            <a:pPr>
              <a:tabLst>
                <a:tab pos="712788" algn="l"/>
              </a:tabLst>
            </a:pPr>
            <a:r>
              <a:rPr lang="da-DK" sz="1100" b="1" dirty="0">
                <a:solidFill>
                  <a:srgbClr val="000000"/>
                </a:solidFill>
              </a:rPr>
              <a:t>C6 	Håndled</a:t>
            </a:r>
          </a:p>
          <a:p>
            <a:pPr>
              <a:tabLst>
                <a:tab pos="712788" algn="l"/>
              </a:tabLst>
            </a:pPr>
            <a:r>
              <a:rPr lang="da-DK" sz="1100" b="1" dirty="0">
                <a:solidFill>
                  <a:srgbClr val="000000"/>
                </a:solidFill>
              </a:rPr>
              <a:t>C7	Triceps</a:t>
            </a:r>
          </a:p>
          <a:p>
            <a:pPr>
              <a:tabLst>
                <a:tab pos="712788" algn="l"/>
              </a:tabLst>
            </a:pPr>
            <a:r>
              <a:rPr lang="da-DK" sz="1100" b="1" dirty="0">
                <a:solidFill>
                  <a:srgbClr val="000000"/>
                </a:solidFill>
              </a:rPr>
              <a:t>C7-C8	Fingre</a:t>
            </a:r>
          </a:p>
          <a:p>
            <a:pPr>
              <a:tabLst>
                <a:tab pos="712788" algn="l"/>
              </a:tabLst>
            </a:pPr>
            <a:endParaRPr lang="da-DK" sz="1200" b="1" dirty="0">
              <a:solidFill>
                <a:srgbClr val="000000"/>
              </a:solidFill>
            </a:endParaRPr>
          </a:p>
          <a:p>
            <a:pPr>
              <a:tabLst>
                <a:tab pos="712788" algn="l"/>
              </a:tabLst>
            </a:pPr>
            <a:endParaRPr lang="da-DK" sz="1400" b="1" dirty="0">
              <a:solidFill>
                <a:srgbClr val="000000"/>
              </a:solidFill>
            </a:endParaRPr>
          </a:p>
          <a:p>
            <a:pPr>
              <a:tabLst>
                <a:tab pos="712788" algn="l"/>
              </a:tabLst>
            </a:pPr>
            <a:r>
              <a:rPr lang="da-DK" sz="1400" b="1" dirty="0">
                <a:solidFill>
                  <a:srgbClr val="F7931E"/>
                </a:solidFill>
              </a:rPr>
              <a:t>Thoracic</a:t>
            </a:r>
            <a:endParaRPr lang="da-DK" sz="1400" b="1" dirty="0">
              <a:solidFill>
                <a:srgbClr val="000000"/>
              </a:solidFill>
            </a:endParaRPr>
          </a:p>
          <a:p>
            <a:pPr>
              <a:tabLst>
                <a:tab pos="712788" algn="l"/>
              </a:tabLst>
            </a:pPr>
            <a:r>
              <a:rPr lang="da-DK" sz="1100" b="1" dirty="0">
                <a:solidFill>
                  <a:srgbClr val="000000"/>
                </a:solidFill>
              </a:rPr>
              <a:t>T1	Hånd</a:t>
            </a:r>
          </a:p>
          <a:p>
            <a:pPr>
              <a:tabLst>
                <a:tab pos="712788" algn="l"/>
              </a:tabLst>
            </a:pPr>
            <a:r>
              <a:rPr lang="da-DK" sz="1100" b="1" dirty="0">
                <a:solidFill>
                  <a:srgbClr val="000000"/>
                </a:solidFill>
              </a:rPr>
              <a:t>T2-T12	Interkostalmuskler</a:t>
            </a:r>
          </a:p>
          <a:p>
            <a:pPr>
              <a:tabLst>
                <a:tab pos="712788" algn="l"/>
              </a:tabLst>
            </a:pPr>
            <a:r>
              <a:rPr lang="da-DK" sz="1100" b="1" dirty="0">
                <a:solidFill>
                  <a:srgbClr val="000000"/>
                </a:solidFill>
              </a:rPr>
              <a:t>T7-L1	Mavemuskler</a:t>
            </a:r>
          </a:p>
          <a:p>
            <a:pPr>
              <a:tabLst>
                <a:tab pos="712788" algn="l"/>
              </a:tabLst>
            </a:pPr>
            <a:r>
              <a:rPr lang="da-DK" sz="1100" b="1" dirty="0">
                <a:solidFill>
                  <a:srgbClr val="000000"/>
                </a:solidFill>
              </a:rPr>
              <a:t>T11-L2	Ejakulation</a:t>
            </a:r>
          </a:p>
          <a:p>
            <a:pPr>
              <a:tabLst>
                <a:tab pos="712788" algn="l"/>
              </a:tabLst>
            </a:pPr>
            <a:endParaRPr lang="da-DK" sz="1200" b="1" dirty="0">
              <a:solidFill>
                <a:srgbClr val="000000"/>
              </a:solidFill>
            </a:endParaRPr>
          </a:p>
          <a:p>
            <a:pPr>
              <a:tabLst>
                <a:tab pos="712788" algn="l"/>
              </a:tabLst>
            </a:pPr>
            <a:endParaRPr lang="da-DK" sz="1200" b="1" dirty="0">
              <a:solidFill>
                <a:srgbClr val="000000"/>
              </a:solidFill>
            </a:endParaRPr>
          </a:p>
          <a:p>
            <a:pPr>
              <a:tabLst>
                <a:tab pos="712788" algn="l"/>
              </a:tabLst>
            </a:pPr>
            <a:r>
              <a:rPr lang="da-DK" sz="1400" b="1" dirty="0">
                <a:solidFill>
                  <a:srgbClr val="319FFC"/>
                </a:solidFill>
              </a:rPr>
              <a:t>Lumbar</a:t>
            </a:r>
            <a:endParaRPr lang="da-DK" sz="1400" b="1" dirty="0">
              <a:solidFill>
                <a:srgbClr val="000000"/>
              </a:solidFill>
            </a:endParaRPr>
          </a:p>
          <a:p>
            <a:pPr>
              <a:tabLst>
                <a:tab pos="712788" algn="l"/>
              </a:tabLst>
            </a:pPr>
            <a:r>
              <a:rPr lang="da-DK" sz="1100" b="1" dirty="0">
                <a:solidFill>
                  <a:srgbClr val="000000"/>
                </a:solidFill>
              </a:rPr>
              <a:t>L2	Hofter</a:t>
            </a:r>
          </a:p>
          <a:p>
            <a:pPr>
              <a:tabLst>
                <a:tab pos="712788" algn="l"/>
              </a:tabLst>
            </a:pPr>
            <a:r>
              <a:rPr lang="da-DK" sz="1100" b="1" dirty="0">
                <a:solidFill>
                  <a:srgbClr val="000000"/>
                </a:solidFill>
              </a:rPr>
              <a:t>L3 	Quadriceps</a:t>
            </a:r>
          </a:p>
          <a:p>
            <a:pPr>
              <a:tabLst>
                <a:tab pos="712788" algn="l"/>
              </a:tabLst>
            </a:pPr>
            <a:r>
              <a:rPr lang="da-DK" sz="1100" b="1" dirty="0">
                <a:solidFill>
                  <a:srgbClr val="000000"/>
                </a:solidFill>
              </a:rPr>
              <a:t>L4-L5	Baglår – Knæ</a:t>
            </a:r>
          </a:p>
          <a:p>
            <a:pPr>
              <a:tabLst>
                <a:tab pos="712788" algn="l"/>
              </a:tabLst>
            </a:pPr>
            <a:r>
              <a:rPr lang="da-DK" sz="1100" b="1" dirty="0">
                <a:solidFill>
                  <a:srgbClr val="000000"/>
                </a:solidFill>
              </a:rPr>
              <a:t>L4-S1	Fødder</a:t>
            </a:r>
          </a:p>
          <a:p>
            <a:pPr>
              <a:tabLst>
                <a:tab pos="712788" algn="l"/>
              </a:tabLst>
            </a:pPr>
            <a:endParaRPr lang="da-DK" sz="1200" b="1" dirty="0">
              <a:solidFill>
                <a:srgbClr val="000000"/>
              </a:solidFill>
            </a:endParaRPr>
          </a:p>
          <a:p>
            <a:pPr>
              <a:tabLst>
                <a:tab pos="712788" algn="l"/>
              </a:tabLst>
            </a:pPr>
            <a:endParaRPr lang="da-DK" sz="1200" b="1" dirty="0">
              <a:solidFill>
                <a:srgbClr val="000000"/>
              </a:solidFill>
            </a:endParaRPr>
          </a:p>
          <a:p>
            <a:pPr>
              <a:tabLst>
                <a:tab pos="712788" algn="l"/>
              </a:tabLst>
            </a:pPr>
            <a:r>
              <a:rPr lang="da-DK" sz="1400" b="1" dirty="0">
                <a:solidFill>
                  <a:srgbClr val="462EFF"/>
                </a:solidFill>
              </a:rPr>
              <a:t>Sakral</a:t>
            </a:r>
            <a:endParaRPr lang="da-DK" sz="1400" b="1" dirty="0">
              <a:solidFill>
                <a:srgbClr val="000000"/>
              </a:solidFill>
            </a:endParaRPr>
          </a:p>
          <a:p>
            <a:pPr>
              <a:tabLst>
                <a:tab pos="712788" algn="l"/>
              </a:tabLst>
            </a:pPr>
            <a:r>
              <a:rPr lang="da-DK" sz="1100" b="1" dirty="0">
                <a:solidFill>
                  <a:srgbClr val="000000"/>
                </a:solidFill>
              </a:rPr>
              <a:t>S2	Erektion af penis</a:t>
            </a:r>
          </a:p>
          <a:p>
            <a:pPr>
              <a:tabLst>
                <a:tab pos="712788" algn="l"/>
              </a:tabLst>
            </a:pPr>
            <a:r>
              <a:rPr lang="da-DK" sz="1100" b="1" dirty="0">
                <a:solidFill>
                  <a:srgbClr val="000000"/>
                </a:solidFill>
              </a:rPr>
              <a:t>S2-S3	Tarm og blære</a:t>
            </a:r>
          </a:p>
          <a:p>
            <a:pPr>
              <a:tabLst>
                <a:tab pos="712788" algn="l"/>
              </a:tabLst>
            </a:pPr>
            <a:endParaRPr lang="en-US" sz="900" b="1" dirty="0">
              <a:solidFill>
                <a:srgbClr val="000000"/>
              </a:solidFill>
            </a:endParaRPr>
          </a:p>
          <a:p>
            <a:pPr>
              <a:tabLst>
                <a:tab pos="712788" algn="l"/>
              </a:tabLst>
            </a:pPr>
            <a:endParaRPr lang="en-US" sz="1050" b="1" dirty="0">
              <a:solidFill>
                <a:srgbClr val="000000"/>
              </a:solidFill>
            </a:endParaRPr>
          </a:p>
          <a:p>
            <a:pPr>
              <a:tabLst>
                <a:tab pos="712788" algn="l"/>
              </a:tabLst>
            </a:pPr>
            <a:r>
              <a:rPr lang="en-US" sz="1400" b="1" dirty="0">
                <a:solidFill>
                  <a:srgbClr val="462EFF"/>
                </a:solidFill>
              </a:rPr>
              <a:t>Coccygeal</a:t>
            </a:r>
            <a:endParaRPr lang="en-US" sz="1600" b="1" dirty="0">
              <a:solidFill>
                <a:srgbClr val="000000"/>
              </a:solidFill>
            </a:endParaRPr>
          </a:p>
        </p:txBody>
      </p:sp>
      <p:pic>
        <p:nvPicPr>
          <p:cNvPr id="22" name="Graphic 21">
            <a:extLst>
              <a:ext uri="{FF2B5EF4-FFF2-40B4-BE49-F238E27FC236}">
                <a16:creationId xmlns:a16="http://schemas.microsoft.com/office/drawing/2014/main" id="{8671AFD6-7C20-3E69-10B5-93A40FE518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0866" y="467403"/>
            <a:ext cx="1910787" cy="5810354"/>
          </a:xfrm>
          <a:prstGeom prst="rect">
            <a:avLst/>
          </a:prstGeom>
        </p:spPr>
      </p:pic>
      <p:pic>
        <p:nvPicPr>
          <p:cNvPr id="23" name="Graphic 22">
            <a:extLst>
              <a:ext uri="{FF2B5EF4-FFF2-40B4-BE49-F238E27FC236}">
                <a16:creationId xmlns:a16="http://schemas.microsoft.com/office/drawing/2014/main" id="{B23FD7B6-4EF9-5E5C-F180-D5824AF1D2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95954" y="705726"/>
            <a:ext cx="2364079" cy="5810354"/>
          </a:xfrm>
          <a:prstGeom prst="rect">
            <a:avLst/>
          </a:prstGeom>
        </p:spPr>
      </p:pic>
      <p:cxnSp>
        <p:nvCxnSpPr>
          <p:cNvPr id="18" name="Above T6 line">
            <a:extLst>
              <a:ext uri="{FF2B5EF4-FFF2-40B4-BE49-F238E27FC236}">
                <a16:creationId xmlns:a16="http://schemas.microsoft.com/office/drawing/2014/main" id="{600B0915-ED6A-77FF-87FB-8861AB5DD706}"/>
              </a:ext>
            </a:extLst>
          </p:cNvPr>
          <p:cNvCxnSpPr>
            <a:cxnSpLocks/>
          </p:cNvCxnSpPr>
          <p:nvPr/>
        </p:nvCxnSpPr>
        <p:spPr>
          <a:xfrm>
            <a:off x="8830249" y="2525232"/>
            <a:ext cx="282835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625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E176-1D58-418A-B93D-AF9F45A78E8C}"/>
              </a:ext>
            </a:extLst>
          </p:cNvPr>
          <p:cNvSpPr>
            <a:spLocks noGrp="1"/>
          </p:cNvSpPr>
          <p:nvPr>
            <p:ph type="title"/>
          </p:nvPr>
        </p:nvSpPr>
        <p:spPr/>
        <p:txBody>
          <a:bodyPr/>
          <a:lstStyle/>
          <a:p>
            <a:r>
              <a:rPr lang="da-DK" dirty="0"/>
              <a:t>Autonom</a:t>
            </a:r>
            <a:r>
              <a:rPr lang="en-GB" dirty="0"/>
              <a:t> </a:t>
            </a:r>
            <a:r>
              <a:rPr lang="en-GB" noProof="1"/>
              <a:t>dysrefleksi</a:t>
            </a:r>
            <a:r>
              <a:rPr lang="en-GB" dirty="0"/>
              <a:t> (AD)</a:t>
            </a:r>
          </a:p>
        </p:txBody>
      </p:sp>
      <p:sp>
        <p:nvSpPr>
          <p:cNvPr id="3" name="Content Placeholder 2">
            <a:extLst>
              <a:ext uri="{FF2B5EF4-FFF2-40B4-BE49-F238E27FC236}">
                <a16:creationId xmlns:a16="http://schemas.microsoft.com/office/drawing/2014/main" id="{066856B3-573A-4123-8114-EAE2A6B83A83}"/>
              </a:ext>
            </a:extLst>
          </p:cNvPr>
          <p:cNvSpPr>
            <a:spLocks noGrp="1"/>
          </p:cNvSpPr>
          <p:nvPr>
            <p:ph idx="1"/>
          </p:nvPr>
        </p:nvSpPr>
        <p:spPr>
          <a:xfrm>
            <a:off x="838200" y="2073600"/>
            <a:ext cx="6019800" cy="4230000"/>
          </a:xfrm>
        </p:spPr>
        <p:txBody>
          <a:bodyPr/>
          <a:lstStyle/>
          <a:p>
            <a:r>
              <a:rPr lang="da-DK" dirty="0"/>
              <a:t>80% af dem, som rammes af AD, oplever normalt deres første episode inden for det første år efter skaden</a:t>
            </a:r>
          </a:p>
          <a:p>
            <a:r>
              <a:rPr lang="da-DK" dirty="0"/>
              <a:t>Hyppig årsag er uopdaget urinvejsinfektion</a:t>
            </a:r>
          </a:p>
          <a:p>
            <a:r>
              <a:rPr lang="da-DK" dirty="0"/>
              <a:t>AD kan være kronisk og tilbagevendende</a:t>
            </a:r>
            <a:br>
              <a:rPr lang="da-DK" dirty="0"/>
            </a:br>
            <a:r>
              <a:rPr lang="da-DK" dirty="0"/>
              <a:t>- ofte forbundet med langvarige medicinske problemer (f.eks. hæmorider)</a:t>
            </a:r>
            <a:endParaRPr lang="en-GB" dirty="0"/>
          </a:p>
        </p:txBody>
      </p:sp>
      <p:pic>
        <p:nvPicPr>
          <p:cNvPr id="5" name="Picture 4" descr="A person in a wheelchair with his hand on his head&#10;&#10;Description automatically generated">
            <a:extLst>
              <a:ext uri="{FF2B5EF4-FFF2-40B4-BE49-F238E27FC236}">
                <a16:creationId xmlns:a16="http://schemas.microsoft.com/office/drawing/2014/main" id="{F68306A5-03EE-C745-C67C-812DEEED514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3286" t="7091" r="39601" b="7091"/>
          <a:stretch/>
        </p:blipFill>
        <p:spPr>
          <a:xfrm>
            <a:off x="6646464" y="530490"/>
            <a:ext cx="3305612" cy="5885339"/>
          </a:xfrm>
          <a:prstGeom prst="rect">
            <a:avLst/>
          </a:prstGeom>
        </p:spPr>
      </p:pic>
    </p:spTree>
    <p:extLst>
      <p:ext uri="{BB962C8B-B14F-4D97-AF65-F5344CB8AC3E}">
        <p14:creationId xmlns:p14="http://schemas.microsoft.com/office/powerpoint/2010/main" val="3601898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5654B2-5C4D-4240-7658-1D293E84B301}"/>
              </a:ext>
            </a:extLst>
          </p:cNvPr>
          <p:cNvSpPr/>
          <p:nvPr/>
        </p:nvSpPr>
        <p:spPr>
          <a:xfrm>
            <a:off x="0" y="0"/>
            <a:ext cx="12192000" cy="6858000"/>
          </a:xfrm>
          <a:prstGeom prst="rect">
            <a:avLst/>
          </a:prstGeom>
          <a:solidFill>
            <a:schemeClr val="bg2">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Title 1">
            <a:extLst>
              <a:ext uri="{FF2B5EF4-FFF2-40B4-BE49-F238E27FC236}">
                <a16:creationId xmlns:a16="http://schemas.microsoft.com/office/drawing/2014/main" id="{19420A70-9509-4E15-9E94-AE8215A41EBE}"/>
              </a:ext>
            </a:extLst>
          </p:cNvPr>
          <p:cNvSpPr>
            <a:spLocks noGrp="1"/>
          </p:cNvSpPr>
          <p:nvPr>
            <p:ph type="title"/>
          </p:nvPr>
        </p:nvSpPr>
        <p:spPr>
          <a:xfrm>
            <a:off x="838200" y="1405407"/>
            <a:ext cx="10515600" cy="1223493"/>
          </a:xfrm>
        </p:spPr>
        <p:txBody>
          <a:bodyPr/>
          <a:lstStyle/>
          <a:p>
            <a:pPr algn="ctr"/>
            <a:r>
              <a:rPr lang="en-GB" dirty="0"/>
              <a:t> </a:t>
            </a:r>
            <a:r>
              <a:rPr lang="da-DK" dirty="0">
                <a:solidFill>
                  <a:srgbClr val="FBFBFB"/>
                </a:solidFill>
              </a:rPr>
              <a:t>Normalfungerende rygsøjle</a:t>
            </a:r>
          </a:p>
        </p:txBody>
      </p:sp>
      <p:sp>
        <p:nvSpPr>
          <p:cNvPr id="3" name="Content Placeholder 2">
            <a:extLst>
              <a:ext uri="{FF2B5EF4-FFF2-40B4-BE49-F238E27FC236}">
                <a16:creationId xmlns:a16="http://schemas.microsoft.com/office/drawing/2014/main" id="{7215CCA1-41E2-4A4C-812F-7102AD1202E0}"/>
              </a:ext>
            </a:extLst>
          </p:cNvPr>
          <p:cNvSpPr>
            <a:spLocks noGrp="1"/>
          </p:cNvSpPr>
          <p:nvPr>
            <p:ph idx="1"/>
          </p:nvPr>
        </p:nvSpPr>
        <p:spPr>
          <a:xfrm>
            <a:off x="2022618" y="4367937"/>
            <a:ext cx="1393398" cy="424732"/>
          </a:xfrm>
        </p:spPr>
        <p:txBody>
          <a:bodyPr>
            <a:spAutoFit/>
          </a:bodyPr>
          <a:lstStyle/>
          <a:p>
            <a:pPr marL="0" indent="0" algn="ctr">
              <a:buNone/>
            </a:pPr>
            <a:r>
              <a:rPr lang="da-DK" dirty="0"/>
              <a:t>Smerte</a:t>
            </a:r>
          </a:p>
        </p:txBody>
      </p:sp>
      <p:sp>
        <p:nvSpPr>
          <p:cNvPr id="10" name="Freeform 5">
            <a:extLst>
              <a:ext uri="{FF2B5EF4-FFF2-40B4-BE49-F238E27FC236}">
                <a16:creationId xmlns:a16="http://schemas.microsoft.com/office/drawing/2014/main" id="{401A467E-850F-D2A1-A7A3-44A3C95A18BA}"/>
              </a:ext>
            </a:extLst>
          </p:cNvPr>
          <p:cNvSpPr>
            <a:spLocks noEditPoints="1"/>
          </p:cNvSpPr>
          <p:nvPr/>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5">
            <a:extLst>
              <a:ext uri="{FF2B5EF4-FFF2-40B4-BE49-F238E27FC236}">
                <a16:creationId xmlns:a16="http://schemas.microsoft.com/office/drawing/2014/main" id="{2AF7AF01-EAA1-CD25-6C91-90872C98C3DB}"/>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Graphic 15">
            <a:extLst>
              <a:ext uri="{FF2B5EF4-FFF2-40B4-BE49-F238E27FC236}">
                <a16:creationId xmlns:a16="http://schemas.microsoft.com/office/drawing/2014/main" id="{43CA71CA-CD79-6612-CE50-51DAB34919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86395" y="2628900"/>
            <a:ext cx="1600200" cy="1600200"/>
          </a:xfrm>
          <a:prstGeom prst="rect">
            <a:avLst/>
          </a:prstGeom>
        </p:spPr>
      </p:pic>
      <p:pic>
        <p:nvPicPr>
          <p:cNvPr id="18" name="Graphic 17">
            <a:extLst>
              <a:ext uri="{FF2B5EF4-FFF2-40B4-BE49-F238E27FC236}">
                <a16:creationId xmlns:a16="http://schemas.microsoft.com/office/drawing/2014/main" id="{10DAE33B-122F-B324-83B7-7EE0AC9E40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28100" y="2628900"/>
            <a:ext cx="1600200" cy="1600200"/>
          </a:xfrm>
          <a:prstGeom prst="rect">
            <a:avLst/>
          </a:prstGeom>
        </p:spPr>
      </p:pic>
      <p:pic>
        <p:nvPicPr>
          <p:cNvPr id="20" name="Graphic 19">
            <a:extLst>
              <a:ext uri="{FF2B5EF4-FFF2-40B4-BE49-F238E27FC236}">
                <a16:creationId xmlns:a16="http://schemas.microsoft.com/office/drawing/2014/main" id="{90ED0D30-C7C8-168A-23CD-43C701E575B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44691" y="2628900"/>
            <a:ext cx="1600200" cy="1600200"/>
          </a:xfrm>
          <a:prstGeom prst="rect">
            <a:avLst/>
          </a:prstGeom>
        </p:spPr>
      </p:pic>
      <p:pic>
        <p:nvPicPr>
          <p:cNvPr id="22" name="Graphic 21">
            <a:extLst>
              <a:ext uri="{FF2B5EF4-FFF2-40B4-BE49-F238E27FC236}">
                <a16:creationId xmlns:a16="http://schemas.microsoft.com/office/drawing/2014/main" id="{E92AA0E3-48D5-CDCA-70A5-BCB57C1D72F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02987" y="2628900"/>
            <a:ext cx="1600200" cy="1600200"/>
          </a:xfrm>
          <a:prstGeom prst="rect">
            <a:avLst/>
          </a:prstGeom>
        </p:spPr>
      </p:pic>
      <p:sp>
        <p:nvSpPr>
          <p:cNvPr id="23" name="Content Placeholder 2">
            <a:extLst>
              <a:ext uri="{FF2B5EF4-FFF2-40B4-BE49-F238E27FC236}">
                <a16:creationId xmlns:a16="http://schemas.microsoft.com/office/drawing/2014/main" id="{6D8FBC33-AA52-A7B5-C4E6-15F5C0CD87DC}"/>
              </a:ext>
            </a:extLst>
          </p:cNvPr>
          <p:cNvSpPr txBox="1">
            <a:spLocks/>
          </p:cNvSpPr>
          <p:nvPr/>
        </p:nvSpPr>
        <p:spPr>
          <a:xfrm>
            <a:off x="4348092" y="4367937"/>
            <a:ext cx="1393398" cy="42473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a-DK" dirty="0"/>
              <a:t>Varme</a:t>
            </a:r>
          </a:p>
        </p:txBody>
      </p:sp>
      <p:sp>
        <p:nvSpPr>
          <p:cNvPr id="24" name="Content Placeholder 2">
            <a:extLst>
              <a:ext uri="{FF2B5EF4-FFF2-40B4-BE49-F238E27FC236}">
                <a16:creationId xmlns:a16="http://schemas.microsoft.com/office/drawing/2014/main" id="{B5D6E8FC-7713-E572-06A8-144B6DE36BA8}"/>
              </a:ext>
            </a:extLst>
          </p:cNvPr>
          <p:cNvSpPr txBox="1">
            <a:spLocks/>
          </p:cNvSpPr>
          <p:nvPr/>
        </p:nvSpPr>
        <p:spPr>
          <a:xfrm>
            <a:off x="6689796" y="4367937"/>
            <a:ext cx="1393398" cy="42473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a-DK" dirty="0"/>
              <a:t>Blære</a:t>
            </a:r>
          </a:p>
        </p:txBody>
      </p:sp>
      <p:sp>
        <p:nvSpPr>
          <p:cNvPr id="25" name="Content Placeholder 2">
            <a:extLst>
              <a:ext uri="{FF2B5EF4-FFF2-40B4-BE49-F238E27FC236}">
                <a16:creationId xmlns:a16="http://schemas.microsoft.com/office/drawing/2014/main" id="{332B0C5C-1659-7C90-34F1-84DB4E35EE80}"/>
              </a:ext>
            </a:extLst>
          </p:cNvPr>
          <p:cNvSpPr txBox="1">
            <a:spLocks/>
          </p:cNvSpPr>
          <p:nvPr/>
        </p:nvSpPr>
        <p:spPr>
          <a:xfrm>
            <a:off x="9031501" y="4367937"/>
            <a:ext cx="1393398" cy="42473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Tarm</a:t>
            </a:r>
          </a:p>
        </p:txBody>
      </p:sp>
    </p:spTree>
    <p:extLst>
      <p:ext uri="{BB962C8B-B14F-4D97-AF65-F5344CB8AC3E}">
        <p14:creationId xmlns:p14="http://schemas.microsoft.com/office/powerpoint/2010/main" val="3442605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406B1BF-C666-517E-0923-0435ABA614B6}"/>
              </a:ext>
            </a:extLst>
          </p:cNvPr>
          <p:cNvSpPr/>
          <p:nvPr/>
        </p:nvSpPr>
        <p:spPr>
          <a:xfrm>
            <a:off x="0" y="0"/>
            <a:ext cx="12192000" cy="6858000"/>
          </a:xfrm>
          <a:prstGeom prst="rect">
            <a:avLst/>
          </a:prstGeom>
          <a:solidFill>
            <a:schemeClr val="bg2">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Title 1">
            <a:extLst>
              <a:ext uri="{FF2B5EF4-FFF2-40B4-BE49-F238E27FC236}">
                <a16:creationId xmlns:a16="http://schemas.microsoft.com/office/drawing/2014/main" id="{6968FCA0-8E96-4D05-B954-C413743EC469}"/>
              </a:ext>
            </a:extLst>
          </p:cNvPr>
          <p:cNvSpPr>
            <a:spLocks noGrp="1"/>
          </p:cNvSpPr>
          <p:nvPr>
            <p:ph type="title"/>
          </p:nvPr>
        </p:nvSpPr>
        <p:spPr>
          <a:xfrm>
            <a:off x="838200" y="1405407"/>
            <a:ext cx="10515600" cy="1223493"/>
          </a:xfrm>
        </p:spPr>
        <p:txBody>
          <a:bodyPr/>
          <a:lstStyle/>
          <a:p>
            <a:pPr algn="ctr"/>
            <a:r>
              <a:rPr lang="da-DK" dirty="0"/>
              <a:t>Rygmarvsskade</a:t>
            </a:r>
          </a:p>
        </p:txBody>
      </p:sp>
      <p:sp>
        <p:nvSpPr>
          <p:cNvPr id="11" name="Title 1">
            <a:extLst>
              <a:ext uri="{FF2B5EF4-FFF2-40B4-BE49-F238E27FC236}">
                <a16:creationId xmlns:a16="http://schemas.microsoft.com/office/drawing/2014/main" id="{70A6A969-BD59-55F1-4A97-05100ED58612}"/>
              </a:ext>
            </a:extLst>
          </p:cNvPr>
          <p:cNvSpPr txBox="1">
            <a:spLocks/>
          </p:cNvSpPr>
          <p:nvPr/>
        </p:nvSpPr>
        <p:spPr>
          <a:xfrm>
            <a:off x="838200" y="746971"/>
            <a:ext cx="10515600" cy="1223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2"/>
                </a:solidFill>
                <a:latin typeface="+mn-lt"/>
                <a:ea typeface="+mj-ea"/>
                <a:cs typeface="+mj-cs"/>
              </a:defRPr>
            </a:lvl1pPr>
          </a:lstStyle>
          <a:p>
            <a:endParaRPr lang="en-GB"/>
          </a:p>
        </p:txBody>
      </p:sp>
      <p:sp>
        <p:nvSpPr>
          <p:cNvPr id="12" name="Content Placeholder 2">
            <a:extLst>
              <a:ext uri="{FF2B5EF4-FFF2-40B4-BE49-F238E27FC236}">
                <a16:creationId xmlns:a16="http://schemas.microsoft.com/office/drawing/2014/main" id="{A11C6B10-C6B5-D071-07FE-B74F78D47D27}"/>
              </a:ext>
            </a:extLst>
          </p:cNvPr>
          <p:cNvSpPr txBox="1">
            <a:spLocks/>
          </p:cNvSpPr>
          <p:nvPr/>
        </p:nvSpPr>
        <p:spPr>
          <a:xfrm>
            <a:off x="2022618" y="4367937"/>
            <a:ext cx="1393398" cy="42473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a-DK" dirty="0"/>
              <a:t>Smerte</a:t>
            </a:r>
          </a:p>
        </p:txBody>
      </p:sp>
      <p:sp>
        <p:nvSpPr>
          <p:cNvPr id="13" name="Freeform 5">
            <a:extLst>
              <a:ext uri="{FF2B5EF4-FFF2-40B4-BE49-F238E27FC236}">
                <a16:creationId xmlns:a16="http://schemas.microsoft.com/office/drawing/2014/main" id="{E09C6AFE-E183-32EE-CDD2-1A3AC2543C81}"/>
              </a:ext>
            </a:extLst>
          </p:cNvPr>
          <p:cNvSpPr>
            <a:spLocks noEditPoints="1"/>
          </p:cNvSpPr>
          <p:nvPr/>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5">
            <a:extLst>
              <a:ext uri="{FF2B5EF4-FFF2-40B4-BE49-F238E27FC236}">
                <a16:creationId xmlns:a16="http://schemas.microsoft.com/office/drawing/2014/main" id="{6090D4EA-C345-041B-AC70-AD668C44EFAD}"/>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Graphic 14">
            <a:extLst>
              <a:ext uri="{FF2B5EF4-FFF2-40B4-BE49-F238E27FC236}">
                <a16:creationId xmlns:a16="http://schemas.microsoft.com/office/drawing/2014/main" id="{BB8E2673-D920-41B4-9390-3C57AE5838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86395" y="2628900"/>
            <a:ext cx="1600200" cy="1600200"/>
          </a:xfrm>
          <a:prstGeom prst="rect">
            <a:avLst/>
          </a:prstGeom>
        </p:spPr>
      </p:pic>
      <p:pic>
        <p:nvPicPr>
          <p:cNvPr id="16" name="Graphic 15">
            <a:extLst>
              <a:ext uri="{FF2B5EF4-FFF2-40B4-BE49-F238E27FC236}">
                <a16:creationId xmlns:a16="http://schemas.microsoft.com/office/drawing/2014/main" id="{45D8AAF7-5156-2A8C-A5F5-8A7FF5A8EA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28100" y="2628900"/>
            <a:ext cx="1600200" cy="1600200"/>
          </a:xfrm>
          <a:prstGeom prst="rect">
            <a:avLst/>
          </a:prstGeom>
        </p:spPr>
      </p:pic>
      <p:pic>
        <p:nvPicPr>
          <p:cNvPr id="17" name="Graphic 16">
            <a:extLst>
              <a:ext uri="{FF2B5EF4-FFF2-40B4-BE49-F238E27FC236}">
                <a16:creationId xmlns:a16="http://schemas.microsoft.com/office/drawing/2014/main" id="{227DE742-DB7F-074A-AE37-01510AAF0A9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44691" y="2628900"/>
            <a:ext cx="1600200" cy="1600200"/>
          </a:xfrm>
          <a:prstGeom prst="rect">
            <a:avLst/>
          </a:prstGeom>
        </p:spPr>
      </p:pic>
      <p:pic>
        <p:nvPicPr>
          <p:cNvPr id="18" name="Graphic 17">
            <a:extLst>
              <a:ext uri="{FF2B5EF4-FFF2-40B4-BE49-F238E27FC236}">
                <a16:creationId xmlns:a16="http://schemas.microsoft.com/office/drawing/2014/main" id="{667153E6-3179-3338-21BC-EAFAEA66B67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02987" y="2628900"/>
            <a:ext cx="1600200" cy="1600200"/>
          </a:xfrm>
          <a:prstGeom prst="rect">
            <a:avLst/>
          </a:prstGeom>
        </p:spPr>
      </p:pic>
      <p:sp>
        <p:nvSpPr>
          <p:cNvPr id="19" name="Content Placeholder 2">
            <a:extLst>
              <a:ext uri="{FF2B5EF4-FFF2-40B4-BE49-F238E27FC236}">
                <a16:creationId xmlns:a16="http://schemas.microsoft.com/office/drawing/2014/main" id="{C922178B-AA3D-3F38-EBEA-F89C3F1AAE15}"/>
              </a:ext>
            </a:extLst>
          </p:cNvPr>
          <p:cNvSpPr txBox="1">
            <a:spLocks/>
          </p:cNvSpPr>
          <p:nvPr/>
        </p:nvSpPr>
        <p:spPr>
          <a:xfrm>
            <a:off x="4348092" y="4367937"/>
            <a:ext cx="1393398" cy="42473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a-DK" dirty="0"/>
              <a:t>Varme</a:t>
            </a:r>
          </a:p>
        </p:txBody>
      </p:sp>
      <p:sp>
        <p:nvSpPr>
          <p:cNvPr id="20" name="Content Placeholder 2">
            <a:extLst>
              <a:ext uri="{FF2B5EF4-FFF2-40B4-BE49-F238E27FC236}">
                <a16:creationId xmlns:a16="http://schemas.microsoft.com/office/drawing/2014/main" id="{A32D2465-1AD8-5D66-23E7-545F393F89B6}"/>
              </a:ext>
            </a:extLst>
          </p:cNvPr>
          <p:cNvSpPr txBox="1">
            <a:spLocks/>
          </p:cNvSpPr>
          <p:nvPr/>
        </p:nvSpPr>
        <p:spPr>
          <a:xfrm>
            <a:off x="5920948" y="4340337"/>
            <a:ext cx="2931095" cy="88537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a-DK" dirty="0"/>
              <a:t>Blæreirritation</a:t>
            </a:r>
          </a:p>
          <a:p>
            <a:pPr marL="0" indent="0" algn="ctr">
              <a:buFont typeface="Arial" panose="020B0604020202020204" pitchFamily="34" charset="0"/>
              <a:buNone/>
            </a:pPr>
            <a:r>
              <a:rPr lang="en-GB" dirty="0"/>
              <a:t>UVI</a:t>
            </a:r>
          </a:p>
        </p:txBody>
      </p:sp>
      <p:sp>
        <p:nvSpPr>
          <p:cNvPr id="21" name="Content Placeholder 2">
            <a:extLst>
              <a:ext uri="{FF2B5EF4-FFF2-40B4-BE49-F238E27FC236}">
                <a16:creationId xmlns:a16="http://schemas.microsoft.com/office/drawing/2014/main" id="{CEE927E6-D250-49CA-C041-9D3164FA4DA1}"/>
              </a:ext>
            </a:extLst>
          </p:cNvPr>
          <p:cNvSpPr txBox="1">
            <a:spLocks/>
          </p:cNvSpPr>
          <p:nvPr/>
        </p:nvSpPr>
        <p:spPr>
          <a:xfrm>
            <a:off x="8928100" y="4340337"/>
            <a:ext cx="1600200" cy="75713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a-DK" dirty="0"/>
              <a:t>Udspilet tarm</a:t>
            </a:r>
          </a:p>
        </p:txBody>
      </p:sp>
    </p:spTree>
    <p:extLst>
      <p:ext uri="{BB962C8B-B14F-4D97-AF65-F5344CB8AC3E}">
        <p14:creationId xmlns:p14="http://schemas.microsoft.com/office/powerpoint/2010/main" val="2918912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AFCFC67-670F-C2A7-8E98-EBDE7ADDF10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1473" y="856822"/>
            <a:ext cx="1315199" cy="3999279"/>
          </a:xfrm>
          <a:prstGeom prst="rect">
            <a:avLst/>
          </a:prstGeom>
          <a:effectLst>
            <a:innerShdw blurRad="63500" dist="50800" dir="16200000">
              <a:prstClr val="black">
                <a:alpha val="50000"/>
              </a:prstClr>
            </a:innerShdw>
          </a:effectLst>
        </p:spPr>
      </p:pic>
      <p:sp>
        <p:nvSpPr>
          <p:cNvPr id="3" name="TextBox 2">
            <a:extLst>
              <a:ext uri="{FF2B5EF4-FFF2-40B4-BE49-F238E27FC236}">
                <a16:creationId xmlns:a16="http://schemas.microsoft.com/office/drawing/2014/main" id="{007E1A6B-D749-3F75-3733-D83F11CF1CCC}"/>
              </a:ext>
            </a:extLst>
          </p:cNvPr>
          <p:cNvSpPr txBox="1"/>
          <p:nvPr/>
        </p:nvSpPr>
        <p:spPr>
          <a:xfrm>
            <a:off x="2254942" y="2355833"/>
            <a:ext cx="2678006" cy="338554"/>
          </a:xfrm>
          <a:prstGeom prst="rect">
            <a:avLst/>
          </a:prstGeom>
          <a:noFill/>
        </p:spPr>
        <p:txBody>
          <a:bodyPr wrap="square">
            <a:spAutoFit/>
          </a:bodyPr>
          <a:lstStyle/>
          <a:p>
            <a:r>
              <a:rPr lang="da-DK" sz="1600" dirty="0"/>
              <a:t>Læssion ved T6 eller over </a:t>
            </a:r>
          </a:p>
        </p:txBody>
      </p:sp>
      <p:cxnSp>
        <p:nvCxnSpPr>
          <p:cNvPr id="6" name="Above T6 line">
            <a:extLst>
              <a:ext uri="{FF2B5EF4-FFF2-40B4-BE49-F238E27FC236}">
                <a16:creationId xmlns:a16="http://schemas.microsoft.com/office/drawing/2014/main" id="{D461376E-377D-42CE-4410-3B642D0247C0}"/>
              </a:ext>
            </a:extLst>
          </p:cNvPr>
          <p:cNvCxnSpPr>
            <a:cxnSpLocks/>
          </p:cNvCxnSpPr>
          <p:nvPr/>
        </p:nvCxnSpPr>
        <p:spPr>
          <a:xfrm>
            <a:off x="1816613" y="2816062"/>
            <a:ext cx="4536061" cy="0"/>
          </a:xfrm>
          <a:prstGeom prst="line">
            <a:avLst/>
          </a:prstGeom>
          <a:ln w="19050">
            <a:solidFill>
              <a:srgbClr val="000000"/>
            </a:solidFill>
          </a:ln>
          <a:effectLst>
            <a:glow rad="762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B87DB3A-C65F-E076-3E14-D4C2F4D7EC22}"/>
              </a:ext>
            </a:extLst>
          </p:cNvPr>
          <p:cNvSpPr txBox="1"/>
          <p:nvPr/>
        </p:nvSpPr>
        <p:spPr>
          <a:xfrm>
            <a:off x="8636000" y="5225372"/>
            <a:ext cx="3044991" cy="338554"/>
          </a:xfrm>
          <a:prstGeom prst="rect">
            <a:avLst/>
          </a:prstGeom>
          <a:noFill/>
        </p:spPr>
        <p:txBody>
          <a:bodyPr wrap="square" lIns="91440" tIns="45720" rIns="91440" bIns="45720" anchor="t">
            <a:spAutoFit/>
          </a:bodyPr>
          <a:lstStyle/>
          <a:p>
            <a:pPr algn="ctr"/>
            <a:r>
              <a:rPr lang="da-DK" sz="1600" dirty="0"/>
              <a:t>Forsnævring af blodkarret</a:t>
            </a:r>
          </a:p>
        </p:txBody>
      </p:sp>
      <p:sp>
        <p:nvSpPr>
          <p:cNvPr id="37" name="TextBox 36">
            <a:extLst>
              <a:ext uri="{FF2B5EF4-FFF2-40B4-BE49-F238E27FC236}">
                <a16:creationId xmlns:a16="http://schemas.microsoft.com/office/drawing/2014/main" id="{2DC1A8AD-BAB4-293E-6A4B-CF70F131AA51}"/>
              </a:ext>
            </a:extLst>
          </p:cNvPr>
          <p:cNvSpPr txBox="1"/>
          <p:nvPr/>
        </p:nvSpPr>
        <p:spPr>
          <a:xfrm>
            <a:off x="8487850" y="3299007"/>
            <a:ext cx="3044991" cy="338554"/>
          </a:xfrm>
          <a:prstGeom prst="rect">
            <a:avLst/>
          </a:prstGeom>
          <a:noFill/>
        </p:spPr>
        <p:txBody>
          <a:bodyPr wrap="square">
            <a:spAutoFit/>
          </a:bodyPr>
          <a:lstStyle/>
          <a:p>
            <a:pPr algn="ctr"/>
            <a:r>
              <a:rPr lang="da-DK" sz="1600" dirty="0"/>
              <a:t>Stigning i blodtryk</a:t>
            </a:r>
          </a:p>
        </p:txBody>
      </p:sp>
      <p:pic>
        <p:nvPicPr>
          <p:cNvPr id="41" name="Graphic 40">
            <a:extLst>
              <a:ext uri="{FF2B5EF4-FFF2-40B4-BE49-F238E27FC236}">
                <a16:creationId xmlns:a16="http://schemas.microsoft.com/office/drawing/2014/main" id="{C53EA30D-C636-DE48-8623-325325DDFAD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188468" y="1068733"/>
            <a:ext cx="1643753" cy="2230274"/>
          </a:xfrm>
          <a:prstGeom prst="rect">
            <a:avLst/>
          </a:prstGeom>
        </p:spPr>
      </p:pic>
      <p:pic>
        <p:nvPicPr>
          <p:cNvPr id="2" name="Picture 1" descr="A diagram of a blood vessel&#10;&#10;Description automatically generated">
            <a:extLst>
              <a:ext uri="{FF2B5EF4-FFF2-40B4-BE49-F238E27FC236}">
                <a16:creationId xmlns:a16="http://schemas.microsoft.com/office/drawing/2014/main" id="{3BA425DE-5EEA-BDCE-0BED-8EEB2FCB2828}"/>
              </a:ext>
            </a:extLst>
          </p:cNvPr>
          <p:cNvPicPr>
            <a:picLocks noChangeAspect="1"/>
          </p:cNvPicPr>
          <p:nvPr/>
        </p:nvPicPr>
        <p:blipFill rotWithShape="1">
          <a:blip r:embed="rId8"/>
          <a:srcRect r="154" b="25926"/>
          <a:stretch/>
        </p:blipFill>
        <p:spPr>
          <a:xfrm>
            <a:off x="8636000" y="3836201"/>
            <a:ext cx="2738984" cy="1529085"/>
          </a:xfrm>
          <a:prstGeom prst="rect">
            <a:avLst/>
          </a:prstGeom>
        </p:spPr>
      </p:pic>
    </p:spTree>
    <p:extLst>
      <p:ext uri="{BB962C8B-B14F-4D97-AF65-F5344CB8AC3E}">
        <p14:creationId xmlns:p14="http://schemas.microsoft.com/office/powerpoint/2010/main" val="2873153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Graphic 49">
            <a:extLst>
              <a:ext uri="{FF2B5EF4-FFF2-40B4-BE49-F238E27FC236}">
                <a16:creationId xmlns:a16="http://schemas.microsoft.com/office/drawing/2014/main" id="{6538C198-88A4-FE30-4CB6-65EBF3C4634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1473" y="1229703"/>
            <a:ext cx="1315199" cy="3999279"/>
          </a:xfrm>
          <a:prstGeom prst="rect">
            <a:avLst/>
          </a:prstGeom>
          <a:effectLst>
            <a:innerShdw blurRad="63500" dist="50800" dir="16200000">
              <a:prstClr val="black">
                <a:alpha val="50000"/>
              </a:prstClr>
            </a:innerShdw>
          </a:effectLst>
        </p:spPr>
      </p:pic>
      <p:pic>
        <p:nvPicPr>
          <p:cNvPr id="10" name="Picture 9" descr="A person in a wheelchair with his hand on his head&#10;&#10;Description automatically generated">
            <a:extLst>
              <a:ext uri="{FF2B5EF4-FFF2-40B4-BE49-F238E27FC236}">
                <a16:creationId xmlns:a16="http://schemas.microsoft.com/office/drawing/2014/main" id="{6781117A-8FA1-DA96-C994-292AB9DD608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3286" t="7091" r="39601" b="7249"/>
          <a:stretch/>
        </p:blipFill>
        <p:spPr>
          <a:xfrm>
            <a:off x="4189575" y="983465"/>
            <a:ext cx="3305612" cy="5874535"/>
          </a:xfrm>
          <a:prstGeom prst="rect">
            <a:avLst/>
          </a:prstGeom>
        </p:spPr>
      </p:pic>
      <p:pic>
        <p:nvPicPr>
          <p:cNvPr id="17" name="Graphic 16">
            <a:extLst>
              <a:ext uri="{FF2B5EF4-FFF2-40B4-BE49-F238E27FC236}">
                <a16:creationId xmlns:a16="http://schemas.microsoft.com/office/drawing/2014/main" id="{A99A6046-AEE1-90F5-AB31-166209E3614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20659209" flipH="1">
            <a:off x="6767154" y="1813456"/>
            <a:ext cx="255523" cy="420791"/>
          </a:xfrm>
          <a:prstGeom prst="rect">
            <a:avLst/>
          </a:prstGeom>
          <a:effectLst>
            <a:outerShdw blurRad="50800" dist="38100" dir="2700000" algn="tl" rotWithShape="0">
              <a:prstClr val="black">
                <a:alpha val="40000"/>
              </a:prstClr>
            </a:outerShdw>
          </a:effectLst>
        </p:spPr>
      </p:pic>
      <p:pic>
        <p:nvPicPr>
          <p:cNvPr id="26" name="Graphic 25">
            <a:extLst>
              <a:ext uri="{FF2B5EF4-FFF2-40B4-BE49-F238E27FC236}">
                <a16:creationId xmlns:a16="http://schemas.microsoft.com/office/drawing/2014/main" id="{A373DB8C-EDCB-F72A-7B9C-6A1D1BE320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60290" y="2045763"/>
            <a:ext cx="606545" cy="606545"/>
          </a:xfrm>
          <a:prstGeom prst="rect">
            <a:avLst/>
          </a:prstGeom>
          <a:effectLst>
            <a:glow rad="12700">
              <a:schemeClr val="accent3">
                <a:satMod val="175000"/>
                <a:alpha val="40000"/>
              </a:schemeClr>
            </a:glow>
          </a:effectLst>
        </p:spPr>
      </p:pic>
      <p:grpSp>
        <p:nvGrpSpPr>
          <p:cNvPr id="52" name="Group 51">
            <a:extLst>
              <a:ext uri="{FF2B5EF4-FFF2-40B4-BE49-F238E27FC236}">
                <a16:creationId xmlns:a16="http://schemas.microsoft.com/office/drawing/2014/main" id="{BD7DB7F0-CE32-A58C-E192-F28C04C3C22C}"/>
              </a:ext>
            </a:extLst>
          </p:cNvPr>
          <p:cNvGrpSpPr/>
          <p:nvPr/>
        </p:nvGrpSpPr>
        <p:grpSpPr>
          <a:xfrm>
            <a:off x="5865976" y="616686"/>
            <a:ext cx="1112920" cy="942448"/>
            <a:chOff x="5901668" y="311220"/>
            <a:chExt cx="1112920" cy="942448"/>
          </a:xfrm>
          <a:effectLst>
            <a:glow rad="63500">
              <a:schemeClr val="bg1">
                <a:alpha val="40000"/>
              </a:schemeClr>
            </a:glow>
          </a:effectLst>
        </p:grpSpPr>
        <p:pic>
          <p:nvPicPr>
            <p:cNvPr id="16" name="Graphic 15" descr="Lightning bolt with solid fill">
              <a:extLst>
                <a:ext uri="{FF2B5EF4-FFF2-40B4-BE49-F238E27FC236}">
                  <a16:creationId xmlns:a16="http://schemas.microsoft.com/office/drawing/2014/main" id="{0DC44B3D-2B2C-EAFA-A7D0-4A15EAD46B6D}"/>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rot="352575">
              <a:off x="5901668" y="339268"/>
              <a:ext cx="914400" cy="914400"/>
            </a:xfrm>
            <a:prstGeom prst="rect">
              <a:avLst/>
            </a:prstGeom>
          </p:spPr>
        </p:pic>
        <p:pic>
          <p:nvPicPr>
            <p:cNvPr id="28" name="Graphic 27" descr="Lightning bolt with solid fill">
              <a:extLst>
                <a:ext uri="{FF2B5EF4-FFF2-40B4-BE49-F238E27FC236}">
                  <a16:creationId xmlns:a16="http://schemas.microsoft.com/office/drawing/2014/main" id="{939DC38D-D32A-B9C7-CF42-D338F19D527E}"/>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rot="811791">
              <a:off x="6343771" y="311220"/>
              <a:ext cx="670817" cy="670817"/>
            </a:xfrm>
            <a:prstGeom prst="rect">
              <a:avLst/>
            </a:prstGeom>
          </p:spPr>
        </p:pic>
      </p:grpSp>
      <p:sp>
        <p:nvSpPr>
          <p:cNvPr id="30" name="TextBox 29">
            <a:extLst>
              <a:ext uri="{FF2B5EF4-FFF2-40B4-BE49-F238E27FC236}">
                <a16:creationId xmlns:a16="http://schemas.microsoft.com/office/drawing/2014/main" id="{560D8C67-3D2B-42EB-0902-96594F50AA95}"/>
              </a:ext>
            </a:extLst>
          </p:cNvPr>
          <p:cNvSpPr txBox="1"/>
          <p:nvPr/>
        </p:nvSpPr>
        <p:spPr>
          <a:xfrm>
            <a:off x="3912241" y="980478"/>
            <a:ext cx="2326676" cy="369332"/>
          </a:xfrm>
          <a:prstGeom prst="rect">
            <a:avLst/>
          </a:prstGeom>
          <a:noFill/>
        </p:spPr>
        <p:txBody>
          <a:bodyPr wrap="square">
            <a:spAutoFit/>
          </a:bodyPr>
          <a:lstStyle/>
          <a:p>
            <a:r>
              <a:rPr lang="da-DK" dirty="0"/>
              <a:t>Dunkende hovedpine</a:t>
            </a:r>
          </a:p>
        </p:txBody>
      </p:sp>
      <p:sp>
        <p:nvSpPr>
          <p:cNvPr id="32" name="TextBox 31">
            <a:extLst>
              <a:ext uri="{FF2B5EF4-FFF2-40B4-BE49-F238E27FC236}">
                <a16:creationId xmlns:a16="http://schemas.microsoft.com/office/drawing/2014/main" id="{481FD0FE-60CB-3626-D207-41300ED21E79}"/>
              </a:ext>
            </a:extLst>
          </p:cNvPr>
          <p:cNvSpPr txBox="1"/>
          <p:nvPr/>
        </p:nvSpPr>
        <p:spPr>
          <a:xfrm>
            <a:off x="3334792" y="2004289"/>
            <a:ext cx="2068755" cy="369332"/>
          </a:xfrm>
          <a:prstGeom prst="rect">
            <a:avLst/>
          </a:prstGeom>
          <a:noFill/>
        </p:spPr>
        <p:txBody>
          <a:bodyPr wrap="square">
            <a:spAutoFit/>
          </a:bodyPr>
          <a:lstStyle/>
          <a:p>
            <a:r>
              <a:rPr lang="da-DK" dirty="0"/>
              <a:t>Rødmen i huden</a:t>
            </a:r>
          </a:p>
        </p:txBody>
      </p:sp>
      <p:sp>
        <p:nvSpPr>
          <p:cNvPr id="34" name="Rectangle 33">
            <a:extLst>
              <a:ext uri="{FF2B5EF4-FFF2-40B4-BE49-F238E27FC236}">
                <a16:creationId xmlns:a16="http://schemas.microsoft.com/office/drawing/2014/main" id="{5CE76F3C-CF33-CE37-4550-569D59CA4511}"/>
              </a:ext>
            </a:extLst>
          </p:cNvPr>
          <p:cNvSpPr/>
          <p:nvPr/>
        </p:nvSpPr>
        <p:spPr>
          <a:xfrm>
            <a:off x="4255165" y="3173551"/>
            <a:ext cx="3517356" cy="351569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7" name="Graphic 26">
            <a:extLst>
              <a:ext uri="{FF2B5EF4-FFF2-40B4-BE49-F238E27FC236}">
                <a16:creationId xmlns:a16="http://schemas.microsoft.com/office/drawing/2014/main" id="{6A9E58C4-5EB3-2A46-81A7-4CCF803E1AB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40196" y="2779436"/>
            <a:ext cx="723833" cy="723833"/>
          </a:xfrm>
          <a:prstGeom prst="rect">
            <a:avLst/>
          </a:prstGeom>
          <a:effectLst>
            <a:glow rad="12700">
              <a:schemeClr val="accent3">
                <a:satMod val="175000"/>
                <a:alpha val="40000"/>
              </a:schemeClr>
            </a:glow>
          </a:effectLst>
        </p:spPr>
      </p:pic>
      <p:sp>
        <p:nvSpPr>
          <p:cNvPr id="35" name="TextBox 34">
            <a:extLst>
              <a:ext uri="{FF2B5EF4-FFF2-40B4-BE49-F238E27FC236}">
                <a16:creationId xmlns:a16="http://schemas.microsoft.com/office/drawing/2014/main" id="{5AEA0E5D-2C17-D92E-F0A9-0277A7E9869C}"/>
              </a:ext>
            </a:extLst>
          </p:cNvPr>
          <p:cNvSpPr txBox="1"/>
          <p:nvPr/>
        </p:nvSpPr>
        <p:spPr>
          <a:xfrm>
            <a:off x="2277971" y="2820126"/>
            <a:ext cx="2678006" cy="369332"/>
          </a:xfrm>
          <a:prstGeom prst="rect">
            <a:avLst/>
          </a:prstGeom>
          <a:noFill/>
        </p:spPr>
        <p:txBody>
          <a:bodyPr wrap="square">
            <a:spAutoFit/>
          </a:bodyPr>
          <a:lstStyle/>
          <a:p>
            <a:r>
              <a:rPr lang="da-DK" dirty="0"/>
              <a:t>Læssion ved T6 eller over </a:t>
            </a:r>
          </a:p>
        </p:txBody>
      </p:sp>
      <p:sp>
        <p:nvSpPr>
          <p:cNvPr id="33" name="TextBox 32">
            <a:extLst>
              <a:ext uri="{FF2B5EF4-FFF2-40B4-BE49-F238E27FC236}">
                <a16:creationId xmlns:a16="http://schemas.microsoft.com/office/drawing/2014/main" id="{D304CD1D-9D19-69E4-C21A-BB0F524EDD18}"/>
              </a:ext>
            </a:extLst>
          </p:cNvPr>
          <p:cNvSpPr txBox="1"/>
          <p:nvPr/>
        </p:nvSpPr>
        <p:spPr>
          <a:xfrm>
            <a:off x="2381463" y="3252975"/>
            <a:ext cx="2139552" cy="369332"/>
          </a:xfrm>
          <a:prstGeom prst="rect">
            <a:avLst/>
          </a:prstGeom>
          <a:noFill/>
        </p:spPr>
        <p:txBody>
          <a:bodyPr wrap="square">
            <a:spAutoFit/>
          </a:bodyPr>
          <a:lstStyle/>
          <a:p>
            <a:r>
              <a:rPr lang="da-DK" dirty="0"/>
              <a:t>Bleg hud – </a:t>
            </a:r>
            <a:r>
              <a:rPr lang="en-GB" dirty="0"/>
              <a:t>Under T6</a:t>
            </a:r>
            <a:endParaRPr lang="en-SE" dirty="0"/>
          </a:p>
        </p:txBody>
      </p:sp>
      <p:sp>
        <p:nvSpPr>
          <p:cNvPr id="39" name="TextBox 38">
            <a:extLst>
              <a:ext uri="{FF2B5EF4-FFF2-40B4-BE49-F238E27FC236}">
                <a16:creationId xmlns:a16="http://schemas.microsoft.com/office/drawing/2014/main" id="{13AABB19-1F49-0F80-A458-A8DB0F5C4FD4}"/>
              </a:ext>
            </a:extLst>
          </p:cNvPr>
          <p:cNvSpPr txBox="1"/>
          <p:nvPr/>
        </p:nvSpPr>
        <p:spPr>
          <a:xfrm>
            <a:off x="6664029" y="1439476"/>
            <a:ext cx="2355280" cy="369332"/>
          </a:xfrm>
          <a:prstGeom prst="rect">
            <a:avLst/>
          </a:prstGeom>
          <a:noFill/>
        </p:spPr>
        <p:txBody>
          <a:bodyPr wrap="square">
            <a:spAutoFit/>
          </a:bodyPr>
          <a:lstStyle/>
          <a:p>
            <a:r>
              <a:rPr lang="da-DK" dirty="0"/>
              <a:t>Sved kan forekomme</a:t>
            </a:r>
          </a:p>
        </p:txBody>
      </p:sp>
      <p:sp>
        <p:nvSpPr>
          <p:cNvPr id="41" name="TextBox 40">
            <a:extLst>
              <a:ext uri="{FF2B5EF4-FFF2-40B4-BE49-F238E27FC236}">
                <a16:creationId xmlns:a16="http://schemas.microsoft.com/office/drawing/2014/main" id="{97C3411E-F5F3-6ACE-6797-8CEE42977473}"/>
              </a:ext>
            </a:extLst>
          </p:cNvPr>
          <p:cNvSpPr txBox="1"/>
          <p:nvPr/>
        </p:nvSpPr>
        <p:spPr>
          <a:xfrm>
            <a:off x="8414650" y="2309791"/>
            <a:ext cx="3517356" cy="369332"/>
          </a:xfrm>
          <a:prstGeom prst="rect">
            <a:avLst/>
          </a:prstGeom>
          <a:noFill/>
        </p:spPr>
        <p:txBody>
          <a:bodyPr wrap="square">
            <a:spAutoFit/>
          </a:bodyPr>
          <a:lstStyle/>
          <a:p>
            <a:r>
              <a:rPr lang="da-DK" dirty="0"/>
              <a:t>Langsom puls (bradykardi)</a:t>
            </a:r>
          </a:p>
        </p:txBody>
      </p:sp>
      <p:cxnSp>
        <p:nvCxnSpPr>
          <p:cNvPr id="36" name="Above T6 line">
            <a:extLst>
              <a:ext uri="{FF2B5EF4-FFF2-40B4-BE49-F238E27FC236}">
                <a16:creationId xmlns:a16="http://schemas.microsoft.com/office/drawing/2014/main" id="{B8E6F6D8-389E-020B-5D11-E01481F5FBC7}"/>
              </a:ext>
            </a:extLst>
          </p:cNvPr>
          <p:cNvCxnSpPr>
            <a:cxnSpLocks/>
          </p:cNvCxnSpPr>
          <p:nvPr/>
        </p:nvCxnSpPr>
        <p:spPr>
          <a:xfrm flipV="1">
            <a:off x="1809455" y="3148207"/>
            <a:ext cx="9010945" cy="63564"/>
          </a:xfrm>
          <a:prstGeom prst="line">
            <a:avLst/>
          </a:prstGeom>
          <a:ln w="19050">
            <a:solidFill>
              <a:srgbClr val="000000"/>
            </a:solidFill>
          </a:ln>
          <a:effectLst>
            <a:glow rad="76200">
              <a:schemeClr val="accent1">
                <a:satMod val="175000"/>
                <a:alpha val="25000"/>
              </a:schemeClr>
            </a:glow>
          </a:effectLst>
        </p:spPr>
        <p:style>
          <a:lnRef idx="1">
            <a:schemeClr val="accent1"/>
          </a:lnRef>
          <a:fillRef idx="0">
            <a:schemeClr val="accent1"/>
          </a:fillRef>
          <a:effectRef idx="0">
            <a:schemeClr val="accent1"/>
          </a:effectRef>
          <a:fontRef idx="minor">
            <a:schemeClr val="tx1"/>
          </a:fontRef>
        </p:style>
      </p:cxnSp>
      <p:pic>
        <p:nvPicPr>
          <p:cNvPr id="51" name="Graphic 50">
            <a:extLst>
              <a:ext uri="{FF2B5EF4-FFF2-40B4-BE49-F238E27FC236}">
                <a16:creationId xmlns:a16="http://schemas.microsoft.com/office/drawing/2014/main" id="{C173ED37-6673-3E4B-3E1F-2C8A4E7557F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873465">
            <a:off x="5517557" y="1450031"/>
            <a:ext cx="266561" cy="382097"/>
          </a:xfrm>
          <a:prstGeom prst="rect">
            <a:avLst/>
          </a:prstGeom>
          <a:effectLst>
            <a:outerShdw blurRad="50800" dist="38100" dir="2700000" algn="tl" rotWithShape="0">
              <a:prstClr val="black">
                <a:alpha val="40000"/>
              </a:prstClr>
            </a:outerShdw>
          </a:effectLst>
        </p:spPr>
      </p:pic>
      <p:sp>
        <p:nvSpPr>
          <p:cNvPr id="54" name="TextBox 53">
            <a:extLst>
              <a:ext uri="{FF2B5EF4-FFF2-40B4-BE49-F238E27FC236}">
                <a16:creationId xmlns:a16="http://schemas.microsoft.com/office/drawing/2014/main" id="{3453A9D0-CADF-4451-6050-25ED35C589A6}"/>
              </a:ext>
            </a:extLst>
          </p:cNvPr>
          <p:cNvSpPr txBox="1"/>
          <p:nvPr/>
        </p:nvSpPr>
        <p:spPr>
          <a:xfrm>
            <a:off x="8414650" y="2679123"/>
            <a:ext cx="3517356" cy="369332"/>
          </a:xfrm>
          <a:prstGeom prst="rect">
            <a:avLst/>
          </a:prstGeom>
          <a:noFill/>
        </p:spPr>
        <p:txBody>
          <a:bodyPr wrap="square">
            <a:spAutoFit/>
          </a:bodyPr>
          <a:lstStyle/>
          <a:p>
            <a:r>
              <a:rPr lang="da-DK" dirty="0"/>
              <a:t>Kan klage over en stram brystkasse</a:t>
            </a:r>
          </a:p>
        </p:txBody>
      </p:sp>
      <p:grpSp>
        <p:nvGrpSpPr>
          <p:cNvPr id="94" name="Graphic 56">
            <a:extLst>
              <a:ext uri="{FF2B5EF4-FFF2-40B4-BE49-F238E27FC236}">
                <a16:creationId xmlns:a16="http://schemas.microsoft.com/office/drawing/2014/main" id="{7FB856D9-BE2C-1E3B-4F9F-A3AB6E33CFE2}"/>
              </a:ext>
            </a:extLst>
          </p:cNvPr>
          <p:cNvGrpSpPr/>
          <p:nvPr/>
        </p:nvGrpSpPr>
        <p:grpSpPr>
          <a:xfrm>
            <a:off x="8914368" y="1629992"/>
            <a:ext cx="2211043" cy="695538"/>
            <a:chOff x="8794461" y="3607497"/>
            <a:chExt cx="578044" cy="181838"/>
          </a:xfrm>
          <a:solidFill>
            <a:schemeClr val="tx2"/>
          </a:solidFill>
        </p:grpSpPr>
        <p:sp>
          <p:nvSpPr>
            <p:cNvPr id="95" name="Free-form: Shape 94">
              <a:extLst>
                <a:ext uri="{FF2B5EF4-FFF2-40B4-BE49-F238E27FC236}">
                  <a16:creationId xmlns:a16="http://schemas.microsoft.com/office/drawing/2014/main" id="{7F42AC94-C012-7A0B-F96B-1DD47A133FC5}"/>
                </a:ext>
              </a:extLst>
            </p:cNvPr>
            <p:cNvSpPr/>
            <p:nvPr/>
          </p:nvSpPr>
          <p:spPr>
            <a:xfrm>
              <a:off x="8794461" y="3607507"/>
              <a:ext cx="289032" cy="181828"/>
            </a:xfrm>
            <a:custGeom>
              <a:avLst/>
              <a:gdLst>
                <a:gd name="connsiteX0" fmla="*/ 115232 w 289032"/>
                <a:gd name="connsiteY0" fmla="*/ 181818 h 181828"/>
                <a:gd name="connsiteX1" fmla="*/ 109322 w 289032"/>
                <a:gd name="connsiteY1" fmla="*/ 170227 h 181828"/>
                <a:gd name="connsiteX2" fmla="*/ 105506 w 289032"/>
                <a:gd name="connsiteY2" fmla="*/ 145986 h 181828"/>
                <a:gd name="connsiteX3" fmla="*/ 97056 w 289032"/>
                <a:gd name="connsiteY3" fmla="*/ 76084 h 181828"/>
                <a:gd name="connsiteX4" fmla="*/ 89964 w 289032"/>
                <a:gd name="connsiteY4" fmla="*/ 17535 h 181828"/>
                <a:gd name="connsiteX5" fmla="*/ 85040 w 289032"/>
                <a:gd name="connsiteY5" fmla="*/ 56353 h 181828"/>
                <a:gd name="connsiteX6" fmla="*/ 78425 w 289032"/>
                <a:gd name="connsiteY6" fmla="*/ 107676 h 181828"/>
                <a:gd name="connsiteX7" fmla="*/ 69446 w 289032"/>
                <a:gd name="connsiteY7" fmla="*/ 134871 h 181828"/>
                <a:gd name="connsiteX8" fmla="*/ 51436 w 289032"/>
                <a:gd name="connsiteY8" fmla="*/ 105840 h 181828"/>
                <a:gd name="connsiteX9" fmla="*/ 45786 w 289032"/>
                <a:gd name="connsiteY9" fmla="*/ 93202 h 181828"/>
                <a:gd name="connsiteX10" fmla="*/ 42675 w 289032"/>
                <a:gd name="connsiteY10" fmla="*/ 98552 h 181828"/>
                <a:gd name="connsiteX11" fmla="*/ 26978 w 289032"/>
                <a:gd name="connsiteY11" fmla="*/ 118116 h 181828"/>
                <a:gd name="connsiteX12" fmla="*/ 26148 w 289032"/>
                <a:gd name="connsiteY12" fmla="*/ 118458 h 181828"/>
                <a:gd name="connsiteX13" fmla="*/ 0 w 289032"/>
                <a:gd name="connsiteY13" fmla="*/ 122523 h 181828"/>
                <a:gd name="connsiteX14" fmla="*/ 0 w 289032"/>
                <a:gd name="connsiteY14" fmla="*/ 116426 h 181828"/>
                <a:gd name="connsiteX15" fmla="*/ 23805 w 289032"/>
                <a:gd name="connsiteY15" fmla="*/ 112829 h 181828"/>
                <a:gd name="connsiteX16" fmla="*/ 24666 w 289032"/>
                <a:gd name="connsiteY16" fmla="*/ 112476 h 181828"/>
                <a:gd name="connsiteX17" fmla="*/ 37356 w 289032"/>
                <a:gd name="connsiteY17" fmla="*/ 95566 h 181828"/>
                <a:gd name="connsiteX18" fmla="*/ 46055 w 289032"/>
                <a:gd name="connsiteY18" fmla="*/ 85446 h 181828"/>
                <a:gd name="connsiteX19" fmla="*/ 57025 w 289032"/>
                <a:gd name="connsiteY19" fmla="*/ 103435 h 181828"/>
                <a:gd name="connsiteX20" fmla="*/ 68533 w 289032"/>
                <a:gd name="connsiteY20" fmla="*/ 127302 h 181828"/>
                <a:gd name="connsiteX21" fmla="*/ 78964 w 289032"/>
                <a:gd name="connsiteY21" fmla="*/ 55617 h 181828"/>
                <a:gd name="connsiteX22" fmla="*/ 83609 w 289032"/>
                <a:gd name="connsiteY22" fmla="*/ 18769 h 181828"/>
                <a:gd name="connsiteX23" fmla="*/ 89519 w 289032"/>
                <a:gd name="connsiteY23" fmla="*/ 44 h 181828"/>
                <a:gd name="connsiteX24" fmla="*/ 91976 w 289032"/>
                <a:gd name="connsiteY24" fmla="*/ 656 h 181828"/>
                <a:gd name="connsiteX25" fmla="*/ 103090 w 289032"/>
                <a:gd name="connsiteY25" fmla="*/ 75389 h 181828"/>
                <a:gd name="connsiteX26" fmla="*/ 115688 w 289032"/>
                <a:gd name="connsiteY26" fmla="*/ 171305 h 181828"/>
                <a:gd name="connsiteX27" fmla="*/ 122396 w 289032"/>
                <a:gd name="connsiteY27" fmla="*/ 138873 h 181828"/>
                <a:gd name="connsiteX28" fmla="*/ 138000 w 289032"/>
                <a:gd name="connsiteY28" fmla="*/ 89272 h 181828"/>
                <a:gd name="connsiteX29" fmla="*/ 138270 w 289032"/>
                <a:gd name="connsiteY29" fmla="*/ 89272 h 181828"/>
                <a:gd name="connsiteX30" fmla="*/ 149312 w 289032"/>
                <a:gd name="connsiteY30" fmla="*/ 99640 h 181828"/>
                <a:gd name="connsiteX31" fmla="*/ 191945 w 289032"/>
                <a:gd name="connsiteY31" fmla="*/ 129480 h 181828"/>
                <a:gd name="connsiteX32" fmla="*/ 192070 w 289032"/>
                <a:gd name="connsiteY32" fmla="*/ 129480 h 181828"/>
                <a:gd name="connsiteX33" fmla="*/ 236808 w 289032"/>
                <a:gd name="connsiteY33" fmla="*/ 111367 h 181828"/>
                <a:gd name="connsiteX34" fmla="*/ 251179 w 289032"/>
                <a:gd name="connsiteY34" fmla="*/ 103694 h 181828"/>
                <a:gd name="connsiteX35" fmla="*/ 264585 w 289032"/>
                <a:gd name="connsiteY35" fmla="*/ 109936 h 181828"/>
                <a:gd name="connsiteX36" fmla="*/ 278364 w 289032"/>
                <a:gd name="connsiteY36" fmla="*/ 116281 h 181828"/>
                <a:gd name="connsiteX37" fmla="*/ 285373 w 289032"/>
                <a:gd name="connsiteY37" fmla="*/ 116312 h 181828"/>
                <a:gd name="connsiteX38" fmla="*/ 288058 w 289032"/>
                <a:gd name="connsiteY38" fmla="*/ 116292 h 181828"/>
                <a:gd name="connsiteX39" fmla="*/ 288960 w 289032"/>
                <a:gd name="connsiteY39" fmla="*/ 116292 h 181828"/>
                <a:gd name="connsiteX40" fmla="*/ 289033 w 289032"/>
                <a:gd name="connsiteY40" fmla="*/ 122378 h 181828"/>
                <a:gd name="connsiteX41" fmla="*/ 288131 w 289032"/>
                <a:gd name="connsiteY41" fmla="*/ 122378 h 181828"/>
                <a:gd name="connsiteX42" fmla="*/ 285217 w 289032"/>
                <a:gd name="connsiteY42" fmla="*/ 122409 h 181828"/>
                <a:gd name="connsiteX43" fmla="*/ 278374 w 289032"/>
                <a:gd name="connsiteY43" fmla="*/ 122378 h 181828"/>
                <a:gd name="connsiteX44" fmla="*/ 260883 w 289032"/>
                <a:gd name="connsiteY44" fmla="*/ 114778 h 181828"/>
                <a:gd name="connsiteX45" fmla="*/ 251189 w 289032"/>
                <a:gd name="connsiteY45" fmla="*/ 109801 h 181828"/>
                <a:gd name="connsiteX46" fmla="*/ 240479 w 289032"/>
                <a:gd name="connsiteY46" fmla="*/ 116240 h 181828"/>
                <a:gd name="connsiteX47" fmla="*/ 192091 w 289032"/>
                <a:gd name="connsiteY47" fmla="*/ 135576 h 181828"/>
                <a:gd name="connsiteX48" fmla="*/ 191945 w 289032"/>
                <a:gd name="connsiteY48" fmla="*/ 135576 h 181828"/>
                <a:gd name="connsiteX49" fmla="*/ 144366 w 289032"/>
                <a:gd name="connsiteY49" fmla="*/ 103217 h 181828"/>
                <a:gd name="connsiteX50" fmla="*/ 138622 w 289032"/>
                <a:gd name="connsiteY50" fmla="*/ 95887 h 181828"/>
                <a:gd name="connsiteX51" fmla="*/ 128389 w 289032"/>
                <a:gd name="connsiteY51" fmla="*/ 139983 h 181828"/>
                <a:gd name="connsiteX52" fmla="*/ 115626 w 289032"/>
                <a:gd name="connsiteY52" fmla="*/ 181808 h 181828"/>
                <a:gd name="connsiteX53" fmla="*/ 115201 w 289032"/>
                <a:gd name="connsiteY53" fmla="*/ 181829 h 18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89032" h="181828">
                  <a:moveTo>
                    <a:pt x="115232" y="181818"/>
                  </a:moveTo>
                  <a:cubicBezTo>
                    <a:pt x="111862" y="181818"/>
                    <a:pt x="110732" y="177381"/>
                    <a:pt x="109322" y="170227"/>
                  </a:cubicBezTo>
                  <a:cubicBezTo>
                    <a:pt x="108223" y="164669"/>
                    <a:pt x="106979" y="156738"/>
                    <a:pt x="105506" y="145986"/>
                  </a:cubicBezTo>
                  <a:cubicBezTo>
                    <a:pt x="102811" y="126214"/>
                    <a:pt x="99887" y="100729"/>
                    <a:pt x="97056" y="76084"/>
                  </a:cubicBezTo>
                  <a:cubicBezTo>
                    <a:pt x="94620" y="54788"/>
                    <a:pt x="91955" y="31594"/>
                    <a:pt x="89964" y="17535"/>
                  </a:cubicBezTo>
                  <a:cubicBezTo>
                    <a:pt x="88482" y="27799"/>
                    <a:pt x="86688" y="42626"/>
                    <a:pt x="85040" y="56353"/>
                  </a:cubicBezTo>
                  <a:cubicBezTo>
                    <a:pt x="82862" y="74425"/>
                    <a:pt x="80612" y="93119"/>
                    <a:pt x="78425" y="107676"/>
                  </a:cubicBezTo>
                  <a:cubicBezTo>
                    <a:pt x="74713" y="132414"/>
                    <a:pt x="72930" y="134871"/>
                    <a:pt x="69446" y="134871"/>
                  </a:cubicBezTo>
                  <a:cubicBezTo>
                    <a:pt x="64666" y="134871"/>
                    <a:pt x="60757" y="127624"/>
                    <a:pt x="51436" y="105840"/>
                  </a:cubicBezTo>
                  <a:cubicBezTo>
                    <a:pt x="49539" y="101413"/>
                    <a:pt x="47310" y="96188"/>
                    <a:pt x="45786" y="93202"/>
                  </a:cubicBezTo>
                  <a:cubicBezTo>
                    <a:pt x="44842" y="94705"/>
                    <a:pt x="43691" y="96758"/>
                    <a:pt x="42675" y="98552"/>
                  </a:cubicBezTo>
                  <a:cubicBezTo>
                    <a:pt x="38404" y="106152"/>
                    <a:pt x="33095" y="115607"/>
                    <a:pt x="26978" y="118116"/>
                  </a:cubicBezTo>
                  <a:lnTo>
                    <a:pt x="26148" y="118458"/>
                  </a:lnTo>
                  <a:cubicBezTo>
                    <a:pt x="21348" y="120460"/>
                    <a:pt x="16371" y="122523"/>
                    <a:pt x="0" y="122523"/>
                  </a:cubicBezTo>
                  <a:lnTo>
                    <a:pt x="0" y="116426"/>
                  </a:lnTo>
                  <a:cubicBezTo>
                    <a:pt x="15158" y="116426"/>
                    <a:pt x="19554" y="114602"/>
                    <a:pt x="23805" y="112829"/>
                  </a:cubicBezTo>
                  <a:lnTo>
                    <a:pt x="24666" y="112476"/>
                  </a:lnTo>
                  <a:cubicBezTo>
                    <a:pt x="28813" y="110776"/>
                    <a:pt x="33956" y="101621"/>
                    <a:pt x="37356" y="95566"/>
                  </a:cubicBezTo>
                  <a:cubicBezTo>
                    <a:pt x="41265" y="88619"/>
                    <a:pt x="43038" y="85446"/>
                    <a:pt x="46055" y="85446"/>
                  </a:cubicBezTo>
                  <a:cubicBezTo>
                    <a:pt x="49072" y="85446"/>
                    <a:pt x="50400" y="87935"/>
                    <a:pt x="57025" y="103435"/>
                  </a:cubicBezTo>
                  <a:cubicBezTo>
                    <a:pt x="60052" y="110527"/>
                    <a:pt x="65309" y="122803"/>
                    <a:pt x="68533" y="127302"/>
                  </a:cubicBezTo>
                  <a:cubicBezTo>
                    <a:pt x="71530" y="117308"/>
                    <a:pt x="75936" y="80677"/>
                    <a:pt x="78964" y="55617"/>
                  </a:cubicBezTo>
                  <a:cubicBezTo>
                    <a:pt x="80643" y="41682"/>
                    <a:pt x="82230" y="28515"/>
                    <a:pt x="83609" y="18769"/>
                  </a:cubicBezTo>
                  <a:cubicBezTo>
                    <a:pt x="86076" y="1361"/>
                    <a:pt x="86927" y="469"/>
                    <a:pt x="89519" y="44"/>
                  </a:cubicBezTo>
                  <a:cubicBezTo>
                    <a:pt x="90379" y="-101"/>
                    <a:pt x="91260" y="116"/>
                    <a:pt x="91976" y="656"/>
                  </a:cubicBezTo>
                  <a:cubicBezTo>
                    <a:pt x="94309" y="2418"/>
                    <a:pt x="95439" y="8587"/>
                    <a:pt x="103090" y="75389"/>
                  </a:cubicBezTo>
                  <a:cubicBezTo>
                    <a:pt x="106844" y="108121"/>
                    <a:pt x="112235" y="155151"/>
                    <a:pt x="115688" y="171305"/>
                  </a:cubicBezTo>
                  <a:cubicBezTo>
                    <a:pt x="117782" y="163840"/>
                    <a:pt x="120364" y="149843"/>
                    <a:pt x="122396" y="138873"/>
                  </a:cubicBezTo>
                  <a:cubicBezTo>
                    <a:pt x="129560" y="100117"/>
                    <a:pt x="132308" y="89573"/>
                    <a:pt x="138000" y="89272"/>
                  </a:cubicBezTo>
                  <a:cubicBezTo>
                    <a:pt x="138093" y="89272"/>
                    <a:pt x="138176" y="89272"/>
                    <a:pt x="138270" y="89272"/>
                  </a:cubicBezTo>
                  <a:cubicBezTo>
                    <a:pt x="141795" y="89272"/>
                    <a:pt x="144501" y="93005"/>
                    <a:pt x="149312" y="99640"/>
                  </a:cubicBezTo>
                  <a:cubicBezTo>
                    <a:pt x="157928" y="111522"/>
                    <a:pt x="170929" y="129480"/>
                    <a:pt x="191945" y="129480"/>
                  </a:cubicBezTo>
                  <a:cubicBezTo>
                    <a:pt x="191987" y="129480"/>
                    <a:pt x="192028" y="129480"/>
                    <a:pt x="192070" y="129480"/>
                  </a:cubicBezTo>
                  <a:cubicBezTo>
                    <a:pt x="212806" y="129407"/>
                    <a:pt x="226679" y="118977"/>
                    <a:pt x="236808" y="111367"/>
                  </a:cubicBezTo>
                  <a:cubicBezTo>
                    <a:pt x="242729" y="106919"/>
                    <a:pt x="247011" y="103694"/>
                    <a:pt x="251179" y="103694"/>
                  </a:cubicBezTo>
                  <a:cubicBezTo>
                    <a:pt x="256456" y="103694"/>
                    <a:pt x="260593" y="106867"/>
                    <a:pt x="264585" y="109936"/>
                  </a:cubicBezTo>
                  <a:cubicBezTo>
                    <a:pt x="268836" y="113202"/>
                    <a:pt x="272848" y="116281"/>
                    <a:pt x="278364" y="116281"/>
                  </a:cubicBezTo>
                  <a:cubicBezTo>
                    <a:pt x="283880" y="116281"/>
                    <a:pt x="284969" y="116302"/>
                    <a:pt x="285373" y="116312"/>
                  </a:cubicBezTo>
                  <a:cubicBezTo>
                    <a:pt x="285580" y="116312"/>
                    <a:pt x="286472" y="116305"/>
                    <a:pt x="288058" y="116292"/>
                  </a:cubicBezTo>
                  <a:lnTo>
                    <a:pt x="288960" y="116292"/>
                  </a:lnTo>
                  <a:cubicBezTo>
                    <a:pt x="288960" y="116292"/>
                    <a:pt x="289033" y="122378"/>
                    <a:pt x="289033" y="122378"/>
                  </a:cubicBezTo>
                  <a:lnTo>
                    <a:pt x="288131" y="122378"/>
                  </a:lnTo>
                  <a:cubicBezTo>
                    <a:pt x="286410" y="122406"/>
                    <a:pt x="285435" y="122416"/>
                    <a:pt x="285217" y="122409"/>
                  </a:cubicBezTo>
                  <a:cubicBezTo>
                    <a:pt x="284865" y="122409"/>
                    <a:pt x="284056" y="122378"/>
                    <a:pt x="278374" y="122378"/>
                  </a:cubicBezTo>
                  <a:cubicBezTo>
                    <a:pt x="270785" y="122378"/>
                    <a:pt x="265528" y="118334"/>
                    <a:pt x="260883" y="114778"/>
                  </a:cubicBezTo>
                  <a:cubicBezTo>
                    <a:pt x="257400" y="112103"/>
                    <a:pt x="254393" y="109801"/>
                    <a:pt x="251189" y="109801"/>
                  </a:cubicBezTo>
                  <a:cubicBezTo>
                    <a:pt x="249053" y="109801"/>
                    <a:pt x="244885" y="112932"/>
                    <a:pt x="240479" y="116240"/>
                  </a:cubicBezTo>
                  <a:cubicBezTo>
                    <a:pt x="230277" y="123912"/>
                    <a:pt x="214849" y="135504"/>
                    <a:pt x="192091" y="135576"/>
                  </a:cubicBezTo>
                  <a:lnTo>
                    <a:pt x="191945" y="135576"/>
                  </a:lnTo>
                  <a:cubicBezTo>
                    <a:pt x="167808" y="135576"/>
                    <a:pt x="153148" y="115327"/>
                    <a:pt x="144366" y="103217"/>
                  </a:cubicBezTo>
                  <a:cubicBezTo>
                    <a:pt x="142396" y="100501"/>
                    <a:pt x="140043" y="97245"/>
                    <a:pt x="138622" y="95887"/>
                  </a:cubicBezTo>
                  <a:cubicBezTo>
                    <a:pt x="135553" y="101195"/>
                    <a:pt x="131281" y="124327"/>
                    <a:pt x="128389" y="139983"/>
                  </a:cubicBezTo>
                  <a:cubicBezTo>
                    <a:pt x="121826" y="175494"/>
                    <a:pt x="120032" y="181352"/>
                    <a:pt x="115626" y="181808"/>
                  </a:cubicBezTo>
                  <a:cubicBezTo>
                    <a:pt x="115480" y="181818"/>
                    <a:pt x="115335" y="181829"/>
                    <a:pt x="115201" y="181829"/>
                  </a:cubicBezTo>
                  <a:close/>
                </a:path>
              </a:pathLst>
            </a:custGeom>
            <a:grpFill/>
            <a:ln w="0" cap="flat">
              <a:noFill/>
              <a:prstDash val="solid"/>
              <a:miter/>
            </a:ln>
          </p:spPr>
          <p:txBody>
            <a:bodyPr rtlCol="0" anchor="ctr"/>
            <a:lstStyle/>
            <a:p>
              <a:endParaRPr lang="en-SE"/>
            </a:p>
          </p:txBody>
        </p:sp>
        <p:sp>
          <p:nvSpPr>
            <p:cNvPr id="96" name="Free-form: Shape 95">
              <a:extLst>
                <a:ext uri="{FF2B5EF4-FFF2-40B4-BE49-F238E27FC236}">
                  <a16:creationId xmlns:a16="http://schemas.microsoft.com/office/drawing/2014/main" id="{BDC1FB0B-C2E9-FAE8-B7A8-807383227968}"/>
                </a:ext>
              </a:extLst>
            </p:cNvPr>
            <p:cNvSpPr/>
            <p:nvPr/>
          </p:nvSpPr>
          <p:spPr>
            <a:xfrm>
              <a:off x="9083473" y="3607497"/>
              <a:ext cx="289032" cy="181828"/>
            </a:xfrm>
            <a:custGeom>
              <a:avLst/>
              <a:gdLst>
                <a:gd name="connsiteX0" fmla="*/ 115232 w 289032"/>
                <a:gd name="connsiteY0" fmla="*/ 181829 h 181828"/>
                <a:gd name="connsiteX1" fmla="*/ 109322 w 289032"/>
                <a:gd name="connsiteY1" fmla="*/ 170237 h 181828"/>
                <a:gd name="connsiteX2" fmla="*/ 105506 w 289032"/>
                <a:gd name="connsiteY2" fmla="*/ 145996 h 181828"/>
                <a:gd name="connsiteX3" fmla="*/ 97056 w 289032"/>
                <a:gd name="connsiteY3" fmla="*/ 76094 h 181828"/>
                <a:gd name="connsiteX4" fmla="*/ 89964 w 289032"/>
                <a:gd name="connsiteY4" fmla="*/ 17545 h 181828"/>
                <a:gd name="connsiteX5" fmla="*/ 85040 w 289032"/>
                <a:gd name="connsiteY5" fmla="*/ 56353 h 181828"/>
                <a:gd name="connsiteX6" fmla="*/ 78425 w 289032"/>
                <a:gd name="connsiteY6" fmla="*/ 107686 h 181828"/>
                <a:gd name="connsiteX7" fmla="*/ 69446 w 289032"/>
                <a:gd name="connsiteY7" fmla="*/ 134882 h 181828"/>
                <a:gd name="connsiteX8" fmla="*/ 51436 w 289032"/>
                <a:gd name="connsiteY8" fmla="*/ 105851 h 181828"/>
                <a:gd name="connsiteX9" fmla="*/ 45786 w 289032"/>
                <a:gd name="connsiteY9" fmla="*/ 93212 h 181828"/>
                <a:gd name="connsiteX10" fmla="*/ 42675 w 289032"/>
                <a:gd name="connsiteY10" fmla="*/ 98562 h 181828"/>
                <a:gd name="connsiteX11" fmla="*/ 26978 w 289032"/>
                <a:gd name="connsiteY11" fmla="*/ 118127 h 181828"/>
                <a:gd name="connsiteX12" fmla="*/ 26148 w 289032"/>
                <a:gd name="connsiteY12" fmla="*/ 118469 h 181828"/>
                <a:gd name="connsiteX13" fmla="*/ 0 w 289032"/>
                <a:gd name="connsiteY13" fmla="*/ 122533 h 181828"/>
                <a:gd name="connsiteX14" fmla="*/ 0 w 289032"/>
                <a:gd name="connsiteY14" fmla="*/ 116437 h 181828"/>
                <a:gd name="connsiteX15" fmla="*/ 23805 w 289032"/>
                <a:gd name="connsiteY15" fmla="*/ 112839 h 181828"/>
                <a:gd name="connsiteX16" fmla="*/ 24666 w 289032"/>
                <a:gd name="connsiteY16" fmla="*/ 112486 h 181828"/>
                <a:gd name="connsiteX17" fmla="*/ 37356 w 289032"/>
                <a:gd name="connsiteY17" fmla="*/ 95576 h 181828"/>
                <a:gd name="connsiteX18" fmla="*/ 46055 w 289032"/>
                <a:gd name="connsiteY18" fmla="*/ 85457 h 181828"/>
                <a:gd name="connsiteX19" fmla="*/ 57025 w 289032"/>
                <a:gd name="connsiteY19" fmla="*/ 103445 h 181828"/>
                <a:gd name="connsiteX20" fmla="*/ 68533 w 289032"/>
                <a:gd name="connsiteY20" fmla="*/ 127313 h 181828"/>
                <a:gd name="connsiteX21" fmla="*/ 78964 w 289032"/>
                <a:gd name="connsiteY21" fmla="*/ 55617 h 181828"/>
                <a:gd name="connsiteX22" fmla="*/ 83609 w 289032"/>
                <a:gd name="connsiteY22" fmla="*/ 18769 h 181828"/>
                <a:gd name="connsiteX23" fmla="*/ 89519 w 289032"/>
                <a:gd name="connsiteY23" fmla="*/ 44 h 181828"/>
                <a:gd name="connsiteX24" fmla="*/ 91976 w 289032"/>
                <a:gd name="connsiteY24" fmla="*/ 656 h 181828"/>
                <a:gd name="connsiteX25" fmla="*/ 103090 w 289032"/>
                <a:gd name="connsiteY25" fmla="*/ 75389 h 181828"/>
                <a:gd name="connsiteX26" fmla="*/ 115688 w 289032"/>
                <a:gd name="connsiteY26" fmla="*/ 171305 h 181828"/>
                <a:gd name="connsiteX27" fmla="*/ 122396 w 289032"/>
                <a:gd name="connsiteY27" fmla="*/ 138873 h 181828"/>
                <a:gd name="connsiteX28" fmla="*/ 138000 w 289032"/>
                <a:gd name="connsiteY28" fmla="*/ 89272 h 181828"/>
                <a:gd name="connsiteX29" fmla="*/ 138270 w 289032"/>
                <a:gd name="connsiteY29" fmla="*/ 89272 h 181828"/>
                <a:gd name="connsiteX30" fmla="*/ 149312 w 289032"/>
                <a:gd name="connsiteY30" fmla="*/ 99640 h 181828"/>
                <a:gd name="connsiteX31" fmla="*/ 191946 w 289032"/>
                <a:gd name="connsiteY31" fmla="*/ 129480 h 181828"/>
                <a:gd name="connsiteX32" fmla="*/ 192070 w 289032"/>
                <a:gd name="connsiteY32" fmla="*/ 129480 h 181828"/>
                <a:gd name="connsiteX33" fmla="*/ 236808 w 289032"/>
                <a:gd name="connsiteY33" fmla="*/ 111367 h 181828"/>
                <a:gd name="connsiteX34" fmla="*/ 251179 w 289032"/>
                <a:gd name="connsiteY34" fmla="*/ 103694 h 181828"/>
                <a:gd name="connsiteX35" fmla="*/ 264585 w 289032"/>
                <a:gd name="connsiteY35" fmla="*/ 109936 h 181828"/>
                <a:gd name="connsiteX36" fmla="*/ 278364 w 289032"/>
                <a:gd name="connsiteY36" fmla="*/ 116281 h 181828"/>
                <a:gd name="connsiteX37" fmla="*/ 285373 w 289032"/>
                <a:gd name="connsiteY37" fmla="*/ 116312 h 181828"/>
                <a:gd name="connsiteX38" fmla="*/ 288058 w 289032"/>
                <a:gd name="connsiteY38" fmla="*/ 116292 h 181828"/>
                <a:gd name="connsiteX39" fmla="*/ 288960 w 289032"/>
                <a:gd name="connsiteY39" fmla="*/ 116292 h 181828"/>
                <a:gd name="connsiteX40" fmla="*/ 289033 w 289032"/>
                <a:gd name="connsiteY40" fmla="*/ 122378 h 181828"/>
                <a:gd name="connsiteX41" fmla="*/ 288131 w 289032"/>
                <a:gd name="connsiteY41" fmla="*/ 122378 h 181828"/>
                <a:gd name="connsiteX42" fmla="*/ 285217 w 289032"/>
                <a:gd name="connsiteY42" fmla="*/ 122409 h 181828"/>
                <a:gd name="connsiteX43" fmla="*/ 278374 w 289032"/>
                <a:gd name="connsiteY43" fmla="*/ 122378 h 181828"/>
                <a:gd name="connsiteX44" fmla="*/ 260883 w 289032"/>
                <a:gd name="connsiteY44" fmla="*/ 114778 h 181828"/>
                <a:gd name="connsiteX45" fmla="*/ 251189 w 289032"/>
                <a:gd name="connsiteY45" fmla="*/ 109801 h 181828"/>
                <a:gd name="connsiteX46" fmla="*/ 240479 w 289032"/>
                <a:gd name="connsiteY46" fmla="*/ 116240 h 181828"/>
                <a:gd name="connsiteX47" fmla="*/ 192091 w 289032"/>
                <a:gd name="connsiteY47" fmla="*/ 135576 h 181828"/>
                <a:gd name="connsiteX48" fmla="*/ 191946 w 289032"/>
                <a:gd name="connsiteY48" fmla="*/ 135576 h 181828"/>
                <a:gd name="connsiteX49" fmla="*/ 144377 w 289032"/>
                <a:gd name="connsiteY49" fmla="*/ 103217 h 181828"/>
                <a:gd name="connsiteX50" fmla="*/ 138633 w 289032"/>
                <a:gd name="connsiteY50" fmla="*/ 95887 h 181828"/>
                <a:gd name="connsiteX51" fmla="*/ 128389 w 289032"/>
                <a:gd name="connsiteY51" fmla="*/ 139983 h 181828"/>
                <a:gd name="connsiteX52" fmla="*/ 115626 w 289032"/>
                <a:gd name="connsiteY52" fmla="*/ 181808 h 181828"/>
                <a:gd name="connsiteX53" fmla="*/ 115201 w 289032"/>
                <a:gd name="connsiteY53" fmla="*/ 181829 h 18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89032" h="181828">
                  <a:moveTo>
                    <a:pt x="115232" y="181829"/>
                  </a:moveTo>
                  <a:cubicBezTo>
                    <a:pt x="111862" y="181829"/>
                    <a:pt x="110732" y="177391"/>
                    <a:pt x="109322" y="170237"/>
                  </a:cubicBezTo>
                  <a:cubicBezTo>
                    <a:pt x="108223" y="164680"/>
                    <a:pt x="106979" y="156748"/>
                    <a:pt x="105506" y="145996"/>
                  </a:cubicBezTo>
                  <a:cubicBezTo>
                    <a:pt x="102811" y="126224"/>
                    <a:pt x="99887" y="100739"/>
                    <a:pt x="97056" y="76094"/>
                  </a:cubicBezTo>
                  <a:cubicBezTo>
                    <a:pt x="94620" y="54798"/>
                    <a:pt x="91955" y="31605"/>
                    <a:pt x="89964" y="17545"/>
                  </a:cubicBezTo>
                  <a:cubicBezTo>
                    <a:pt x="88482" y="27810"/>
                    <a:pt x="86688" y="42636"/>
                    <a:pt x="85040" y="56353"/>
                  </a:cubicBezTo>
                  <a:cubicBezTo>
                    <a:pt x="82862" y="74425"/>
                    <a:pt x="80612" y="93119"/>
                    <a:pt x="78425" y="107686"/>
                  </a:cubicBezTo>
                  <a:cubicBezTo>
                    <a:pt x="74713" y="132424"/>
                    <a:pt x="72930" y="134882"/>
                    <a:pt x="69446" y="134882"/>
                  </a:cubicBezTo>
                  <a:cubicBezTo>
                    <a:pt x="64666" y="134882"/>
                    <a:pt x="60757" y="127634"/>
                    <a:pt x="51436" y="105851"/>
                  </a:cubicBezTo>
                  <a:cubicBezTo>
                    <a:pt x="49539" y="101424"/>
                    <a:pt x="47310" y="96198"/>
                    <a:pt x="45786" y="93212"/>
                  </a:cubicBezTo>
                  <a:cubicBezTo>
                    <a:pt x="44842" y="94715"/>
                    <a:pt x="43691" y="96768"/>
                    <a:pt x="42675" y="98562"/>
                  </a:cubicBezTo>
                  <a:cubicBezTo>
                    <a:pt x="38404" y="106162"/>
                    <a:pt x="33095" y="115618"/>
                    <a:pt x="26978" y="118127"/>
                  </a:cubicBezTo>
                  <a:lnTo>
                    <a:pt x="26148" y="118469"/>
                  </a:lnTo>
                  <a:cubicBezTo>
                    <a:pt x="21348" y="120470"/>
                    <a:pt x="16371" y="122533"/>
                    <a:pt x="0" y="122533"/>
                  </a:cubicBezTo>
                  <a:lnTo>
                    <a:pt x="0" y="116437"/>
                  </a:lnTo>
                  <a:cubicBezTo>
                    <a:pt x="15158" y="116437"/>
                    <a:pt x="19554" y="114612"/>
                    <a:pt x="23805" y="112839"/>
                  </a:cubicBezTo>
                  <a:lnTo>
                    <a:pt x="24666" y="112486"/>
                  </a:lnTo>
                  <a:cubicBezTo>
                    <a:pt x="28813" y="110786"/>
                    <a:pt x="33956" y="101631"/>
                    <a:pt x="37356" y="95576"/>
                  </a:cubicBezTo>
                  <a:cubicBezTo>
                    <a:pt x="41265" y="88629"/>
                    <a:pt x="43038" y="85457"/>
                    <a:pt x="46055" y="85457"/>
                  </a:cubicBezTo>
                  <a:cubicBezTo>
                    <a:pt x="49072" y="85457"/>
                    <a:pt x="50400" y="87945"/>
                    <a:pt x="57025" y="103445"/>
                  </a:cubicBezTo>
                  <a:cubicBezTo>
                    <a:pt x="60052" y="110537"/>
                    <a:pt x="65309" y="122813"/>
                    <a:pt x="68533" y="127313"/>
                  </a:cubicBezTo>
                  <a:cubicBezTo>
                    <a:pt x="71530" y="117318"/>
                    <a:pt x="75947" y="80677"/>
                    <a:pt x="78964" y="55617"/>
                  </a:cubicBezTo>
                  <a:cubicBezTo>
                    <a:pt x="80643" y="41682"/>
                    <a:pt x="82230" y="28525"/>
                    <a:pt x="83609" y="18769"/>
                  </a:cubicBezTo>
                  <a:cubicBezTo>
                    <a:pt x="86076" y="1371"/>
                    <a:pt x="86927" y="469"/>
                    <a:pt x="89519" y="44"/>
                  </a:cubicBezTo>
                  <a:cubicBezTo>
                    <a:pt x="90389" y="-101"/>
                    <a:pt x="91261" y="116"/>
                    <a:pt x="91976" y="656"/>
                  </a:cubicBezTo>
                  <a:cubicBezTo>
                    <a:pt x="94309" y="2418"/>
                    <a:pt x="95439" y="8587"/>
                    <a:pt x="103090" y="75389"/>
                  </a:cubicBezTo>
                  <a:cubicBezTo>
                    <a:pt x="106844" y="108121"/>
                    <a:pt x="112235" y="155151"/>
                    <a:pt x="115688" y="171305"/>
                  </a:cubicBezTo>
                  <a:cubicBezTo>
                    <a:pt x="117782" y="163840"/>
                    <a:pt x="120364" y="149843"/>
                    <a:pt x="122396" y="138873"/>
                  </a:cubicBezTo>
                  <a:cubicBezTo>
                    <a:pt x="129560" y="100117"/>
                    <a:pt x="132308" y="89573"/>
                    <a:pt x="138000" y="89272"/>
                  </a:cubicBezTo>
                  <a:cubicBezTo>
                    <a:pt x="138093" y="89272"/>
                    <a:pt x="138176" y="89272"/>
                    <a:pt x="138270" y="89272"/>
                  </a:cubicBezTo>
                  <a:cubicBezTo>
                    <a:pt x="141795" y="89272"/>
                    <a:pt x="144501" y="93005"/>
                    <a:pt x="149312" y="99640"/>
                  </a:cubicBezTo>
                  <a:cubicBezTo>
                    <a:pt x="157928" y="111522"/>
                    <a:pt x="170929" y="129480"/>
                    <a:pt x="191946" y="129480"/>
                  </a:cubicBezTo>
                  <a:cubicBezTo>
                    <a:pt x="191987" y="129480"/>
                    <a:pt x="192028" y="129480"/>
                    <a:pt x="192070" y="129480"/>
                  </a:cubicBezTo>
                  <a:cubicBezTo>
                    <a:pt x="212806" y="129407"/>
                    <a:pt x="226679" y="118977"/>
                    <a:pt x="236808" y="111367"/>
                  </a:cubicBezTo>
                  <a:cubicBezTo>
                    <a:pt x="242729" y="106919"/>
                    <a:pt x="247011" y="103694"/>
                    <a:pt x="251179" y="103694"/>
                  </a:cubicBezTo>
                  <a:cubicBezTo>
                    <a:pt x="256456" y="103694"/>
                    <a:pt x="260593" y="106867"/>
                    <a:pt x="264585" y="109936"/>
                  </a:cubicBezTo>
                  <a:cubicBezTo>
                    <a:pt x="268836" y="113202"/>
                    <a:pt x="272848" y="116281"/>
                    <a:pt x="278364" y="116281"/>
                  </a:cubicBezTo>
                  <a:cubicBezTo>
                    <a:pt x="283880" y="116281"/>
                    <a:pt x="284969" y="116302"/>
                    <a:pt x="285373" y="116312"/>
                  </a:cubicBezTo>
                  <a:cubicBezTo>
                    <a:pt x="285580" y="116312"/>
                    <a:pt x="286472" y="116305"/>
                    <a:pt x="288058" y="116292"/>
                  </a:cubicBezTo>
                  <a:lnTo>
                    <a:pt x="288960" y="116292"/>
                  </a:lnTo>
                  <a:cubicBezTo>
                    <a:pt x="288960" y="116292"/>
                    <a:pt x="289033" y="122378"/>
                    <a:pt x="289033" y="122378"/>
                  </a:cubicBezTo>
                  <a:lnTo>
                    <a:pt x="288131" y="122378"/>
                  </a:lnTo>
                  <a:cubicBezTo>
                    <a:pt x="286410" y="122406"/>
                    <a:pt x="285435" y="122416"/>
                    <a:pt x="285217" y="122409"/>
                  </a:cubicBezTo>
                  <a:cubicBezTo>
                    <a:pt x="284865" y="122409"/>
                    <a:pt x="284056" y="122378"/>
                    <a:pt x="278374" y="122378"/>
                  </a:cubicBezTo>
                  <a:cubicBezTo>
                    <a:pt x="270785" y="122378"/>
                    <a:pt x="265528" y="118334"/>
                    <a:pt x="260883" y="114778"/>
                  </a:cubicBezTo>
                  <a:cubicBezTo>
                    <a:pt x="257400" y="112103"/>
                    <a:pt x="254393" y="109801"/>
                    <a:pt x="251189" y="109801"/>
                  </a:cubicBezTo>
                  <a:cubicBezTo>
                    <a:pt x="249053" y="109801"/>
                    <a:pt x="244885" y="112932"/>
                    <a:pt x="240479" y="116240"/>
                  </a:cubicBezTo>
                  <a:cubicBezTo>
                    <a:pt x="230277" y="123912"/>
                    <a:pt x="214849" y="135504"/>
                    <a:pt x="192091" y="135576"/>
                  </a:cubicBezTo>
                  <a:lnTo>
                    <a:pt x="191946" y="135576"/>
                  </a:lnTo>
                  <a:cubicBezTo>
                    <a:pt x="167808" y="135576"/>
                    <a:pt x="153148" y="115327"/>
                    <a:pt x="144377" y="103217"/>
                  </a:cubicBezTo>
                  <a:cubicBezTo>
                    <a:pt x="142407" y="100501"/>
                    <a:pt x="140053" y="97245"/>
                    <a:pt x="138633" y="95887"/>
                  </a:cubicBezTo>
                  <a:cubicBezTo>
                    <a:pt x="135564" y="101195"/>
                    <a:pt x="131292" y="124327"/>
                    <a:pt x="128389" y="139983"/>
                  </a:cubicBezTo>
                  <a:cubicBezTo>
                    <a:pt x="121826" y="175494"/>
                    <a:pt x="120032" y="181352"/>
                    <a:pt x="115626" y="181808"/>
                  </a:cubicBezTo>
                  <a:cubicBezTo>
                    <a:pt x="115480" y="181818"/>
                    <a:pt x="115335" y="181829"/>
                    <a:pt x="115201" y="181829"/>
                  </a:cubicBezTo>
                  <a:close/>
                </a:path>
              </a:pathLst>
            </a:custGeom>
            <a:grpFill/>
            <a:ln w="0" cap="flat">
              <a:noFill/>
              <a:prstDash val="solid"/>
              <a:miter/>
            </a:ln>
          </p:spPr>
          <p:txBody>
            <a:bodyPr rtlCol="0" anchor="ctr"/>
            <a:lstStyle/>
            <a:p>
              <a:endParaRPr lang="en-SE"/>
            </a:p>
          </p:txBody>
        </p:sp>
      </p:grpSp>
      <p:sp>
        <p:nvSpPr>
          <p:cNvPr id="97" name="Arrow: Down 96">
            <a:extLst>
              <a:ext uri="{FF2B5EF4-FFF2-40B4-BE49-F238E27FC236}">
                <a16:creationId xmlns:a16="http://schemas.microsoft.com/office/drawing/2014/main" id="{82E1D508-40FE-8608-980D-410CD96A59D7}"/>
              </a:ext>
            </a:extLst>
          </p:cNvPr>
          <p:cNvSpPr/>
          <p:nvPr/>
        </p:nvSpPr>
        <p:spPr>
          <a:xfrm>
            <a:off x="3849599" y="3622307"/>
            <a:ext cx="651317" cy="2255215"/>
          </a:xfrm>
          <a:prstGeom prst="downArrow">
            <a:avLst/>
          </a:prstGeom>
          <a:solidFill>
            <a:schemeClr val="accent3">
              <a:alpha val="57000"/>
            </a:schemeClr>
          </a:solidFill>
          <a:ln w="8452" cap="flat">
            <a:noFill/>
            <a:prstDash val="solid"/>
            <a:miter/>
          </a:ln>
          <a:effectLst>
            <a:glow rad="127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1942405597"/>
      </p:ext>
    </p:extLst>
  </p:cSld>
  <p:clrMapOvr>
    <a:masterClrMapping/>
  </p:clrMapOvr>
</p:sld>
</file>

<file path=ppt/theme/theme1.xml><?xml version="1.0" encoding="utf-8"?>
<a:theme xmlns:a="http://schemas.openxmlformats.org/drawingml/2006/main" name="Corporate">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644B4C9F-6D03-4129-BA46-E51C201C7DB3}"/>
    </a:ext>
  </a:extLst>
</a:theme>
</file>

<file path=ppt/theme/theme10.xml><?xml version="1.0" encoding="utf-8"?>
<a:theme xmlns:a="http://schemas.openxmlformats.org/drawingml/2006/main" name="LoFric - neg">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8E54F28A-D385-45A2-A435-38258EEA20D0}"/>
    </a:ext>
  </a:extLst>
</a:theme>
</file>

<file path=ppt/theme/theme11.xml><?xml version="1.0" encoding="utf-8"?>
<a:theme xmlns:a="http://schemas.openxmlformats.org/drawingml/2006/main" name="LoFric Origo - neg">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D3B82F9E-44F2-453E-9768-13EBE6D120A3}"/>
    </a:ext>
  </a:extLst>
</a:theme>
</file>

<file path=ppt/theme/theme12.xml><?xml version="1.0" encoding="utf-8"?>
<a:theme xmlns:a="http://schemas.openxmlformats.org/drawingml/2006/main" name="LoFric Sense - neg">
  <a:themeElements>
    <a:clrScheme name="Sense">
      <a:dk1>
        <a:srgbClr val="000000"/>
      </a:dk1>
      <a:lt1>
        <a:srgbClr val="FFFFFF"/>
      </a:lt1>
      <a:dk2>
        <a:srgbClr val="6E1EAA"/>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527E3D79-0791-43BC-9B2B-1E25C392BC25}"/>
    </a:ext>
  </a:extLst>
</a:theme>
</file>

<file path=ppt/theme/theme13.xml><?xml version="1.0" encoding="utf-8"?>
<a:theme xmlns:a="http://schemas.openxmlformats.org/drawingml/2006/main" name="LoFric Hydro-Kit - neg">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F112A99F-74CF-47A6-860D-0B221302DAEE}"/>
    </a:ext>
  </a:extLst>
</a:theme>
</file>

<file path=ppt/theme/theme14.xml><?xml version="1.0" encoding="utf-8"?>
<a:theme xmlns:a="http://schemas.openxmlformats.org/drawingml/2006/main" name="Navina - neg">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269A69A4-46C8-4845-8CB6-1481F68AFAE0}"/>
    </a:ext>
  </a:extLst>
</a:theme>
</file>

<file path=ppt/theme/theme15.xml><?xml version="1.0" encoding="utf-8"?>
<a:theme xmlns:a="http://schemas.openxmlformats.org/drawingml/2006/main" name="Navina Smart - neg">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8B22246F-7D0A-4F40-88AA-FF9A630C2CEA}"/>
    </a:ext>
  </a:extLst>
</a:theme>
</file>

<file path=ppt/theme/theme16.xml><?xml version="1.0" encoding="utf-8"?>
<a:theme xmlns:a="http://schemas.openxmlformats.org/drawingml/2006/main" name="Navina Classic - neg">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41D65EBD-3EDD-481A-9CC9-662B62856F6F}"/>
    </a:ext>
  </a:extLst>
</a:theme>
</file>

<file path=ppt/theme/theme1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oFric">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6956AE03-2CB2-4D1F-A6B3-B0166AF46FBE}"/>
    </a:ext>
  </a:extLst>
</a:theme>
</file>

<file path=ppt/theme/theme3.xml><?xml version="1.0" encoding="utf-8"?>
<a:theme xmlns:a="http://schemas.openxmlformats.org/drawingml/2006/main" name="LoFric Origo">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EB4130F1-87F1-4677-8154-16210907C0B4}"/>
    </a:ext>
  </a:extLst>
</a:theme>
</file>

<file path=ppt/theme/theme4.xml><?xml version="1.0" encoding="utf-8"?>
<a:theme xmlns:a="http://schemas.openxmlformats.org/drawingml/2006/main" name="LoFric Sense">
  <a:themeElements>
    <a:clrScheme name="Sense">
      <a:dk1>
        <a:srgbClr val="000000"/>
      </a:dk1>
      <a:lt1>
        <a:srgbClr val="FFFFFF"/>
      </a:lt1>
      <a:dk2>
        <a:srgbClr val="6E1EAA"/>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46C79412-C6BD-4C7A-8DF9-5F458740BBB0}"/>
    </a:ext>
  </a:extLst>
</a:theme>
</file>

<file path=ppt/theme/theme5.xml><?xml version="1.0" encoding="utf-8"?>
<a:theme xmlns:a="http://schemas.openxmlformats.org/drawingml/2006/main" name="LoFric Hydro-Kit">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04BFE874-177A-408F-95F9-574D539BFA76}"/>
    </a:ext>
  </a:extLst>
</a:theme>
</file>

<file path=ppt/theme/theme6.xml><?xml version="1.0" encoding="utf-8"?>
<a:theme xmlns:a="http://schemas.openxmlformats.org/drawingml/2006/main" name="Navina">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A3460EEB-5755-4E9F-A7D5-4F735E5163E6}"/>
    </a:ext>
  </a:extLst>
</a:theme>
</file>

<file path=ppt/theme/theme7.xml><?xml version="1.0" encoding="utf-8"?>
<a:theme xmlns:a="http://schemas.openxmlformats.org/drawingml/2006/main" name="Navina Smart">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9747BEF2-BE3F-4A64-99DE-47DCBACBC5EF}"/>
    </a:ext>
  </a:extLst>
</a:theme>
</file>

<file path=ppt/theme/theme8.xml><?xml version="1.0" encoding="utf-8"?>
<a:theme xmlns:a="http://schemas.openxmlformats.org/drawingml/2006/main" name="Navina Classic">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AAA04897-E562-4BD7-8689-6E2A6F7FAA29}"/>
    </a:ext>
  </a:extLst>
</a:theme>
</file>

<file path=ppt/theme/theme9.xml><?xml version="1.0" encoding="utf-8"?>
<a:theme xmlns:a="http://schemas.openxmlformats.org/drawingml/2006/main" name="Corporate - neg">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0E768DB3-25AD-4F78-BFBE-EF47D984793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4AE62C66D9124E8935F9658E170A9D" ma:contentTypeVersion="17" ma:contentTypeDescription="Create a new document." ma:contentTypeScope="" ma:versionID="0ed718df015b7c01e4c3fcd9f5646b9f">
  <xsd:schema xmlns:xsd="http://www.w3.org/2001/XMLSchema" xmlns:xs="http://www.w3.org/2001/XMLSchema" xmlns:p="http://schemas.microsoft.com/office/2006/metadata/properties" xmlns:ns2="37ba6b00-dc9c-48cf-b9ec-c3c16bf9da83" xmlns:ns3="9da48e9d-4847-453a-92d1-a05ee0e3f78c" xmlns:ns4="35da44a1-c60c-404f-bb4c-f4b8ad1f26c3" targetNamespace="http://schemas.microsoft.com/office/2006/metadata/properties" ma:root="true" ma:fieldsID="3f072f65b81f66eda1e779a88f9c717b" ns2:_="" ns3:_="" ns4:_="">
    <xsd:import namespace="37ba6b00-dc9c-48cf-b9ec-c3c16bf9da83"/>
    <xsd:import namespace="9da48e9d-4847-453a-92d1-a05ee0e3f78c"/>
    <xsd:import namespace="35da44a1-c60c-404f-bb4c-f4b8ad1f26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ba6b00-dc9c-48cf-b9ec-c3c16bf9da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9e31dd9-086b-491e-9da5-9ad521351aa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a48e9d-4847-453a-92d1-a05ee0e3f78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5da44a1-c60c-404f-bb4c-f4b8ad1f26c3"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96ee5f06-cf82-4ce9-b781-f172616639cf}" ma:internalName="TaxCatchAll" ma:showField="CatchAllData" ma:web="9da48e9d-4847-453a-92d1-a05ee0e3f7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7ba6b00-dc9c-48cf-b9ec-c3c16bf9da83">
      <Terms xmlns="http://schemas.microsoft.com/office/infopath/2007/PartnerControls"/>
    </lcf76f155ced4ddcb4097134ff3c332f>
    <TaxCatchAll xmlns="35da44a1-c60c-404f-bb4c-f4b8ad1f26c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5486A7-4462-4F09-9B8B-45BB9FD51EAA}">
  <ds:schemaRefs>
    <ds:schemaRef ds:uri="35da44a1-c60c-404f-bb4c-f4b8ad1f26c3"/>
    <ds:schemaRef ds:uri="37ba6b00-dc9c-48cf-b9ec-c3c16bf9da83"/>
    <ds:schemaRef ds:uri="9da48e9d-4847-453a-92d1-a05ee0e3f7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2DEA597-3F82-4244-91F8-03BEBBAF4F50}">
  <ds:schemaRefs>
    <ds:schemaRef ds:uri="35da44a1-c60c-404f-bb4c-f4b8ad1f26c3"/>
    <ds:schemaRef ds:uri="37ba6b00-dc9c-48cf-b9ec-c3c16bf9da83"/>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0318021-39C4-490A-BAAB-7A32DF88B0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Wellspect PowerPoint Template 2017-01-08</Template>
  <TotalTime>171</TotalTime>
  <Words>2329</Words>
  <Application>Microsoft Office PowerPoint</Application>
  <PresentationFormat>Widescreen</PresentationFormat>
  <Paragraphs>204</Paragraphs>
  <Slides>14</Slides>
  <Notes>14</Notes>
  <HiddenSlides>0</HiddenSlides>
  <MMClips>0</MMClips>
  <ScaleCrop>false</ScaleCrop>
  <HeadingPairs>
    <vt:vector size="6" baseType="variant">
      <vt:variant>
        <vt:lpstr>Fonts Used</vt:lpstr>
      </vt:variant>
      <vt:variant>
        <vt:i4>7</vt:i4>
      </vt:variant>
      <vt:variant>
        <vt:lpstr>Theme</vt:lpstr>
      </vt:variant>
      <vt:variant>
        <vt:i4>16</vt:i4>
      </vt:variant>
      <vt:variant>
        <vt:lpstr>Slide Titles</vt:lpstr>
      </vt:variant>
      <vt:variant>
        <vt:i4>14</vt:i4>
      </vt:variant>
    </vt:vector>
  </HeadingPairs>
  <TitlesOfParts>
    <vt:vector size="37" baseType="lpstr">
      <vt:lpstr>Arial</vt:lpstr>
      <vt:lpstr>Calibri</vt:lpstr>
      <vt:lpstr>Calibri Light</vt:lpstr>
      <vt:lpstr>Consolas</vt:lpstr>
      <vt:lpstr>Courier New</vt:lpstr>
      <vt:lpstr>Gotham Rounded Book</vt:lpstr>
      <vt:lpstr>Gotham Rounded Medium</vt:lpstr>
      <vt:lpstr>Corporate</vt:lpstr>
      <vt:lpstr>LoFric</vt:lpstr>
      <vt:lpstr>LoFric Origo</vt:lpstr>
      <vt:lpstr>LoFric Sense</vt:lpstr>
      <vt:lpstr>LoFric Hydro-Kit</vt:lpstr>
      <vt:lpstr>Navina</vt:lpstr>
      <vt:lpstr>Navina Smart</vt:lpstr>
      <vt:lpstr>Navina Classic</vt:lpstr>
      <vt:lpstr>Corporate - neg</vt:lpstr>
      <vt:lpstr>LoFric - neg</vt:lpstr>
      <vt:lpstr>LoFric Origo - neg</vt:lpstr>
      <vt:lpstr>LoFric Sense - neg</vt:lpstr>
      <vt:lpstr>LoFric Hydro-Kit - neg</vt:lpstr>
      <vt:lpstr>Navina - neg</vt:lpstr>
      <vt:lpstr>Navina Smart - neg</vt:lpstr>
      <vt:lpstr>Navina Classic - neg</vt:lpstr>
      <vt:lpstr>Autonom dysrefleksi</vt:lpstr>
      <vt:lpstr>Formål med webinaret</vt:lpstr>
      <vt:lpstr>PowerPoint Presentation</vt:lpstr>
      <vt:lpstr>PowerPoint Presentation</vt:lpstr>
      <vt:lpstr>Autonom dysrefleksi (AD)</vt:lpstr>
      <vt:lpstr> Normalfungerende rygsøjle</vt:lpstr>
      <vt:lpstr>Rygmarvsskade</vt:lpstr>
      <vt:lpstr>PowerPoint Presentation</vt:lpstr>
      <vt:lpstr>PowerPoint Presentation</vt:lpstr>
      <vt:lpstr>PowerPoint Presentation</vt:lpstr>
      <vt:lpstr>PowerPoint Presentation</vt:lpstr>
      <vt:lpstr>PowerPoint Presentation</vt:lpstr>
      <vt:lpstr>Forebyggelse</vt:lpstr>
      <vt:lpstr>PowerPoint Presentation</vt:lpstr>
    </vt:vector>
  </TitlesOfParts>
  <Company>Dentsply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Everton, Bev</dc:creator>
  <cp:lastModifiedBy>Borregaard, Nikolaj</cp:lastModifiedBy>
  <cp:revision>3</cp:revision>
  <dcterms:created xsi:type="dcterms:W3CDTF">2018-05-08T10:00:26Z</dcterms:created>
  <dcterms:modified xsi:type="dcterms:W3CDTF">2024-01-03T07:48:33Z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0x010100194AE62C66D9124E8935F9658E170A9D</vt:lpwstr>
  </property>
  <property fmtid="{D5CDD505-2E9C-101B-9397-08002B2CF9AE}" pid="3" name="MediaServiceImageTags">
    <vt:lpwstr/>
  </property>
</Properties>
</file>