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7.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8.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9.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10.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11.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1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1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1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1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18.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9.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0.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1" r:id="rId4"/>
    <p:sldMasterId id="2147483669" r:id="rId5"/>
    <p:sldMasterId id="2147483673" r:id="rId6"/>
    <p:sldMasterId id="2147483677" r:id="rId7"/>
    <p:sldMasterId id="2147483665" r:id="rId8"/>
    <p:sldMasterId id="2147483681" r:id="rId9"/>
    <p:sldMasterId id="2147483685" r:id="rId10"/>
    <p:sldMasterId id="2147483689" r:id="rId11"/>
    <p:sldMasterId id="2147483693" r:id="rId12"/>
    <p:sldMasterId id="2147483697" r:id="rId13"/>
    <p:sldMasterId id="2147483701" r:id="rId14"/>
    <p:sldMasterId id="2147483705" r:id="rId15"/>
    <p:sldMasterId id="2147483709" r:id="rId16"/>
    <p:sldMasterId id="2147483713" r:id="rId17"/>
    <p:sldMasterId id="2147483717" r:id="rId18"/>
    <p:sldMasterId id="2147483721" r:id="rId19"/>
    <p:sldMasterId id="2147483728" r:id="rId20"/>
    <p:sldMasterId id="2147483740" r:id="rId21"/>
    <p:sldMasterId id="2147483744" r:id="rId22"/>
    <p:sldMasterId id="2147483748" r:id="rId23"/>
    <p:sldMasterId id="2147483754" r:id="rId24"/>
  </p:sldMasterIdLst>
  <p:notesMasterIdLst>
    <p:notesMasterId r:id="rId66"/>
  </p:notesMasterIdLst>
  <p:handoutMasterIdLst>
    <p:handoutMasterId r:id="rId67"/>
  </p:handoutMasterIdLst>
  <p:sldIdLst>
    <p:sldId id="423" r:id="rId25"/>
    <p:sldId id="653" r:id="rId26"/>
    <p:sldId id="654" r:id="rId27"/>
    <p:sldId id="663" r:id="rId28"/>
    <p:sldId id="645" r:id="rId29"/>
    <p:sldId id="646" r:id="rId30"/>
    <p:sldId id="661" r:id="rId31"/>
    <p:sldId id="652" r:id="rId32"/>
    <p:sldId id="662" r:id="rId33"/>
    <p:sldId id="650" r:id="rId34"/>
    <p:sldId id="256" r:id="rId35"/>
    <p:sldId id="651" r:id="rId36"/>
    <p:sldId id="614" r:id="rId37"/>
    <p:sldId id="639" r:id="rId38"/>
    <p:sldId id="599" r:id="rId39"/>
    <p:sldId id="664" r:id="rId40"/>
    <p:sldId id="649" r:id="rId41"/>
    <p:sldId id="665" r:id="rId42"/>
    <p:sldId id="627" r:id="rId43"/>
    <p:sldId id="686" r:id="rId44"/>
    <p:sldId id="579" r:id="rId45"/>
    <p:sldId id="626" r:id="rId46"/>
    <p:sldId id="622" r:id="rId47"/>
    <p:sldId id="598" r:id="rId48"/>
    <p:sldId id="685" r:id="rId49"/>
    <p:sldId id="430" r:id="rId50"/>
    <p:sldId id="593" r:id="rId51"/>
    <p:sldId id="666" r:id="rId52"/>
    <p:sldId id="655" r:id="rId53"/>
    <p:sldId id="667" r:id="rId54"/>
    <p:sldId id="672" r:id="rId55"/>
    <p:sldId id="260" r:id="rId56"/>
    <p:sldId id="594" r:id="rId57"/>
    <p:sldId id="673" r:id="rId58"/>
    <p:sldId id="676" r:id="rId59"/>
    <p:sldId id="675" r:id="rId60"/>
    <p:sldId id="642" r:id="rId61"/>
    <p:sldId id="680" r:id="rId62"/>
    <p:sldId id="668" r:id="rId63"/>
    <p:sldId id="669" r:id="rId64"/>
    <p:sldId id="681" r:id="rId65"/>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586D57"/>
    <a:srgbClr val="2B55B4"/>
    <a:srgbClr val="00462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3" autoAdjust="0"/>
    <p:restoredTop sz="94434" autoAdjust="0"/>
  </p:normalViewPr>
  <p:slideViewPr>
    <p:cSldViewPr snapToGrid="0">
      <p:cViewPr varScale="1">
        <p:scale>
          <a:sx n="84" d="100"/>
          <a:sy n="84" d="100"/>
        </p:scale>
        <p:origin x="490" y="67"/>
      </p:cViewPr>
      <p:guideLst>
        <p:guide orient="horz" pos="3884"/>
        <p:guide pos="3840"/>
      </p:guideLst>
    </p:cSldViewPr>
  </p:slideViewPr>
  <p:outlineViewPr>
    <p:cViewPr>
      <p:scale>
        <a:sx n="33" d="100"/>
        <a:sy n="33" d="100"/>
      </p:scale>
      <p:origin x="0" y="-42"/>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50" d="100"/>
          <a:sy n="50" d="100"/>
        </p:scale>
        <p:origin x="2898" y="3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xml"/><Relationship Id="rId21" Type="http://schemas.openxmlformats.org/officeDocument/2006/relationships/slideMaster" Target="slideMasters/slideMaster18.xml"/><Relationship Id="rId42" Type="http://schemas.openxmlformats.org/officeDocument/2006/relationships/slide" Target="slides/slide18.xml"/><Relationship Id="rId47" Type="http://schemas.openxmlformats.org/officeDocument/2006/relationships/slide" Target="slides/slide23.xml"/><Relationship Id="rId63" Type="http://schemas.openxmlformats.org/officeDocument/2006/relationships/slide" Target="slides/slide39.xml"/><Relationship Id="rId68" Type="http://schemas.openxmlformats.org/officeDocument/2006/relationships/commentAuthors" Target="commentAuthors.xml"/><Relationship Id="rId7" Type="http://schemas.openxmlformats.org/officeDocument/2006/relationships/slideMaster" Target="slideMasters/slideMaster4.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5.xml"/><Relationship Id="rId11" Type="http://schemas.openxmlformats.org/officeDocument/2006/relationships/slideMaster" Target="slideMasters/slideMaster8.xml"/><Relationship Id="rId24" Type="http://schemas.openxmlformats.org/officeDocument/2006/relationships/slideMaster" Target="slideMasters/slideMaster21.xml"/><Relationship Id="rId32" Type="http://schemas.openxmlformats.org/officeDocument/2006/relationships/slide" Target="slides/slide8.xml"/><Relationship Id="rId37" Type="http://schemas.openxmlformats.org/officeDocument/2006/relationships/slide" Target="slides/slide13.xml"/><Relationship Id="rId40" Type="http://schemas.openxmlformats.org/officeDocument/2006/relationships/slide" Target="slides/slide16.xml"/><Relationship Id="rId45" Type="http://schemas.openxmlformats.org/officeDocument/2006/relationships/slide" Target="slides/slide21.xml"/><Relationship Id="rId53" Type="http://schemas.openxmlformats.org/officeDocument/2006/relationships/slide" Target="slides/slide29.xml"/><Relationship Id="rId58" Type="http://schemas.openxmlformats.org/officeDocument/2006/relationships/slide" Target="slides/slide34.xml"/><Relationship Id="rId66"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37.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slide" Target="slides/slide32.xml"/><Relationship Id="rId64" Type="http://schemas.openxmlformats.org/officeDocument/2006/relationships/slide" Target="slides/slide40.xml"/><Relationship Id="rId69"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2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slide" Target="slides/slide35.xml"/><Relationship Id="rId67" Type="http://schemas.openxmlformats.org/officeDocument/2006/relationships/handoutMaster" Target="handoutMasters/handoutMaster1.xml"/><Relationship Id="rId20" Type="http://schemas.openxmlformats.org/officeDocument/2006/relationships/slideMaster" Target="slideMasters/slideMaster17.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slide" Target="slides/slide38.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10" Type="http://schemas.openxmlformats.org/officeDocument/2006/relationships/slideMaster" Target="slideMasters/slideMaster7.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slide" Target="slides/slide4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5.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3"/>
            <a:ext cx="2945659" cy="49805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50445" y="3"/>
            <a:ext cx="2945659" cy="498055"/>
          </a:xfrm>
          <a:prstGeom prst="rect">
            <a:avLst/>
          </a:prstGeom>
        </p:spPr>
        <p:txBody>
          <a:bodyPr vert="horz" lIns="91440" tIns="45720" rIns="91440" bIns="45720" rtlCol="0"/>
          <a:lstStyle>
            <a:lvl1pPr algn="r">
              <a:defRPr sz="1200"/>
            </a:lvl1pPr>
          </a:lstStyle>
          <a:p>
            <a:fld id="{F6BB2FF3-DCDE-4AE5-BC1A-33898B474C19}" type="datetimeFigureOut">
              <a:rPr lang="en-US" smtClean="0"/>
              <a:t>3/16/2022</a:t>
            </a:fld>
            <a:endParaRPr lang="en-US" dirty="0"/>
          </a:p>
        </p:txBody>
      </p:sp>
      <p:sp>
        <p:nvSpPr>
          <p:cNvPr id="4" name="Footer Placeholder 3"/>
          <p:cNvSpPr>
            <a:spLocks noGrp="1"/>
          </p:cNvSpPr>
          <p:nvPr>
            <p:ph type="ftr" sz="quarter" idx="2"/>
          </p:nvPr>
        </p:nvSpPr>
        <p:spPr>
          <a:xfrm>
            <a:off x="2" y="9428586"/>
            <a:ext cx="2945659" cy="498054"/>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50445" y="9428586"/>
            <a:ext cx="2945659" cy="498054"/>
          </a:xfrm>
          <a:prstGeom prst="rect">
            <a:avLst/>
          </a:prstGeom>
        </p:spPr>
        <p:txBody>
          <a:bodyPr vert="horz" lIns="91440" tIns="45720" rIns="91440" bIns="45720" rtlCol="0" anchor="b"/>
          <a:lstStyle>
            <a:lvl1pPr algn="r">
              <a:defRPr sz="1200"/>
            </a:lvl1pPr>
          </a:lstStyle>
          <a:p>
            <a:fld id="{13975043-CF72-401C-9D6D-9734752B4A6D}" type="slidenum">
              <a:rPr lang="en-US" smtClean="0"/>
              <a:t>‹#›</a:t>
            </a:fld>
            <a:endParaRPr lang="en-US" dirty="0"/>
          </a:p>
        </p:txBody>
      </p:sp>
    </p:spTree>
    <p:extLst>
      <p:ext uri="{BB962C8B-B14F-4D97-AF65-F5344CB8AC3E}">
        <p14:creationId xmlns:p14="http://schemas.microsoft.com/office/powerpoint/2010/main" val="28779455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2" y="3"/>
            <a:ext cx="2945659" cy="498055"/>
          </a:xfrm>
          <a:prstGeom prst="rect">
            <a:avLst/>
          </a:prstGeom>
        </p:spPr>
        <p:txBody>
          <a:bodyPr vert="horz" lIns="91440" tIns="45720" rIns="91440" bIns="45720" rtlCol="0"/>
          <a:lstStyle>
            <a:lvl1pPr algn="l">
              <a:defRPr sz="1200"/>
            </a:lvl1pPr>
          </a:lstStyle>
          <a:p>
            <a:endParaRPr lang="en-US" dirty="0"/>
          </a:p>
        </p:txBody>
      </p:sp>
      <p:sp>
        <p:nvSpPr>
          <p:cNvPr id="3" name="Platshållare för datum 2"/>
          <p:cNvSpPr>
            <a:spLocks noGrp="1"/>
          </p:cNvSpPr>
          <p:nvPr>
            <p:ph type="dt" idx="1"/>
          </p:nvPr>
        </p:nvSpPr>
        <p:spPr>
          <a:xfrm>
            <a:off x="3850445" y="3"/>
            <a:ext cx="2945659" cy="498055"/>
          </a:xfrm>
          <a:prstGeom prst="rect">
            <a:avLst/>
          </a:prstGeom>
        </p:spPr>
        <p:txBody>
          <a:bodyPr vert="horz" lIns="91440" tIns="45720" rIns="91440" bIns="45720" rtlCol="0"/>
          <a:lstStyle>
            <a:lvl1pPr algn="r">
              <a:defRPr sz="1200"/>
            </a:lvl1pPr>
          </a:lstStyle>
          <a:p>
            <a:fld id="{C189D0DD-81A8-480E-886F-2C5E662EB20D}" type="datetimeFigureOut">
              <a:rPr lang="en-US" smtClean="0"/>
              <a:t>3/16/2022</a:t>
            </a:fld>
            <a:endParaRPr lang="en-US" dirty="0"/>
          </a:p>
        </p:txBody>
      </p:sp>
      <p:sp>
        <p:nvSpPr>
          <p:cNvPr id="4" name="Platshållare för bildobjekt 3"/>
          <p:cNvSpPr>
            <a:spLocks noGrp="1" noRot="1" noChangeAspect="1"/>
          </p:cNvSpPr>
          <p:nvPr>
            <p:ph type="sldImg" idx="2"/>
          </p:nvPr>
        </p:nvSpPr>
        <p:spPr>
          <a:xfrm>
            <a:off x="422275" y="1239838"/>
            <a:ext cx="5953125" cy="33496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Platshållare för anteckningar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6" name="Platshållare för sidfot 5"/>
          <p:cNvSpPr>
            <a:spLocks noGrp="1"/>
          </p:cNvSpPr>
          <p:nvPr>
            <p:ph type="ftr" sz="quarter" idx="4"/>
          </p:nvPr>
        </p:nvSpPr>
        <p:spPr>
          <a:xfrm>
            <a:off x="2" y="9428586"/>
            <a:ext cx="2945659" cy="498054"/>
          </a:xfrm>
          <a:prstGeom prst="rect">
            <a:avLst/>
          </a:prstGeom>
        </p:spPr>
        <p:txBody>
          <a:bodyPr vert="horz" lIns="91440" tIns="45720" rIns="91440" bIns="45720" rtlCol="0" anchor="b"/>
          <a:lstStyle>
            <a:lvl1pPr algn="l">
              <a:defRPr sz="1200"/>
            </a:lvl1pPr>
          </a:lstStyle>
          <a:p>
            <a:endParaRPr lang="en-US" dirty="0"/>
          </a:p>
        </p:txBody>
      </p:sp>
      <p:sp>
        <p:nvSpPr>
          <p:cNvPr id="7" name="Platshållare för bildnummer 6"/>
          <p:cNvSpPr>
            <a:spLocks noGrp="1"/>
          </p:cNvSpPr>
          <p:nvPr>
            <p:ph type="sldNum" sz="quarter" idx="5"/>
          </p:nvPr>
        </p:nvSpPr>
        <p:spPr>
          <a:xfrm>
            <a:off x="3850445" y="9428586"/>
            <a:ext cx="2945659" cy="498054"/>
          </a:xfrm>
          <a:prstGeom prst="rect">
            <a:avLst/>
          </a:prstGeom>
        </p:spPr>
        <p:txBody>
          <a:bodyPr vert="horz" lIns="91440" tIns="45720" rIns="91440" bIns="45720" rtlCol="0" anchor="b"/>
          <a:lstStyle>
            <a:lvl1pPr algn="r">
              <a:defRPr sz="1200"/>
            </a:lvl1pPr>
          </a:lstStyle>
          <a:p>
            <a:fld id="{6D4018D2-26EA-4626-92F2-1F10E443FD0D}" type="slidenum">
              <a:rPr lang="en-US" smtClean="0"/>
              <a:t>‹#›</a:t>
            </a:fld>
            <a:endParaRPr lang="en-US" dirty="0"/>
          </a:p>
        </p:txBody>
      </p:sp>
    </p:spTree>
    <p:extLst>
      <p:ext uri="{BB962C8B-B14F-4D97-AF65-F5344CB8AC3E}">
        <p14:creationId xmlns:p14="http://schemas.microsoft.com/office/powerpoint/2010/main" val="4281352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1</a:t>
            </a:fld>
            <a:endParaRPr lang="en-US" dirty="0"/>
          </a:p>
        </p:txBody>
      </p:sp>
    </p:spTree>
    <p:extLst>
      <p:ext uri="{BB962C8B-B14F-4D97-AF65-F5344CB8AC3E}">
        <p14:creationId xmlns:p14="http://schemas.microsoft.com/office/powerpoint/2010/main" val="2821559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i="1" kern="1200" dirty="0">
                <a:solidFill>
                  <a:schemeClr val="tx1"/>
                </a:solidFill>
                <a:effectLst/>
                <a:latin typeface="+mn-lt"/>
                <a:ea typeface="+mn-ea"/>
                <a:cs typeface="+mn-cs"/>
              </a:rPr>
              <a:t>E. coli</a:t>
            </a:r>
            <a:r>
              <a:rPr lang="da-DK" sz="1200" kern="1200" dirty="0">
                <a:solidFill>
                  <a:schemeClr val="tx1"/>
                </a:solidFill>
                <a:effectLst/>
                <a:latin typeface="+mn-lt"/>
                <a:ea typeface="+mn-ea"/>
                <a:cs typeface="+mn-cs"/>
              </a:rPr>
              <a:t> er de bakterier, der hyppigst forårsager UVI'er.</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kern="1200" dirty="0">
                <a:solidFill>
                  <a:schemeClr val="tx1"/>
                </a:solidFill>
                <a:effectLst/>
                <a:latin typeface="+mn-lt"/>
                <a:ea typeface="+mn-ea"/>
                <a:cs typeface="+mn-cs"/>
              </a:rPr>
              <a:t>Bakterier har noget, der kaldes "virulensfaktorer", som spiller en væsentlig rolle i forhold til at bestemme, om bakterierne vil invadere urinvejen og infektionsniveauet.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kern="1200" dirty="0" err="1">
                <a:solidFill>
                  <a:schemeClr val="tx1"/>
                </a:solidFill>
                <a:effectLst/>
                <a:latin typeface="+mn-lt"/>
                <a:ea typeface="+mn-ea"/>
                <a:cs typeface="+mn-cs"/>
              </a:rPr>
              <a:t>Uropatogenet E. coli er til stede i tarmen og forårsager skader gennem ekspression af specifikke virulensfaktorer, der tillader bakterierne at binde sig til blæreoverfladen og formere sig i de nedre urinveje. Andre almindelige bakterier, der forårsager UVI'er, er Klebsiella, Enterococcus faefacalis og Proteus.</a:t>
            </a:r>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10</a:t>
            </a:fld>
            <a:endParaRPr lang="en-US" dirty="0"/>
          </a:p>
        </p:txBody>
      </p:sp>
    </p:spTree>
    <p:extLst>
      <p:ext uri="{BB962C8B-B14F-4D97-AF65-F5344CB8AC3E}">
        <p14:creationId xmlns:p14="http://schemas.microsoft.com/office/powerpoint/2010/main" val="2780119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b="0" i="0" kern="1200" dirty="0">
                <a:solidFill>
                  <a:schemeClr val="tx1"/>
                </a:solidFill>
                <a:effectLst/>
                <a:latin typeface="+mn-lt"/>
                <a:ea typeface="+mn-ea"/>
                <a:cs typeface="+mn-cs"/>
              </a:rPr>
              <a:t>UVI'er kan klassificeres som enten komplicerede eller ukomplicerede afhængigt af underliggende faktorer hos den berørte patient og typen af bakterier, der forårsager infektionen.</a:t>
            </a:r>
            <a:endParaRPr lang="sv-SE" sz="1200" b="0" i="0" kern="1200" dirty="0">
              <a:solidFill>
                <a:schemeClr val="tx1"/>
              </a:solidFill>
              <a:effectLst/>
              <a:latin typeface="+mn-lt"/>
              <a:ea typeface="+mn-ea"/>
              <a:cs typeface="+mn-cs"/>
            </a:endParaRPr>
          </a:p>
          <a:p>
            <a:pPr marL="0" indent="0">
              <a:buFont typeface="Arial" panose="020B0604020202020204" pitchFamily="34" charset="0"/>
              <a:buNone/>
            </a:pPr>
            <a:r>
              <a:rPr lang="da-DK" dirty="0"/>
              <a:t>EAU's definition er følgende:</a:t>
            </a:r>
          </a:p>
          <a:p>
            <a:pPr marL="0" indent="0">
              <a:buFont typeface="Arial" panose="020B0604020202020204" pitchFamily="34" charset="0"/>
              <a:buNone/>
            </a:pPr>
            <a:r>
              <a:rPr lang="da-DK" dirty="0" err="1"/>
              <a:t>Ukomplicerede UVI'er er hovedsageligt UVI'er, der forekommer hos ellers sunde kvinder. Den kan forårsage infektion i både de nedre urinveje (cystitis) og de øvre urinveje med påvirkning af nyrerne. Det kan resultere i tilbagevendende UTI'er. Risikoen for komplikationer såsom urosepsis er dog lav.</a:t>
            </a:r>
          </a:p>
          <a:p>
            <a:pPr marL="0" indent="0">
              <a:buFont typeface="Arial" panose="020B0604020202020204" pitchFamily="34" charset="0"/>
              <a:buNone/>
            </a:pPr>
            <a:endParaRPr lang="sv-SE" dirty="0"/>
          </a:p>
          <a:p>
            <a:pPr marL="0" indent="0">
              <a:buFont typeface="Arial" panose="020B0604020202020204" pitchFamily="34" charset="0"/>
              <a:buNone/>
            </a:pPr>
            <a:r>
              <a:rPr lang="da-DK" dirty="0"/>
              <a:t>Mænd er mindre tilbøjelige til at få UVI'er pga. af deres længere urinrør, og når det sker, klassificeres de som </a:t>
            </a:r>
            <a:r>
              <a:rPr lang="da-DK" i="1" dirty="0" err="1"/>
              <a:t>komplicerede i henhold til</a:t>
            </a:r>
            <a:r>
              <a:rPr lang="da-DK" i="0" dirty="0"/>
              <a:t>EAU's  retningslinjer.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dirty="0" err="1"/>
              <a:t> Kateterbrugere, der lider af en UVI, klassificeres også som </a:t>
            </a:r>
            <a:r>
              <a:rPr lang="da-DK" i="1" dirty="0" err="1"/>
              <a:t>kompliceret </a:t>
            </a:r>
            <a:r>
              <a:rPr lang="da-DK" i="0" dirty="0"/>
              <a:t>og har højere risiko for komplikationer.</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Definition:</a:t>
            </a:r>
          </a:p>
          <a:p>
            <a:r>
              <a:rPr lang="da-DK" sz="1200" b="1" dirty="0" err="1"/>
              <a:t>Ukompliceret</a:t>
            </a:r>
            <a:r>
              <a:rPr lang="da-DK" sz="1200" i="1" dirty="0"/>
              <a:t> (ingen samtidig sygdom, der kan fremme en UVI)</a:t>
            </a:r>
            <a:endParaRPr lang="sv-SE" sz="1200" i="1" dirty="0"/>
          </a:p>
          <a:p>
            <a:pPr marL="0" indent="0">
              <a:buNone/>
            </a:pPr>
            <a:endParaRPr lang="sv-SE" sz="1200" dirty="0"/>
          </a:p>
          <a:p>
            <a:r>
              <a:rPr lang="da-DK" sz="1200" b="1" dirty="0" err="1"/>
              <a:t>Kompliceret UVI </a:t>
            </a:r>
            <a:r>
              <a:rPr lang="da-DK" sz="1200" b="0" dirty="0"/>
              <a:t>(</a:t>
            </a:r>
            <a:r>
              <a:rPr lang="da-DK" sz="1200" i="1" dirty="0"/>
              <a:t>patient med en strukturel eller funktionel abnormitet i urogenitalkanalen)</a:t>
            </a:r>
            <a:endParaRPr lang="sv-SE" sz="1200" i="1" dirty="0"/>
          </a:p>
          <a:p>
            <a:pPr marL="0" indent="0">
              <a:buNone/>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t>Urinvejsinfektioner hos patienter med intermitterende kateterisering pga. dysfunktion i urinblæren klassificeres som</a:t>
            </a:r>
            <a:r>
              <a:rPr lang="da-DK" sz="1200" b="0" u="none" dirty="0"/>
              <a:t> komplicerede UVI'er, og det er det, som dette materiale omhandler.</a:t>
            </a:r>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11</a:t>
            </a:fld>
            <a:endParaRPr lang="en-US" dirty="0"/>
          </a:p>
        </p:txBody>
      </p:sp>
    </p:spTree>
    <p:extLst>
      <p:ext uri="{BB962C8B-B14F-4D97-AF65-F5344CB8AC3E}">
        <p14:creationId xmlns:p14="http://schemas.microsoft.com/office/powerpoint/2010/main" val="2174601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b="0" i="0" kern="1200" dirty="0">
                <a:solidFill>
                  <a:schemeClr val="tx1"/>
                </a:solidFill>
                <a:effectLst/>
                <a:latin typeface="+mn-lt"/>
                <a:ea typeface="+mn-ea"/>
                <a:cs typeface="+mn-cs"/>
              </a:rPr>
              <a:t>Ved en mistanke om UVI vil lægen give laboratoriet en urinprøve, og de dyrker bakterierne i en skål i et par dage for at finde ud af </a:t>
            </a:r>
          </a:p>
          <a:p>
            <a:r>
              <a:rPr lang="da-DK" sz="1200" b="0" i="0" kern="1200" dirty="0">
                <a:solidFill>
                  <a:schemeClr val="tx1"/>
                </a:solidFill>
                <a:effectLst/>
                <a:latin typeface="+mn-lt"/>
                <a:ea typeface="+mn-ea"/>
                <a:cs typeface="+mn-cs"/>
              </a:rPr>
              <a:t> – hvilke bakterietyper der forårsager infektionen</a:t>
            </a:r>
          </a:p>
          <a:p>
            <a:pPr marL="171450" indent="-171450">
              <a:buFontTx/>
              <a:buChar char="-"/>
            </a:pPr>
            <a:r>
              <a:rPr lang="da-DK" sz="1200" b="0" i="0" kern="1200" dirty="0">
                <a:solidFill>
                  <a:schemeClr val="tx1"/>
                </a:solidFill>
                <a:effectLst/>
                <a:latin typeface="+mn-lt"/>
                <a:ea typeface="+mn-ea"/>
                <a:cs typeface="+mn-cs"/>
              </a:rPr>
              <a:t> og ideelt også hvilken type antibiotika, der er optimal. </a:t>
            </a:r>
          </a:p>
          <a:p>
            <a:pPr marL="0" indent="0">
              <a:buFontTx/>
              <a:buNone/>
            </a:pPr>
            <a:r>
              <a:rPr lang="da-DK" sz="1200" b="0" i="0" kern="1200" dirty="0">
                <a:solidFill>
                  <a:schemeClr val="tx1"/>
                </a:solidFill>
                <a:effectLst/>
                <a:latin typeface="+mn-lt"/>
                <a:ea typeface="+mn-ea"/>
                <a:cs typeface="+mn-cs"/>
              </a:rPr>
              <a:t>Lægen vil sandsynligvis ordinere ét af følgende antibiotika til infektionsbehandling, allerede inden vedkommende får resultaterne fra bakteriedyrkningen. </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kern="1200" dirty="0">
                <a:solidFill>
                  <a:schemeClr val="tx1"/>
                </a:solidFill>
                <a:effectLst/>
                <a:latin typeface="+mn-lt"/>
                <a:ea typeface="+mn-ea"/>
                <a:cs typeface="+mn-cs"/>
              </a:rPr>
              <a:t>Vi har allerede berørt det største problem med stigningen i antibiotikaresistens</a:t>
            </a:r>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12</a:t>
            </a:fld>
            <a:endParaRPr lang="en-US" dirty="0"/>
          </a:p>
        </p:txBody>
      </p:sp>
    </p:spTree>
    <p:extLst>
      <p:ext uri="{BB962C8B-B14F-4D97-AF65-F5344CB8AC3E}">
        <p14:creationId xmlns:p14="http://schemas.microsoft.com/office/powerpoint/2010/main" val="2891807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Brugen af antibiotika får bakterierne til at tilpasse sig og udvikle nye måder, hvorpå de kan undgå antibiotikaens effekt. Når først en ny resistens har udviklet sig, fjerner eksponeringen for antibiotika modtagelige bakterier og baner vej for, at de resistente kan overleve og formere sig. De overlevende bakterier har resistensegenskaber i deres DNA, og denne genetiske information kan gå fra generation til generation, bevæge sig mellem bakterier og skabe mere resistente bakterier og fortsætte med at sprede sig.</a:t>
            </a: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Resistens mod blot ét antibiotikum kan give alvorlige problemer. Antibiotikaresistente infektioner, der kræver brug af anden- og tredjelinjebehandlinger, er skadelige for patienter og forlænger deres pleje og bedring, nogle gange i flere måneder. Læger kan være nødsaget til at behandle disse infektioner med antibiotika, der har alvorlige bivirkninger (</a:t>
            </a:r>
            <a:r>
              <a:rPr lang="da-DK" sz="1200" kern="1200" dirty="0">
                <a:solidFill>
                  <a:schemeClr val="bg1">
                    <a:lumMod val="50000"/>
                  </a:schemeClr>
                </a:solidFill>
                <a:effectLst/>
                <a:latin typeface="+mn-lt"/>
                <a:ea typeface="+mn-ea"/>
                <a:cs typeface="+mn-cs"/>
              </a:rPr>
              <a:t>som f.eks. organsvigt)</a:t>
            </a:r>
            <a:endParaRPr lang="sv-SE" sz="1200" kern="1200" dirty="0">
              <a:solidFill>
                <a:schemeClr val="bg1">
                  <a:lumMod val="50000"/>
                </a:schemeClr>
              </a:solidFill>
              <a:effectLst/>
              <a:latin typeface="+mn-lt"/>
              <a:ea typeface="+mn-ea"/>
              <a:cs typeface="+mn-cs"/>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13</a:t>
            </a:fld>
            <a:endParaRPr lang="en-US" dirty="0"/>
          </a:p>
        </p:txBody>
      </p:sp>
    </p:spTree>
    <p:extLst>
      <p:ext uri="{BB962C8B-B14F-4D97-AF65-F5344CB8AC3E}">
        <p14:creationId xmlns:p14="http://schemas.microsoft.com/office/powerpoint/2010/main" val="1579655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b="0" i="0" u="none" strike="noStrike" kern="1200" baseline="0" dirty="0">
                <a:solidFill>
                  <a:schemeClr val="tx1"/>
                </a:solidFill>
                <a:latin typeface="+mn-lt"/>
                <a:ea typeface="+mn-ea"/>
                <a:cs typeface="+mn-cs"/>
              </a:rPr>
              <a:t>Der er i hele verden identificeret høje resistensniveauer over for mange almindeligt ordinerede antibiotika. Dette dias viser E. coli-resistens (i %) over for fluoroquinoloner blandt lande i Europa (lægemidlet Ciprofloxacin tilhører f.eks. denne gruppe). </a:t>
            </a:r>
            <a:r>
              <a:rPr lang="da-DK" sz="1200" b="0" i="0" u="none" strike="noStrike" kern="1200" baseline="0" dirty="0" err="1">
                <a:solidFill>
                  <a:schemeClr val="tx1"/>
                </a:solidFill>
                <a:latin typeface="+mn-lt"/>
                <a:ea typeface="+mn-ea"/>
                <a:cs typeface="+mn-cs"/>
              </a:rPr>
              <a:t>Fluoroquinoloner har høj aktivitet mod E. coli, Enterobacter</a:t>
            </a:r>
            <a:endParaRPr lang="sv-SE" sz="1200" b="0" i="0" u="none" strike="noStrike" kern="1200" baseline="0" dirty="0">
              <a:solidFill>
                <a:schemeClr val="tx1"/>
              </a:solidFill>
              <a:latin typeface="+mn-lt"/>
              <a:ea typeface="+mn-ea"/>
              <a:cs typeface="+mn-cs"/>
            </a:endParaRPr>
          </a:p>
          <a:p>
            <a:r>
              <a:rPr lang="da-DK" sz="1200" b="0" i="0" u="none" strike="noStrike" kern="1200" baseline="0" dirty="0" err="1">
                <a:solidFill>
                  <a:schemeClr val="tx1"/>
                </a:solidFill>
                <a:latin typeface="+mn-lt"/>
                <a:ea typeface="+mn-ea"/>
                <a:cs typeface="+mn-cs"/>
              </a:rPr>
              <a:t>spp., Klebsiella. Også på P. aeruginosa. Ikke så effektiv mod enterokokker og stafylokokker.</a:t>
            </a:r>
            <a:endParaRPr lang="en-US"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Landene markeret med rødt har op til 50 % resistens ifølge Verdenssundhedsorganisationen, og disse tal er nogle få år gamle.</a:t>
            </a:r>
          </a:p>
          <a:p>
            <a:endParaRPr lang="en-US"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I nogle lande i Afrika er resistensen over for Amoxicillin nu 100 % blandt urinvejsisolater af </a:t>
            </a:r>
            <a:r>
              <a:rPr lang="da-DK" sz="1200" b="0" i="1" u="none" strike="noStrike" kern="1200" baseline="0" dirty="0">
                <a:solidFill>
                  <a:schemeClr val="tx1"/>
                </a:solidFill>
                <a:latin typeface="+mn-lt"/>
                <a:ea typeface="+mn-ea"/>
                <a:cs typeface="+mn-cs"/>
              </a:rPr>
              <a:t>E. coli, </a:t>
            </a:r>
            <a:r>
              <a:rPr lang="da-DK" sz="1200" b="0" i="0" u="none" strike="noStrike" kern="1200" baseline="0" dirty="0">
                <a:solidFill>
                  <a:schemeClr val="tx1"/>
                </a:solidFill>
                <a:latin typeface="+mn-lt"/>
                <a:ea typeface="+mn-ea"/>
                <a:cs typeface="+mn-cs"/>
              </a:rPr>
              <a:t>og verden over er der identificeret høje resistensniveauer over for mange almindeligt ordinerede antibiotika.</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14</a:t>
            </a:fld>
            <a:endParaRPr lang="en-US" dirty="0"/>
          </a:p>
        </p:txBody>
      </p:sp>
    </p:spTree>
    <p:extLst>
      <p:ext uri="{BB962C8B-B14F-4D97-AF65-F5344CB8AC3E}">
        <p14:creationId xmlns:p14="http://schemas.microsoft.com/office/powerpoint/2010/main" val="586388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kern="1200" dirty="0">
                <a:solidFill>
                  <a:schemeClr val="tx1"/>
                </a:solidFill>
                <a:effectLst/>
                <a:latin typeface="+mn-lt"/>
                <a:ea typeface="+mn-ea"/>
                <a:cs typeface="+mn-cs"/>
              </a:rPr>
              <a:t>I lande, hvor der er mindre kontrol med ordinationer af antibiotika, er det tydeligt, at de lider under multiresistens, hvilket betyder, at flere antibiotika vil være ubrugelige ved behandling af en UVI, som f.eks. er forårsaget af E. coli.   </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da-DK" dirty="0"/>
              <a:t>WHO har tal for multirestens, der ligger på 2 % i Finland og Schweiz, lidt højere i Sverige (2,7), mens tallene i Holland ligger på 40 % og i Polen på 72 %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For at stoppe denne tendens bør der altid straks tages bakteriekulturer for at kunne ordinere det optimale antibiotikum lige fra starten, når det er nødvendigt. </a:t>
            </a:r>
          </a:p>
          <a:p>
            <a:endParaRPr lang="en-US" dirty="0"/>
          </a:p>
          <a:p>
            <a:r>
              <a:rPr lang="da-DK" dirty="0"/>
              <a:t>Det er vigtigt for os at vide, at dette enorme problem ikke er noget, der ligger langt ude i fremtiden, for det er her allerede nu. Udfordringen er:</a:t>
            </a:r>
          </a:p>
          <a:p>
            <a:r>
              <a:rPr lang="da-DK" dirty="0"/>
              <a:t>Følsomme patientgrupper som kateterbrugere er i risiko, hvis de venter et par dage på bakteriedyrkningen, før behandlingen påbegyndes. </a:t>
            </a:r>
          </a:p>
          <a:p>
            <a:r>
              <a:rPr lang="da-DK" dirty="0"/>
              <a:t>På den anden side vil denne overbehandling (jeg synes, det er fair at bruge dette ord) resultere i, at folk dør af infektioner, når antibiotika ikke længere har nogen effekt. </a:t>
            </a:r>
          </a:p>
        </p:txBody>
      </p:sp>
      <p:sp>
        <p:nvSpPr>
          <p:cNvPr id="4" name="Slide Number Placeholder 3"/>
          <p:cNvSpPr>
            <a:spLocks noGrp="1"/>
          </p:cNvSpPr>
          <p:nvPr>
            <p:ph type="sldNum" sz="quarter" idx="5"/>
          </p:nvPr>
        </p:nvSpPr>
        <p:spPr/>
        <p:txBody>
          <a:bodyPr/>
          <a:lstStyle/>
          <a:p>
            <a:fld id="{6D4018D2-26EA-4626-92F2-1F10E443FD0D}" type="slidenum">
              <a:rPr lang="en-US" smtClean="0"/>
              <a:t>15</a:t>
            </a:fld>
            <a:endParaRPr lang="en-US" dirty="0"/>
          </a:p>
        </p:txBody>
      </p:sp>
    </p:spTree>
    <p:extLst>
      <p:ext uri="{BB962C8B-B14F-4D97-AF65-F5344CB8AC3E}">
        <p14:creationId xmlns:p14="http://schemas.microsoft.com/office/powerpoint/2010/main" val="3936030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4018D2-26EA-4626-92F2-1F10E443FD0D}" type="slidenum">
              <a:rPr lang="en-US" smtClean="0"/>
              <a:t>16</a:t>
            </a:fld>
            <a:endParaRPr lang="en-US" dirty="0"/>
          </a:p>
        </p:txBody>
      </p:sp>
    </p:spTree>
    <p:extLst>
      <p:ext uri="{BB962C8B-B14F-4D97-AF65-F5344CB8AC3E}">
        <p14:creationId xmlns:p14="http://schemas.microsoft.com/office/powerpoint/2010/main" val="1786507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4018D2-26EA-4626-92F2-1F10E443FD0D}" type="slidenum">
              <a:rPr lang="en-US" smtClean="0"/>
              <a:t>17</a:t>
            </a:fld>
            <a:endParaRPr lang="en-US" dirty="0"/>
          </a:p>
        </p:txBody>
      </p:sp>
    </p:spTree>
    <p:extLst>
      <p:ext uri="{BB962C8B-B14F-4D97-AF65-F5344CB8AC3E}">
        <p14:creationId xmlns:p14="http://schemas.microsoft.com/office/powerpoint/2010/main" val="13035137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err="1"/>
              <a:t>Dette materiale stammer fra screening af den nyligt offentliggjorte videnskabelige litteratur (sidste fem år)</a:t>
            </a:r>
          </a:p>
        </p:txBody>
      </p:sp>
      <p:sp>
        <p:nvSpPr>
          <p:cNvPr id="4" name="Slide Number Placeholder 3"/>
          <p:cNvSpPr>
            <a:spLocks noGrp="1"/>
          </p:cNvSpPr>
          <p:nvPr>
            <p:ph type="sldNum" sz="quarter" idx="5"/>
          </p:nvPr>
        </p:nvSpPr>
        <p:spPr/>
        <p:txBody>
          <a:bodyPr/>
          <a:lstStyle/>
          <a:p>
            <a:fld id="{6D4018D2-26EA-4626-92F2-1F10E443FD0D}" type="slidenum">
              <a:rPr lang="en-US" smtClean="0"/>
              <a:t>18</a:t>
            </a:fld>
            <a:endParaRPr lang="en-US" dirty="0"/>
          </a:p>
        </p:txBody>
      </p:sp>
    </p:spTree>
    <p:extLst>
      <p:ext uri="{BB962C8B-B14F-4D97-AF65-F5344CB8AC3E}">
        <p14:creationId xmlns:p14="http://schemas.microsoft.com/office/powerpoint/2010/main" val="41330109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Der er et stort behov for alternative måder til behandling af infektioner på grund af den alarmerende stigning i antibiotikaresistens. Forskningen på dette område er fokuseret på </a:t>
            </a:r>
            <a:r>
              <a:rPr lang="da-DK" sz="1200" b="0" i="0" kern="1200" dirty="0">
                <a:solidFill>
                  <a:schemeClr val="tx1"/>
                </a:solidFill>
                <a:effectLst/>
                <a:latin typeface="+mn-lt"/>
                <a:ea typeface="+mn-ea"/>
                <a:cs typeface="+mn-cs"/>
              </a:rPr>
              <a:t>at finde behandlingsmuligheder, der omgår behovet for antibiotika og samtidig styrker menneskets egen immunrespons.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kern="1200" dirty="0">
                <a:solidFill>
                  <a:schemeClr val="tx1"/>
                </a:solidFill>
                <a:effectLst/>
                <a:latin typeface="+mn-lt"/>
                <a:ea typeface="+mn-ea"/>
                <a:cs typeface="+mn-cs"/>
              </a:rPr>
              <a:t>Dette er baseret på det faktum, at sværhedsgraden af en UVI afspejler, hvor godt immunsystemet er hos den berørte person.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Det medfødte immunsystem spiller en grundlæggende rolle i beskyttelsen af urinvejen mod infektioner. En vigtig del af denne nedarvede immunitet er tilstedeværelsen af antimikrobielle peptider. De produceres af de celler i vores krop, der kaldes neutrofiler, der fungerer som en første forsvarslinje mod fjender og forsvarer urinvejen mod invaderende bakterier.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Der er lagt en masse kræfter i at udforske disse naturligt forekommende vagters rolle i kroppen og mulighederne for at udnytte dem i klinisk praksis.</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kern="1200" dirty="0">
                <a:solidFill>
                  <a:schemeClr val="tx1"/>
                </a:solidFill>
                <a:effectLst/>
                <a:latin typeface="+mn-lt"/>
                <a:ea typeface="+mn-ea"/>
                <a:cs typeface="+mn-cs"/>
              </a:rPr>
              <a:t>Catharina Svanborg er en svensk forsker ved Universitetet i Lund og en af forelæserne på ACCT i april. Hun er i gang med en virkelig interessant forskning, hvor hun i dyreforsøg har observeret, at en styrkelse af kroppens immunrespons er lige så effektiv som antibiotika ved behandling af en UVI. Dette testes nu hos mennesker med et mål om også at give langvarig immunitet for recidiverende UVI'er.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19</a:t>
            </a:fld>
            <a:endParaRPr lang="en-US" dirty="0"/>
          </a:p>
        </p:txBody>
      </p:sp>
    </p:spTree>
    <p:extLst>
      <p:ext uri="{BB962C8B-B14F-4D97-AF65-F5344CB8AC3E}">
        <p14:creationId xmlns:p14="http://schemas.microsoft.com/office/powerpoint/2010/main" val="1347401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Præsentationen blev opbygget i tre afsnit:</a:t>
            </a:r>
          </a:p>
          <a:p>
            <a:r>
              <a:rPr lang="da-DK" dirty="0"/>
              <a:t>Det første omhandler noget, jeg tror kan være nyttigt for alle, der arbejder hos Wellspect i salg og marketing, og måske kan det bruges til nye medarbejdere.</a:t>
            </a:r>
          </a:p>
          <a:p>
            <a:r>
              <a:rPr lang="da-DK" dirty="0" err="1"/>
              <a:t>Afsnit II skal vise, hvad der findes i litteraturen, og hvad mange konferencer fokuserer på, men dele af dette afsnit kan være kontroversielle, og ikke alle er enige. Vælg det, du kan bruge.</a:t>
            </a:r>
          </a:p>
          <a:p>
            <a:r>
              <a:rPr lang="da-DK" dirty="0"/>
              <a:t>Afsnit III er koblet til LoFric</a:t>
            </a:r>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2</a:t>
            </a:fld>
            <a:endParaRPr lang="en-US" dirty="0"/>
          </a:p>
        </p:txBody>
      </p:sp>
    </p:spTree>
    <p:extLst>
      <p:ext uri="{BB962C8B-B14F-4D97-AF65-F5344CB8AC3E}">
        <p14:creationId xmlns:p14="http://schemas.microsoft.com/office/powerpoint/2010/main" val="35776049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Dette koncept er baseret på ny viden om, hvordan immunsystemet fungerer i detaljer for at styrke de defensive aspekter og blokere for de skadelige aspekter af immunresponset.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Der indgik tre grupper i deres dyreforsøg: I den første blev UVI'en behandlet med antibiotika, i den anden med immunterapi, og den tredje modtog som kontrolgruppe ingen behandling. Dataene viste, at immunterapibehandlingen producerede en helbredende reaktion i infektionen, der var fuldstændig sammenlignelig med antibiotika. Behandlingen reducerede inflammation i det inficerede væv og dræbte effektivt bakterier. De har startet kliniske behandlingsundersøgelser, primært med fokus på recidiverende urinvejsinfektioner.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20</a:t>
            </a:fld>
            <a:endParaRPr lang="en-US" dirty="0"/>
          </a:p>
        </p:txBody>
      </p:sp>
    </p:spTree>
    <p:extLst>
      <p:ext uri="{BB962C8B-B14F-4D97-AF65-F5344CB8AC3E}">
        <p14:creationId xmlns:p14="http://schemas.microsoft.com/office/powerpoint/2010/main" val="42036599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kern="1200" baseline="0" dirty="0">
                <a:solidFill>
                  <a:schemeClr val="tx1"/>
                </a:solidFill>
                <a:latin typeface="+mn-lt"/>
                <a:ea typeface="+mn-ea"/>
                <a:cs typeface="+mn-cs"/>
              </a:rPr>
              <a:t>Den traditionelle opfattelse af, at urin er steril, udfordres med opdagelsen af urinmikrobiomet, hvilket er en blanding af bakterier og mikroorganismer i urinvejen, som man i lang tid har kendt fra tarmen.</a:t>
            </a:r>
          </a:p>
          <a:p>
            <a:pPr lvl="0"/>
            <a:r>
              <a:rPr lang="da-DK" dirty="0"/>
              <a:t>Flere undersøgelser tyder på, at urinmikrobiomet kan spille en rolle i flere sygdomme i urinvejene, såsom tranginkontinens, blærekræft og overaktiv urinblære.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Sideløbende med den tekniske udvikling findes der nu mere følsomme og avancerede metoder til dyrkning og påvisning af bakterier i urinvejen. Dette er stadig nyt, men det viser tydeligt den vigtige rolle, som mikrobiomet spiller i forhold til sundhed og sygdom i urinvejene.</a:t>
            </a:r>
            <a:r>
              <a:rPr lang="da-DK" sz="800" dirty="0">
                <a:solidFill>
                  <a:srgbClr val="FFFFFF">
                    <a:lumMod val="50000"/>
                  </a:srgb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800" dirty="0">
                <a:solidFill>
                  <a:srgbClr val="FFFFFF">
                    <a:lumMod val="50000"/>
                  </a:srgbClr>
                </a:solidFill>
              </a:rPr>
              <a:t>Vikram Khullar fra Storbritannien vil være foredragsholder på dette område på ACCT.</a:t>
            </a:r>
          </a:p>
          <a:p>
            <a:pPr lvl="0"/>
            <a:endParaRPr lang="en-US" dirty="0"/>
          </a:p>
          <a:p>
            <a:pPr lvl="0"/>
            <a:endParaRPr lang="en-US" sz="1200" b="0" i="0" kern="1200" dirty="0">
              <a:solidFill>
                <a:schemeClr val="tx1"/>
              </a:solidFill>
              <a:effectLst/>
              <a:latin typeface="+mn-lt"/>
              <a:ea typeface="+mn-ea"/>
              <a:cs typeface="+mn-cs"/>
            </a:endParaRPr>
          </a:p>
          <a:p>
            <a:r>
              <a:rPr lang="da-DK" sz="1200" b="0" i="0" kern="1200" dirty="0">
                <a:solidFill>
                  <a:schemeClr val="tx1"/>
                </a:solidFill>
                <a:effectLst/>
                <a:latin typeface="+mn-lt"/>
                <a:ea typeface="+mn-ea"/>
                <a:cs typeface="+mn-cs"/>
              </a:rPr>
              <a:t>Selvom disse to udtryk ofte bruges i flæng, har de nogle små forskelle:</a:t>
            </a:r>
          </a:p>
          <a:p>
            <a:pPr marL="171450" indent="-171450">
              <a:buFont typeface="Arial" panose="020B0604020202020204" pitchFamily="34" charset="0"/>
              <a:buChar char="•"/>
            </a:pPr>
            <a:r>
              <a:rPr lang="da-DK" sz="1200" b="0" i="0" kern="1200" dirty="0">
                <a:solidFill>
                  <a:schemeClr val="tx1"/>
                </a:solidFill>
                <a:effectLst/>
                <a:latin typeface="+mn-lt"/>
                <a:ea typeface="+mn-ea"/>
                <a:cs typeface="+mn-cs"/>
              </a:rPr>
              <a:t>Mikrobiota: Alle mikroorganismer, der findes i et miljø, herunder bakterier, vira og svampe. </a:t>
            </a:r>
          </a:p>
          <a:p>
            <a:pPr marL="171450" indent="-171450">
              <a:buFont typeface="Arial" panose="020B0604020202020204" pitchFamily="34" charset="0"/>
              <a:buChar char="•"/>
            </a:pPr>
            <a:r>
              <a:rPr lang="da-DK" sz="1200" b="0" i="0" kern="1200" dirty="0">
                <a:solidFill>
                  <a:schemeClr val="tx1"/>
                </a:solidFill>
                <a:effectLst/>
                <a:latin typeface="+mn-lt"/>
                <a:ea typeface="+mn-ea"/>
                <a:cs typeface="+mn-cs"/>
              </a:rPr>
              <a:t>Mikrobiom: Individuelt for hver organisme; diversiteten i mikrobiomerne hos de forskellige individer er enorm. Et unikt mikrobiom for hvert menneske</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21</a:t>
            </a:fld>
            <a:endParaRPr lang="en-US" dirty="0"/>
          </a:p>
        </p:txBody>
      </p:sp>
    </p:spTree>
    <p:extLst>
      <p:ext uri="{BB962C8B-B14F-4D97-AF65-F5344CB8AC3E}">
        <p14:creationId xmlns:p14="http://schemas.microsoft.com/office/powerpoint/2010/main" val="1813214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En nylig amerikansk undersøgelse af patienter med neurogene blærer viste, at disse patienter havde andre typer bakterier i urinen sammenlignet med mennesker med normalt fungerende blærer. Bakterier, der betragtes som uropatogener såsom </a:t>
            </a:r>
            <a:r>
              <a:rPr lang="da-DK" i="1" dirty="0"/>
              <a:t>Klebsiella, Pseudomonas og Enterococcus </a:t>
            </a:r>
            <a:r>
              <a:rPr lang="da-DK" i="0" dirty="0"/>
              <a:t>blev ofte fundet hos disse patienter, mens</a:t>
            </a:r>
            <a:r>
              <a:rPr lang="da-DK" i="1" dirty="0"/>
              <a:t> Lactobacillus </a:t>
            </a:r>
            <a:r>
              <a:rPr lang="da-DK" i="0" dirty="0"/>
              <a:t>var almindelige i kontrolgruppen. Uropatogener </a:t>
            </a:r>
            <a:r>
              <a:rPr lang="da-DK" dirty="0"/>
              <a:t>vokser meget godt i den almindelige urindyrkning, hvorimod </a:t>
            </a:r>
            <a:r>
              <a:rPr lang="da-DK" i="1" dirty="0"/>
              <a:t>Lactobacillus </a:t>
            </a:r>
            <a:r>
              <a:rPr lang="da-DK" i="0" dirty="0"/>
              <a:t>selvfølgelig ikke gør.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Forfatterne anfører, at dette delvist forklarer de høje niveauer af asymptomatiske bakteriuri (ABU) hos mennesker med neurogene blærer, </a:t>
            </a:r>
            <a:r>
              <a:rPr lang="da-DK" sz="1200" b="0" i="0" u="none" strike="noStrike" kern="1200" baseline="0" dirty="0" err="1">
                <a:solidFill>
                  <a:schemeClr val="tx1"/>
                </a:solidFill>
                <a:latin typeface="+mn-lt"/>
                <a:ea typeface="+mn-ea"/>
                <a:cs typeface="+mn-cs"/>
              </a:rPr>
              <a:t>at dette er et ikke-specifikt udtryk </a:t>
            </a:r>
            <a:r>
              <a:rPr lang="da-DK" sz="800" dirty="0">
                <a:solidFill>
                  <a:srgbClr val="FFFFFF">
                    <a:lumMod val="50000"/>
                  </a:srgbClr>
                </a:solidFill>
              </a:rPr>
              <a:t>og vigtigheden af</a:t>
            </a:r>
            <a:r>
              <a:rPr lang="da-DK" sz="1200" b="0" i="0" u="none" strike="noStrike" kern="1200" baseline="0" dirty="0">
                <a:solidFill>
                  <a:schemeClr val="tx1"/>
                </a:solidFill>
                <a:latin typeface="+mn-lt"/>
                <a:ea typeface="+mn-ea"/>
                <a:cs typeface="+mn-cs"/>
              </a:rPr>
              <a:t> en nøjagtig diagnosticering af UVI'er hos disse patienter for at undgå overforbrug af antibiotika. </a:t>
            </a:r>
            <a:r>
              <a:rPr lang="da-DK" dirty="0"/>
              <a:t>Der er blevet påvist en direkte sammenhæng i undersøgelser af antimikrobiel behandling af asymptomatisk bakteriuri og tilstedeværelsen af multiresistente organismer i urinen. </a:t>
            </a:r>
            <a:r>
              <a:rPr lang="da-DK" sz="1000" dirty="0">
                <a:solidFill>
                  <a:srgbClr val="FFFFFF">
                    <a:lumMod val="50000"/>
                  </a:srgbClr>
                </a:solidFill>
              </a:rPr>
              <a:t>(Forster 2019)</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22</a:t>
            </a:fld>
            <a:endParaRPr lang="en-US" dirty="0"/>
          </a:p>
        </p:txBody>
      </p:sp>
    </p:spTree>
    <p:extLst>
      <p:ext uri="{BB962C8B-B14F-4D97-AF65-F5344CB8AC3E}">
        <p14:creationId xmlns:p14="http://schemas.microsoft.com/office/powerpoint/2010/main" val="1757402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 samme forfattere viste i deres undersøgelse, at 50-75 % af urindyrkninger hos mennesker med neurogene blærer var positive, uanset om der var symptomer eller ej.</a:t>
            </a:r>
            <a:r>
              <a:rPr lang="da-DK" sz="800" dirty="0">
                <a:solidFill>
                  <a:srgbClr val="FFFFFF">
                    <a:lumMod val="50000"/>
                  </a:srgbClr>
                </a:solidFill>
              </a:rPr>
              <a:t> </a:t>
            </a:r>
            <a:r>
              <a:rPr lang="da-DK" dirty="0"/>
              <a:t>De siger, at der er flere problemer med den definition af UVI'er, der almindeligvis bruges, da mennesker med neurogene blærer har forskellige fysiologier. Der er flere artikler inden for dette område, hvor forfatterne anfører et behov for </a:t>
            </a:r>
            <a:r>
              <a:rPr lang="da-DK" sz="1200" dirty="0"/>
              <a:t>diagnosticering af UVI'er hos mennesker med neurogene blærer på mere nøjagtige måder på grund af deres diversitet.</a:t>
            </a:r>
            <a:endParaRPr lang="sv-SE"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da-DK" dirty="0"/>
              <a:t>En vigtig ting, der observeres i flere artikler, er, at en diversitet, en blanding af mikroorganismer i urinvejene, er nøglen til at undgå at udvikle UVI'er.</a:t>
            </a:r>
            <a:endParaRPr lang="en-US" sz="1000" dirty="0">
              <a:solidFill>
                <a:srgbClr val="FFFFFF">
                  <a:lumMod val="50000"/>
                </a:srgbClr>
              </a:solidFill>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23</a:t>
            </a:fld>
            <a:endParaRPr lang="en-US" dirty="0"/>
          </a:p>
        </p:txBody>
      </p:sp>
    </p:spTree>
    <p:extLst>
      <p:ext uri="{BB962C8B-B14F-4D97-AF65-F5344CB8AC3E}">
        <p14:creationId xmlns:p14="http://schemas.microsoft.com/office/powerpoint/2010/main" val="15860927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Det tredje område inden for forskningsblokken er sammenhængen med tarmen:</a:t>
            </a:r>
          </a:p>
          <a:p>
            <a:r>
              <a:rPr lang="da-DK" dirty="0"/>
              <a:t>Et kombineret urinblære- og tarmkoncept er noget, vi har drøftet hos Wellspect i nogen tid nu. Og det er tydeligt, at der er en sammenhæng.</a:t>
            </a:r>
            <a:r>
              <a:rPr lang="da-DK" sz="1200" b="0" i="0" u="none" strike="noStrike" kern="1200" baseline="0" dirty="0">
                <a:solidFill>
                  <a:schemeClr val="tx1"/>
                </a:solidFill>
                <a:latin typeface="+mn-lt"/>
                <a:ea typeface="+mn-ea"/>
                <a:cs typeface="+mn-cs"/>
              </a:rPr>
              <a:t> Det, at urinblæren og tarmen sidder så tæt, giver et funktionelt samspil. </a:t>
            </a:r>
          </a:p>
          <a:p>
            <a:r>
              <a:rPr lang="da-DK" sz="1200" b="0" i="0" u="none" strike="noStrike" kern="1200" baseline="0" dirty="0">
                <a:solidFill>
                  <a:schemeClr val="tx1"/>
                </a:solidFill>
                <a:latin typeface="+mn-lt"/>
                <a:ea typeface="+mn-ea"/>
                <a:cs typeface="+mn-cs"/>
              </a:rPr>
              <a:t>Der er stadig ikke meget forskning inden for dette område, men der er evidens fra eksempelvis undersøgelser af børn med neurogen blæredysfunktion, der viser et reduceret antal UVI'er i det følgende år efter behandling af tarmen. Dette er et område, som Niall Galloway fra USA vil præsentere på ACCT, og han siger, at data om børn også kan ekstrapoleres til voksne og andre patientgrupper. Han mener også, at dette kan være særligt </a:t>
            </a:r>
            <a:r>
              <a:rPr lang="da-DK" dirty="0"/>
              <a:t>relevant for:</a:t>
            </a:r>
          </a:p>
          <a:p>
            <a:pPr lvl="1">
              <a:buFontTx/>
              <a:buChar char="-"/>
            </a:pPr>
            <a:r>
              <a:rPr lang="da-DK" dirty="0"/>
              <a:t>MS-patienter, hvor UVI'er kan forårsage tilbagefald af symptomer </a:t>
            </a:r>
            <a:r>
              <a:rPr lang="da-DK" sz="1200" dirty="0">
                <a:solidFill>
                  <a:schemeClr val="bg1">
                    <a:lumMod val="50000"/>
                  </a:schemeClr>
                </a:solidFill>
              </a:rPr>
              <a:t>(Preziosi; Emmanuel, 2018) </a:t>
            </a:r>
          </a:p>
          <a:p>
            <a:pPr lvl="1">
              <a:buFontTx/>
              <a:buChar char="-"/>
            </a:pPr>
            <a:r>
              <a:rPr lang="da-DK" dirty="0"/>
              <a:t> Patienter på </a:t>
            </a:r>
            <a:r>
              <a:rPr lang="da-DK" b="0" dirty="0" err="1"/>
              <a:t>antikolinerge</a:t>
            </a:r>
            <a:r>
              <a:rPr lang="da-DK" dirty="0"/>
              <a:t> midler (til behandling af en række tilstande, herunder blærelidelser), hvor der kan være mange bivirkninger, f.eks. forstoppelse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kern="1200" baseline="0" dirty="0">
                <a:solidFill>
                  <a:schemeClr val="tx1"/>
                </a:solidFill>
                <a:latin typeface="+mn-lt"/>
                <a:ea typeface="+mn-ea"/>
                <a:cs typeface="+mn-cs"/>
              </a:rPr>
              <a:t>Den nøjagtige årsag til, at forstoppelse er forbundet med UVI'er, er endnu ikke helt afdækket, men de fleste eksperter mener, at et rectum, som er overfyldt med afføring, komprimerer på blæren, hvilket nedsætter blærens kapacitet, og dette kan føre til ufuldstændig tømning af blæren, og denne resturin giver en øget risiko for UVI'er.</a:t>
            </a:r>
            <a:endParaRPr lang="en-US" sz="1050" dirty="0">
              <a:solidFill>
                <a:schemeClr val="bg1">
                  <a:lumMod val="50000"/>
                </a:schemeClr>
              </a:solidFill>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24</a:t>
            </a:fld>
            <a:endParaRPr lang="en-US" dirty="0"/>
          </a:p>
        </p:txBody>
      </p:sp>
    </p:spTree>
    <p:extLst>
      <p:ext uri="{BB962C8B-B14F-4D97-AF65-F5344CB8AC3E}">
        <p14:creationId xmlns:p14="http://schemas.microsoft.com/office/powerpoint/2010/main" val="36425333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På ISCoS 2020 beskrev Dr. Krassioukov, hvordan den distale tyktarm og urinblæren har funktioner, der minder om hinanden, fælles innervation osv., og det er derfor ikke helt uventet, at rygmarvsskader også påvirker tyktarmens motilitet, transittider og tarmtømning. I en undersøgelse af patienter med Neurogen TarmDysfunktion (NTD), som blev behandlet med transanal irrigation, blev der dokumenteret en tre gange så stor reduktion i incidensraten for UVI'er sammenlignet med kontrolgruppen.</a:t>
            </a:r>
            <a:endParaRPr lang="en-US" sz="800" i="1" dirty="0">
              <a:solidFill>
                <a:srgbClr val="2B55B4"/>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800" dirty="0"/>
              <a:t>Der var også en japansk gruppe på ISCoS 2020, der præsenterede nogle interessante tal. I undersøgelsen inkluderede de patienter med rygmarvsbrok og RMS, der lider af forstoppelse. De analyserede ændringerne i tarmens mikroflora før og efter TAI. De afdækkede, </a:t>
            </a:r>
            <a:r>
              <a:rPr lang="da-DK" sz="800" dirty="0" err="1"/>
              <a:t>at: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800" dirty="0"/>
              <a:t>– patienter med neurogen forstoppelse viste en ubalance i tarmens naturlige mikroflora</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800" dirty="0"/>
              <a:t>– Tarmmikrobiomet viste sig at have en afgørende rolle i moduleringen af personens immunsystem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800" dirty="0"/>
              <a:t>– Patienter, der bruger TAI, får.</a:t>
            </a:r>
            <a:r>
              <a:rPr lang="da-DK" sz="800" dirty="0" err="1"/>
              <a:t>mindre hyppigt UVI'er.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i="1" dirty="0">
              <a:solidFill>
                <a:srgbClr val="2B55B4"/>
              </a:solidFill>
              <a:latin typeface="+mn-lt"/>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25</a:t>
            </a:fld>
            <a:endParaRPr lang="en-US" dirty="0"/>
          </a:p>
        </p:txBody>
      </p:sp>
    </p:spTree>
    <p:extLst>
      <p:ext uri="{BB962C8B-B14F-4D97-AF65-F5344CB8AC3E}">
        <p14:creationId xmlns:p14="http://schemas.microsoft.com/office/powerpoint/2010/main" val="32994848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Den sidste del af forskningssektionen handler om, hvorvidt der er videnskabelig dokumentation for effektiv profylakse mod UVI. </a:t>
            </a:r>
          </a:p>
          <a:p>
            <a:r>
              <a:rPr lang="da-DK" b="1" dirty="0" err="1"/>
              <a:t>Fytoterapi</a:t>
            </a:r>
            <a:r>
              <a:rPr lang="da-DK" sz="1200" b="0" i="0" kern="1200" dirty="0">
                <a:solidFill>
                  <a:schemeClr val="tx1"/>
                </a:solidFill>
                <a:effectLst/>
                <a:latin typeface="+mn-lt"/>
                <a:ea typeface="+mn-ea"/>
                <a:cs typeface="+mn-cs"/>
              </a:rPr>
              <a:t> (ekstrakter af naturlig oprindelse)</a:t>
            </a:r>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Du husker billedet af bakterier med arme, der kan sættes sig fast i en overflade. Denne evne til at klæbe til epitelceller i værtens urinveje er den vigtigste egenskab, der skal forhindres. Propolis er materiale, som </a:t>
            </a:r>
            <a:r>
              <a:rPr lang="da-DK" sz="1200" b="0" i="0" kern="1200" dirty="0">
                <a:solidFill>
                  <a:schemeClr val="tx1"/>
                </a:solidFill>
                <a:effectLst/>
                <a:latin typeface="+mn-lt"/>
                <a:ea typeface="+mn-ea"/>
                <a:cs typeface="+mn-cs"/>
              </a:rPr>
              <a:t>er indsamlet af honningbier fra træernes bladknopper (en stærkt klæbende substans), </a:t>
            </a:r>
            <a:r>
              <a:rPr lang="da-DK" dirty="0"/>
              <a:t>og dette har vist sig at kunne forhindre bakteriel adhærence. Der er således videnskabelig dokumentation for en profylaktisk effekt, hvis der anvendes en kombination af tranebær og propolis.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Probiotika</a:t>
            </a:r>
            <a:r>
              <a:rPr lang="da-DK" dirty="0"/>
              <a:t> </a:t>
            </a:r>
          </a:p>
          <a:p>
            <a:pPr marL="0" indent="0">
              <a:buNone/>
            </a:pPr>
            <a:r>
              <a:rPr lang="da-DK" dirty="0"/>
              <a:t>Der er undersøgelser, der viser gavnlige resultater, men i en nylig gennemgang, der blev udført meget omhyggeligt, af syv randomiserede, kontrollerede forsøg, konkluderede de, at probiotika sammenlignet med placebo ikke har nogen gavnlig effekt i forhold til at reducere gentagelsesfrekvensen af UVI'er.</a:t>
            </a:r>
          </a:p>
          <a:p>
            <a:pPr marL="0" indent="0">
              <a:buNone/>
            </a:pPr>
            <a:endParaRPr lang="en-GB" dirty="0"/>
          </a:p>
          <a:p>
            <a:r>
              <a:rPr lang="da-DK" b="1" dirty="0"/>
              <a:t>Kompetitiv inokulation </a:t>
            </a:r>
          </a:p>
          <a:p>
            <a:pPr marL="0" indent="0">
              <a:buNone/>
            </a:pPr>
            <a:r>
              <a:rPr lang="da-DK" dirty="0"/>
              <a:t>Dette er en form for vaccination og indebærer tilførsel af mindre patogent E. coli i urinblæren. Formålet er at forhindre infektion med mere virulente stammer, og undersøgelser har vist lovende resultater hos patienter med permanente katetre og ufuldstændig blæretømning, men denne metode kræver yderligere undersøgelse i større forsøg, før det kan fastslås, at der er evidens for forebyggelse af UVI'er.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Disse tre metoder til at forsøge at forhindre UVI'er på kan kaldes konservative metoder, og hvis de har en videnskabelig bevist effekt, er de meget forskellige fra studie til studie. Det ser ud til, at individets immunsystem spiller en vigtig rolle. Forskellene i mikrobiomet blandt individer varierer, og det gør effekten af behandlinger også. </a:t>
            </a:r>
          </a:p>
          <a:p>
            <a:endParaRPr lang="en-US" dirty="0"/>
          </a:p>
        </p:txBody>
      </p:sp>
      <p:sp>
        <p:nvSpPr>
          <p:cNvPr id="4" name="Slide Number Placeholder 3"/>
          <p:cNvSpPr>
            <a:spLocks noGrp="1"/>
          </p:cNvSpPr>
          <p:nvPr>
            <p:ph type="sldNum" sz="quarter" idx="5"/>
          </p:nvPr>
        </p:nvSpPr>
        <p:spPr/>
        <p:txBody>
          <a:bodyPr/>
          <a:lstStyle/>
          <a:p>
            <a:fld id="{6D4018D2-26EA-4626-92F2-1F10E443FD0D}" type="slidenum">
              <a:rPr lang="en-US" smtClean="0"/>
              <a:t>26</a:t>
            </a:fld>
            <a:endParaRPr lang="en-US" dirty="0"/>
          </a:p>
        </p:txBody>
      </p:sp>
    </p:spTree>
    <p:extLst>
      <p:ext uri="{BB962C8B-B14F-4D97-AF65-F5344CB8AC3E}">
        <p14:creationId xmlns:p14="http://schemas.microsoft.com/office/powerpoint/2010/main" val="21804099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err="1"/>
              <a:t>Næsten hver eneste nye artikel, der omhandler UVI'er, starter med det største problem, som er, at vi mangler en ensartet, fælles definition af UVI'er.  </a:t>
            </a:r>
            <a:r>
              <a:rPr lang="da-DK" sz="1200" kern="1200" dirty="0">
                <a:solidFill>
                  <a:schemeClr val="tx1"/>
                </a:solidFill>
                <a:effectLst/>
                <a:latin typeface="+mn-lt"/>
                <a:ea typeface="+mn-ea"/>
                <a:cs typeface="+mn-cs"/>
              </a:rPr>
              <a:t>Det er vigtigt, at der er enighed om, hvordan UVI'er skal defineres for at kunne fortolke og sammenligne studier og også kunne bruge resultaterne. Symptomer på UVI hos patienter med rygmarvsskader er vanskelige og kan undertiden være svage. </a:t>
            </a:r>
          </a:p>
          <a:p>
            <a:r>
              <a:rPr lang="da-DK" sz="1200" kern="1200" dirty="0">
                <a:solidFill>
                  <a:schemeClr val="tx1"/>
                </a:solidFill>
                <a:effectLst/>
                <a:latin typeface="+mn-lt"/>
                <a:ea typeface="+mn-ea"/>
                <a:cs typeface="+mn-cs"/>
              </a:rPr>
              <a:t>Her er to citater, som er repræsentative for eksperternes holdninger.</a:t>
            </a:r>
          </a:p>
          <a:p>
            <a:r>
              <a:rPr lang="da-DK" sz="1200" kern="1200" dirty="0">
                <a:solidFill>
                  <a:schemeClr val="tx1"/>
                </a:solidFill>
                <a:effectLst/>
                <a:latin typeface="+mn-lt"/>
                <a:ea typeface="+mn-ea"/>
                <a:cs typeface="+mn-cs"/>
              </a:rPr>
              <a:t>Linda Brubaker er fra USA og førende forsker på mikrobiotaområdet. Hun mener, at </a:t>
            </a:r>
            <a:r>
              <a:rPr lang="da-DK" dirty="0"/>
              <a:t>termen ABU skal revideres og kan være mindre nyttig over tid, da urinvejen involverer mange bakterier (du har hørt om mikrobiotaen), og patienter med neurogene blærer har en masse bakterier, uden at det forårsager en UVI. Bakteriekoncentrationerne kan ikke stå alene.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Epidemiologiske undersøgelser har overbevisende påvist, at ABU i de fleste tilfælde er harmløs, og at bakteriuri kan beskytte mod infektion med mere virulente stammer. Flere forskere mener, at det nu i stor udstrækning er accepteret, at ABU er gavnlig og ikke skal behandles (Svanborg).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Det kunne være interessant at høre jeres mening om dette.</a:t>
            </a:r>
            <a:endParaRPr lang="sv-SE" sz="1200" kern="1200" dirty="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27</a:t>
            </a:fld>
            <a:endParaRPr lang="en-US" dirty="0"/>
          </a:p>
        </p:txBody>
      </p:sp>
    </p:spTree>
    <p:extLst>
      <p:ext uri="{BB962C8B-B14F-4D97-AF65-F5344CB8AC3E}">
        <p14:creationId xmlns:p14="http://schemas.microsoft.com/office/powerpoint/2010/main" val="37815082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b="1" i="0" kern="1200" dirty="0">
                <a:solidFill>
                  <a:schemeClr val="tx1"/>
                </a:solidFill>
                <a:effectLst/>
                <a:latin typeface="+mn-lt"/>
                <a:ea typeface="+mn-ea"/>
                <a:cs typeface="+mn-cs"/>
              </a:rPr>
              <a:t>Immunterapi</a:t>
            </a:r>
            <a:r>
              <a:rPr lang="da-DK" sz="1200" b="0" i="0" kern="1200" dirty="0">
                <a:solidFill>
                  <a:schemeClr val="tx1"/>
                </a:solidFill>
                <a:effectLst/>
                <a:latin typeface="+mn-lt"/>
                <a:ea typeface="+mn-ea"/>
                <a:cs typeface="+mn-cs"/>
              </a:rPr>
              <a:t> er en behandling, der bruger visse dele af en persons immunsystem til at bekæmpe UVI'er uden behov for antibiotika. Så ved at styrke det naturlige forsvar i dit immunsystem arbejder det hårdere eller klogere.</a:t>
            </a:r>
          </a:p>
          <a:p>
            <a:r>
              <a:rPr lang="da-DK" sz="1200" dirty="0">
                <a:solidFill>
                  <a:schemeClr val="bg1"/>
                </a:solidFill>
                <a:latin typeface="+mn-lt"/>
              </a:rPr>
              <a:t>Blæren betragtes ikke længere som steril, og de bakterier, der findes i urinvejene, kaldes </a:t>
            </a:r>
            <a:r>
              <a:rPr lang="da-DK" sz="1200" b="1" i="0" kern="1200" dirty="0">
                <a:solidFill>
                  <a:schemeClr val="tx1"/>
                </a:solidFill>
                <a:effectLst/>
                <a:latin typeface="+mn-lt"/>
                <a:ea typeface="+mn-ea"/>
                <a:cs typeface="+mn-cs"/>
              </a:rPr>
              <a:t>urinmikrobiota</a:t>
            </a:r>
            <a:r>
              <a:rPr lang="da-DK" sz="1200" b="0" i="0" kern="1200" dirty="0">
                <a:solidFill>
                  <a:schemeClr val="tx1"/>
                </a:solidFill>
                <a:effectLst/>
                <a:latin typeface="+mn-lt"/>
                <a:ea typeface="+mn-ea"/>
                <a:cs typeface="+mn-cs"/>
              </a:rPr>
              <a:t>, og det tyder på, at de har stor betydning for sundhed og sygdom.</a:t>
            </a:r>
          </a:p>
          <a:p>
            <a:r>
              <a:rPr lang="da-DK" sz="1200" b="1" dirty="0">
                <a:solidFill>
                  <a:schemeClr val="bg1"/>
                </a:solidFill>
                <a:latin typeface="+mn-lt"/>
              </a:rPr>
              <a:t>Forstoppelse</a:t>
            </a:r>
            <a:r>
              <a:rPr lang="da-DK" sz="1200" dirty="0">
                <a:solidFill>
                  <a:schemeClr val="bg1"/>
                </a:solidFill>
                <a:latin typeface="+mn-lt"/>
              </a:rPr>
              <a:t> synes at forårsage utilstrækkelig blæretømning, og gennem behandling af tarmen kan antallet af UVI'er, der angriber en patient, reduceres.</a:t>
            </a:r>
          </a:p>
          <a:p>
            <a:r>
              <a:rPr lang="da-DK" sz="1200" dirty="0">
                <a:solidFill>
                  <a:schemeClr val="bg1"/>
                </a:solidFill>
                <a:latin typeface="+mn-lt"/>
              </a:rPr>
              <a:t>Hos nogle virker profylaktiske metoder mod UVI'er helt klart. Det afhænger af den enkelte patients mikroflora, immunsystem og andre faktorer, men der findes endnu ingen stærke videnskabelige beviser for dette.</a:t>
            </a:r>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28</a:t>
            </a:fld>
            <a:endParaRPr lang="en-US" dirty="0"/>
          </a:p>
        </p:txBody>
      </p:sp>
    </p:spTree>
    <p:extLst>
      <p:ext uri="{BB962C8B-B14F-4D97-AF65-F5344CB8AC3E}">
        <p14:creationId xmlns:p14="http://schemas.microsoft.com/office/powerpoint/2010/main" val="37021286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4018D2-26EA-4626-92F2-1F10E443FD0D}" type="slidenum">
              <a:rPr lang="en-US" smtClean="0"/>
              <a:t>29</a:t>
            </a:fld>
            <a:endParaRPr lang="en-US" dirty="0"/>
          </a:p>
        </p:txBody>
      </p:sp>
    </p:spTree>
    <p:extLst>
      <p:ext uri="{BB962C8B-B14F-4D97-AF65-F5344CB8AC3E}">
        <p14:creationId xmlns:p14="http://schemas.microsoft.com/office/powerpoint/2010/main" val="2126284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4018D2-26EA-4626-92F2-1F10E443FD0D}" type="slidenum">
              <a:rPr lang="en-US" smtClean="0"/>
              <a:t>3</a:t>
            </a:fld>
            <a:endParaRPr lang="en-US" dirty="0"/>
          </a:p>
        </p:txBody>
      </p:sp>
    </p:spTree>
    <p:extLst>
      <p:ext uri="{BB962C8B-B14F-4D97-AF65-F5344CB8AC3E}">
        <p14:creationId xmlns:p14="http://schemas.microsoft.com/office/powerpoint/2010/main" val="29016046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4018D2-26EA-4626-92F2-1F10E443FD0D}" type="slidenum">
              <a:rPr lang="en-US" smtClean="0"/>
              <a:t>30</a:t>
            </a:fld>
            <a:endParaRPr lang="en-US" dirty="0"/>
          </a:p>
        </p:txBody>
      </p:sp>
    </p:spTree>
    <p:extLst>
      <p:ext uri="{BB962C8B-B14F-4D97-AF65-F5344CB8AC3E}">
        <p14:creationId xmlns:p14="http://schemas.microsoft.com/office/powerpoint/2010/main" val="41029033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En UVI er en relativt alvorlig tilstand, uanset hvilken situation patienten er i. Dette dias viser, hvor meget en UVI kan påvirke en patients livskvalitet. På en skala, hvor død er 0, og perfekt helbred er 1.</a:t>
            </a:r>
            <a:endParaRPr lang="sv-SE" baseline="0" dirty="0"/>
          </a:p>
          <a:p>
            <a:r>
              <a:rPr lang="da-DK" dirty="0" err="1"/>
              <a:t>Forskelle mellem aldersgrupper og forskelle i oplevelsen af en UVI afhænger af, om patienten også lider af endnu en sygdom eller har et handicap</a:t>
            </a:r>
            <a:r>
              <a:rPr lang="da-DK" baseline="0" dirty="0"/>
              <a:t>. En forværring af en lidelse fører ofte til en reduktion i livskvaliteten på 0,1</a:t>
            </a:r>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31</a:t>
            </a:fld>
            <a:endParaRPr lang="en-US" dirty="0"/>
          </a:p>
        </p:txBody>
      </p:sp>
    </p:spTree>
    <p:extLst>
      <p:ext uri="{BB962C8B-B14F-4D97-AF65-F5344CB8AC3E}">
        <p14:creationId xmlns:p14="http://schemas.microsoft.com/office/powerpoint/2010/main" val="36179090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b="0" i="0" u="none" strike="noStrike" kern="1200" baseline="0" dirty="0">
                <a:solidFill>
                  <a:schemeClr val="tx1"/>
                </a:solidFill>
                <a:latin typeface="+mn-lt"/>
                <a:ea typeface="+mn-ea"/>
                <a:cs typeface="+mn-cs"/>
              </a:rPr>
              <a:t>I det første afsnit af dette materiale så vi på de generelle risikofaktorer for at få en UVI, og katetre var én af dem. I dette afsnit, når jeg fokuserer på kateterbrugere, har jeg inddelt risiciene i dem, der ikke kan ændres af patienten, såsom alder, køn, sygdomme og dem, der faktisk KAN påvirkes. </a:t>
            </a:r>
            <a:endParaRPr lang="en-US" dirty="0"/>
          </a:p>
        </p:txBody>
      </p:sp>
      <p:sp>
        <p:nvSpPr>
          <p:cNvPr id="4" name="Slide Number Placeholder 3"/>
          <p:cNvSpPr>
            <a:spLocks noGrp="1"/>
          </p:cNvSpPr>
          <p:nvPr>
            <p:ph type="sldNum" sz="quarter" idx="10"/>
          </p:nvPr>
        </p:nvSpPr>
        <p:spPr/>
        <p:txBody>
          <a:bodyPr/>
          <a:lstStyle/>
          <a:p>
            <a:pPr>
              <a:defRPr/>
            </a:pPr>
            <a:fld id="{FD4854A1-0B30-4EA0-8C0C-5415A8FA6F81}" type="slidenum">
              <a:rPr lang="en-US" smtClean="0"/>
              <a:pPr>
                <a:defRPr/>
              </a:pPr>
              <a:t>32</a:t>
            </a:fld>
            <a:endParaRPr lang="en-US"/>
          </a:p>
        </p:txBody>
      </p:sp>
    </p:spTree>
    <p:extLst>
      <p:ext uri="{BB962C8B-B14F-4D97-AF65-F5344CB8AC3E}">
        <p14:creationId xmlns:p14="http://schemas.microsoft.com/office/powerpoint/2010/main" val="11034902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i="0" dirty="0"/>
              <a:t>Permanente katetre bør så vidt muligt undgås, og det er der meget evidens for.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i="0" dirty="0"/>
              <a:t>Den første grund er, at mere aggressive bakterier end E. coli forårsager UVI'er, f.eks. </a:t>
            </a:r>
            <a:r>
              <a:rPr lang="da-DK" dirty="0"/>
              <a:t>Enterokokker og </a:t>
            </a:r>
            <a:r>
              <a:rPr lang="da-DK" i="1" dirty="0"/>
              <a:t>Proteus</a:t>
            </a:r>
            <a:r>
              <a:rPr lang="da-DK" sz="1200" b="0" i="1" kern="1200" dirty="0">
                <a:solidFill>
                  <a:schemeClr val="tx1"/>
                </a:solidFill>
                <a:effectLst/>
                <a:latin typeface="+mn-lt"/>
                <a:ea typeface="+mn-ea"/>
                <a:cs typeface="+mn-cs"/>
              </a:rPr>
              <a:t> mirabilis</a:t>
            </a:r>
            <a:r>
              <a:rPr lang="da-DK" sz="1200" b="0" i="0" kern="1200" dirty="0">
                <a:solidFill>
                  <a:schemeClr val="tx1"/>
                </a:solidFill>
                <a:effectLst/>
                <a:latin typeface="+mn-lt"/>
                <a:ea typeface="+mn-ea"/>
                <a:cs typeface="+mn-cs"/>
              </a:rPr>
              <a:t> .</a:t>
            </a: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i="1" dirty="0"/>
              <a:t>Proteus</a:t>
            </a:r>
            <a:r>
              <a:rPr lang="da-DK" dirty="0"/>
              <a:t> er en bakterie, der er tilbøjelig til at danne biofilm, hvilket betyder, at bakterierne klæber til hinanden og klæber til kateteroverfladen ved at udskille et slimet, limlignende stof. Proteus </a:t>
            </a:r>
            <a:r>
              <a:rPr lang="da-DK" sz="1200" b="0" i="0" kern="1200" dirty="0" err="1">
                <a:solidFill>
                  <a:schemeClr val="tx1"/>
                </a:solidFill>
                <a:effectLst/>
                <a:latin typeface="+mn-lt"/>
                <a:ea typeface="+mn-ea"/>
                <a:cs typeface="+mn-cs"/>
              </a:rPr>
              <a:t>producerer urease, som øger urinens pH-værdi og fremmer dannelsen af kalciumfosfat og magnesiumfosfatkrystaller i biofilmen. Det danner en virkelig hård masse, som er meget vanskeligt for antibiotika at eliminere.</a:t>
            </a:r>
            <a:r>
              <a:rPr lang="da-DK" sz="1200" b="0" i="0" kern="1200" dirty="0">
                <a:solidFill>
                  <a:schemeClr val="tx1"/>
                </a:solidFill>
                <a:effectLst/>
                <a:latin typeface="+mn-lt"/>
                <a:ea typeface="+mn-ea"/>
                <a:cs typeface="+mn-cs"/>
              </a:rPr>
              <a:t> Biofilm er besværligt og medfører infektioner, der er meget sværere at </a:t>
            </a:r>
            <a:r>
              <a:rPr lang="da-DK" dirty="0"/>
              <a:t>behandle, hvilket fører til højere sundhedsudgifter, men hvad værre er, så kan det udløse episoder med nyreinfektion og sepsis. Det kan også </a:t>
            </a:r>
            <a:r>
              <a:rPr lang="da-DK" sz="1200" b="0" i="0" kern="1200" dirty="0">
                <a:solidFill>
                  <a:schemeClr val="tx1"/>
                </a:solidFill>
                <a:effectLst/>
                <a:latin typeface="+mn-lt"/>
                <a:ea typeface="+mn-ea"/>
                <a:cs typeface="+mn-cs"/>
              </a:rPr>
              <a:t>forårsage tilstoppelse af katetre og recidiverende blæresten.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En anordning gør det muligt </a:t>
            </a:r>
            <a:r>
              <a:rPr lang="da-DK" i="0" dirty="0"/>
              <a:t>for bakterier at bevæge sig</a:t>
            </a:r>
            <a:r>
              <a:rPr lang="da-DK" sz="1200" b="0" i="0" kern="1200" dirty="0">
                <a:solidFill>
                  <a:schemeClr val="tx1"/>
                </a:solidFill>
                <a:effectLst/>
                <a:latin typeface="+mn-lt"/>
                <a:ea typeface="+mn-ea"/>
                <a:cs typeface="+mn-cs"/>
              </a:rPr>
              <a:t> langs kateterets overflade.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Det er også mere almindeligt med tilstedeværelsen af flere typer bakterier (blandet flora), og dette er altid sværere at behandle med antibiotika.</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33</a:t>
            </a:fld>
            <a:endParaRPr lang="en-US" dirty="0"/>
          </a:p>
        </p:txBody>
      </p:sp>
    </p:spTree>
    <p:extLst>
      <p:ext uri="{BB962C8B-B14F-4D97-AF65-F5344CB8AC3E}">
        <p14:creationId xmlns:p14="http://schemas.microsoft.com/office/powerpoint/2010/main" val="3782748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77938"/>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err="1"/>
              <a:t>Dette dias illustrerer, hvordan et problem, der fører til UVI'er, kan undgås. Lad os begynde med den mørkeblå boks. Problemet kan således være kontaminering med uropatogener og en </a:t>
            </a:r>
            <a:r>
              <a:rPr lang="da-DK" sz="1200" dirty="0">
                <a:solidFill>
                  <a:schemeClr val="tx1"/>
                </a:solidFill>
              </a:rPr>
              <a:t>ikke-inficerende kateterteknik kan være en forebyggende strategi. Også at forsøge ikke at forstyrre den naturlige mikroflora. </a:t>
            </a:r>
          </a:p>
          <a:p>
            <a:r>
              <a:rPr lang="da-DK" dirty="0"/>
              <a:t>Problemet med bakterier, der bevæger sig op ad urinrøret forhindres naturligvis mest effektivt ved at bruge intermitterende katetre i stedet for permanente katetre.</a:t>
            </a:r>
          </a:p>
          <a:p>
            <a:r>
              <a:rPr lang="da-DK" dirty="0" err="1"/>
              <a:t>Bakteriel invasion af urinblæren kan forhindres ved at forbedre barrierefunktionen i </a:t>
            </a:r>
            <a:r>
              <a:rPr lang="da-DK" sz="1200" b="0" i="0" kern="1200" dirty="0">
                <a:solidFill>
                  <a:schemeClr val="tx1"/>
                </a:solidFill>
                <a:effectLst/>
                <a:latin typeface="+mn-lt"/>
                <a:ea typeface="+mn-ea"/>
                <a:cs typeface="+mn-cs"/>
              </a:rPr>
              <a:t>urotelet (cellelagene i den nedre urinvej) på forskellige måder</a:t>
            </a:r>
            <a:r>
              <a:rPr lang="da-DK" dirty="0"/>
              <a:t>. Flere forfattere fra anden del af UVI-forskningen hævder også, at du skal fremme en sund mikroflora, forhindre bakterierne i at klæbe og styrke kroppens eget immunsystem.</a:t>
            </a:r>
          </a:p>
          <a:p>
            <a:r>
              <a:rPr lang="da-DK" dirty="0"/>
              <a:t>Og traume i urinrøret bør undgås ved brug af hydrofile katetre samt kateterspidser, der ikke giver traume.</a:t>
            </a:r>
          </a:p>
        </p:txBody>
      </p:sp>
      <p:sp>
        <p:nvSpPr>
          <p:cNvPr id="4" name="Slide Number Placeholder 3"/>
          <p:cNvSpPr>
            <a:spLocks noGrp="1"/>
          </p:cNvSpPr>
          <p:nvPr>
            <p:ph type="sldNum" sz="quarter" idx="5"/>
          </p:nvPr>
        </p:nvSpPr>
        <p:spPr/>
        <p:txBody>
          <a:bodyPr/>
          <a:lstStyle/>
          <a:p>
            <a:fld id="{6D4018D2-26EA-4626-92F2-1F10E443FD0D}" type="slidenum">
              <a:rPr lang="en-US" smtClean="0"/>
              <a:t>34</a:t>
            </a:fld>
            <a:endParaRPr lang="en-US" dirty="0"/>
          </a:p>
        </p:txBody>
      </p:sp>
    </p:spTree>
    <p:extLst>
      <p:ext uri="{BB962C8B-B14F-4D97-AF65-F5344CB8AC3E}">
        <p14:creationId xmlns:p14="http://schemas.microsoft.com/office/powerpoint/2010/main" val="9779190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Vi ved alle, at UVI'er er en del af behandlingen, men måske findes der måder, hvorpå disse tal kan reduceres, og blot én UVI mindre om året betyder meget både for den enkeltes livskvalitet og for samfundet som helhed. </a:t>
            </a:r>
          </a:p>
          <a:p>
            <a:r>
              <a:rPr lang="da-DK" dirty="0"/>
              <a:t>Vi kan sigte efter altid at undgå permanente katetre, formidle alle de videnskabelige beviser og længerevarende studier og videregive det brugbare undervisningsmateriale.</a:t>
            </a:r>
          </a:p>
        </p:txBody>
      </p:sp>
      <p:sp>
        <p:nvSpPr>
          <p:cNvPr id="4" name="Slide Number Placeholder 3"/>
          <p:cNvSpPr>
            <a:spLocks noGrp="1"/>
          </p:cNvSpPr>
          <p:nvPr>
            <p:ph type="sldNum" sz="quarter" idx="10"/>
          </p:nvPr>
        </p:nvSpPr>
        <p:spPr/>
        <p:txBody>
          <a:bodyPr/>
          <a:lstStyle/>
          <a:p>
            <a:pPr>
              <a:defRPr/>
            </a:pPr>
            <a:fld id="{FD4854A1-0B30-4EA0-8C0C-5415A8FA6F81}" type="slidenum">
              <a:rPr lang="en-US" smtClean="0"/>
              <a:pPr>
                <a:defRPr/>
              </a:pPr>
              <a:t>35</a:t>
            </a:fld>
            <a:endParaRPr lang="en-US"/>
          </a:p>
        </p:txBody>
      </p:sp>
    </p:spTree>
    <p:extLst>
      <p:ext uri="{BB962C8B-B14F-4D97-AF65-F5344CB8AC3E}">
        <p14:creationId xmlns:p14="http://schemas.microsoft.com/office/powerpoint/2010/main" val="36436984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err="1"/>
              <a:t>Vælg et kateter, der passer til den enkelte patient, med non-touch-teknik og af en type, der tømmer blæren helt. Og bed om evt. at modtage behandling af tarmen.</a:t>
            </a:r>
          </a:p>
        </p:txBody>
      </p:sp>
      <p:sp>
        <p:nvSpPr>
          <p:cNvPr id="4" name="Slide Number Placeholder 3"/>
          <p:cNvSpPr>
            <a:spLocks noGrp="1"/>
          </p:cNvSpPr>
          <p:nvPr>
            <p:ph type="sldNum" sz="quarter" idx="5"/>
          </p:nvPr>
        </p:nvSpPr>
        <p:spPr/>
        <p:txBody>
          <a:bodyPr/>
          <a:lstStyle/>
          <a:p>
            <a:fld id="{6D4018D2-26EA-4626-92F2-1F10E443FD0D}" type="slidenum">
              <a:rPr lang="en-US" smtClean="0"/>
              <a:t>36</a:t>
            </a:fld>
            <a:endParaRPr lang="en-US" dirty="0"/>
          </a:p>
        </p:txBody>
      </p:sp>
    </p:spTree>
    <p:extLst>
      <p:ext uri="{BB962C8B-B14F-4D97-AF65-F5344CB8AC3E}">
        <p14:creationId xmlns:p14="http://schemas.microsoft.com/office/powerpoint/2010/main" val="24220018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Det er altid lettere for bakterier at sætte sig i sår, og da det er umuligt at vaske sår i urinvejene, er det meget vigtigt at forsøge at undgå mikrotrauma og hæmaturi. Det er veldokumenteret, at hydrofile belægninger og høj osmolalitet er gavnligt til dette formål.</a:t>
            </a:r>
          </a:p>
        </p:txBody>
      </p:sp>
      <p:sp>
        <p:nvSpPr>
          <p:cNvPr id="4" name="Slide Number Placeholder 3"/>
          <p:cNvSpPr>
            <a:spLocks noGrp="1"/>
          </p:cNvSpPr>
          <p:nvPr>
            <p:ph type="sldNum" sz="quarter" idx="5"/>
          </p:nvPr>
        </p:nvSpPr>
        <p:spPr/>
        <p:txBody>
          <a:bodyPr/>
          <a:lstStyle/>
          <a:p>
            <a:fld id="{6D4018D2-26EA-4626-92F2-1F10E443FD0D}" type="slidenum">
              <a:rPr lang="en-US" smtClean="0"/>
              <a:t>37</a:t>
            </a:fld>
            <a:endParaRPr lang="en-US" dirty="0"/>
          </a:p>
        </p:txBody>
      </p:sp>
    </p:spTree>
    <p:extLst>
      <p:ext uri="{BB962C8B-B14F-4D97-AF65-F5344CB8AC3E}">
        <p14:creationId xmlns:p14="http://schemas.microsoft.com/office/powerpoint/2010/main" val="2622603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Vi har videnskabelig dokumentation for, at LoFric katetre har lavere forventet risiko for traume, hæmaturi og UVI. Samt langsigtet sikkerhed.</a:t>
            </a:r>
          </a:p>
          <a:p>
            <a:r>
              <a:rPr lang="da-DK" dirty="0"/>
              <a:t>Den unikke UrotonicTM Surface Technology forbundet med LoFric er veldokumenteret og har vist sig at reducere risikoen for komplikationer.</a:t>
            </a:r>
          </a:p>
          <a:p>
            <a:r>
              <a:rPr lang="da-DK" dirty="0"/>
              <a:t>Og vi har masser af beviser, der viser fordelen ved at bruge vores produkter i forhold til både permanente katetre og genbrug af katetre.</a:t>
            </a:r>
          </a:p>
          <a:p>
            <a:r>
              <a:rPr lang="da-DK" dirty="0" err="1"/>
              <a:t>Husk, at resturinvolumen efter kateterisering er en af hovedårsagerne til urinvejsinfektioner. LoFric produktporteføljen har et stort udvalg af katetre, der giver gode muligheder for at finde det bedste til den enkelte patient mhp. at tømme blæren fuldstændigt. Og for at overholde behandlingsplanen bedst muligt.</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Hovedmotivatorer: Sikkerhed (LoFric-evidens), sundhed (LoFric-evidens)</a:t>
            </a:r>
          </a:p>
          <a:p>
            <a:endParaRPr lang="sv-SE" dirty="0"/>
          </a:p>
          <a:p>
            <a:r>
              <a:rPr lang="da-DK" dirty="0"/>
              <a:t>Spørgsmål:</a:t>
            </a:r>
          </a:p>
          <a:p>
            <a:pPr marL="171450" indent="-171450">
              <a:buFontTx/>
              <a:buChar char="-"/>
            </a:pPr>
            <a:r>
              <a:rPr lang="da-DK" dirty="0"/>
              <a:t>Er det vigtigt for dig at vælge et sikkert og veldokumenteret kateter, når du anbefaler intermitterende katetre til brugere?</a:t>
            </a:r>
          </a:p>
          <a:p>
            <a:endParaRPr lang="en-US" dirty="0"/>
          </a:p>
        </p:txBody>
      </p:sp>
      <p:sp>
        <p:nvSpPr>
          <p:cNvPr id="4" name="Slide Number Placeholder 3"/>
          <p:cNvSpPr>
            <a:spLocks noGrp="1"/>
          </p:cNvSpPr>
          <p:nvPr>
            <p:ph type="sldNum" sz="quarter" idx="5"/>
          </p:nvPr>
        </p:nvSpPr>
        <p:spPr/>
        <p:txBody>
          <a:bodyPr/>
          <a:lstStyle/>
          <a:p>
            <a:fld id="{6D4018D2-26EA-4626-92F2-1F10E443FD0D}" type="slidenum">
              <a:rPr lang="en-US" smtClean="0"/>
              <a:t>38</a:t>
            </a:fld>
            <a:endParaRPr lang="en-US" dirty="0"/>
          </a:p>
        </p:txBody>
      </p:sp>
    </p:spTree>
    <p:extLst>
      <p:ext uri="{BB962C8B-B14F-4D97-AF65-F5344CB8AC3E}">
        <p14:creationId xmlns:p14="http://schemas.microsoft.com/office/powerpoint/2010/main" val="352073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UVI er noget, der i stor udstrækning påvirker patientens livskvalitet</a:t>
            </a:r>
            <a:endParaRPr lang="sv-SE" dirty="0"/>
          </a:p>
          <a:p>
            <a:r>
              <a:rPr lang="da-DK" dirty="0" err="1"/>
              <a:t>Permanente katetre kan være skyld i, at nogle aggressive bakterier kan bevæge sig langs kateteret og danne krystallinske klynger kaldet biofilm, som er meget svære at slippe af med.</a:t>
            </a:r>
          </a:p>
          <a:p>
            <a:r>
              <a:rPr lang="da-DK" dirty="0" err="1"/>
              <a:t>UVI'er kan reduceres ved brug af LoFric katetre: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 – </a:t>
            </a:r>
            <a:r>
              <a:rPr lang="da-DK" dirty="0">
                <a:solidFill>
                  <a:schemeClr val="bg1"/>
                </a:solidFill>
                <a:latin typeface="+mn-lt"/>
              </a:rPr>
              <a:t>for at reducere friktion og urinrørstraume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solidFill>
                  <a:schemeClr val="bg1"/>
                </a:solidFill>
                <a:latin typeface="+mn-lt"/>
              </a:rPr>
              <a:t> – minimering af risikoen for introduktion af skadelige bakterier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solidFill>
                  <a:schemeClr val="bg1"/>
                </a:solidFill>
                <a:latin typeface="+mn-lt"/>
              </a:rPr>
              <a:t> – For at tømme blæren helt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solidFill>
                  <a:schemeClr val="bg1"/>
                </a:solidFill>
                <a:latin typeface="+mn-lt"/>
              </a:rPr>
              <a:t> – med videnskabeligt bevis og langsigtede studier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solidFill>
                  <a:schemeClr val="bg1"/>
                </a:solidFill>
                <a:latin typeface="+mn-lt"/>
              </a:rPr>
              <a:t> – God uddannelse for alle involverede (patient, pårørende, sundhedspersonale)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latin typeface="+mn-lt"/>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39</a:t>
            </a:fld>
            <a:endParaRPr lang="en-US" dirty="0"/>
          </a:p>
        </p:txBody>
      </p:sp>
    </p:spTree>
    <p:extLst>
      <p:ext uri="{BB962C8B-B14F-4D97-AF65-F5344CB8AC3E}">
        <p14:creationId xmlns:p14="http://schemas.microsoft.com/office/powerpoint/2010/main" val="225772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4018D2-26EA-4626-92F2-1F10E443FD0D}" type="slidenum">
              <a:rPr lang="en-US" smtClean="0"/>
              <a:t>4</a:t>
            </a:fld>
            <a:endParaRPr lang="en-US" dirty="0"/>
          </a:p>
        </p:txBody>
      </p:sp>
    </p:spTree>
    <p:extLst>
      <p:ext uri="{BB962C8B-B14F-4D97-AF65-F5344CB8AC3E}">
        <p14:creationId xmlns:p14="http://schemas.microsoft.com/office/powerpoint/2010/main" val="27699452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err="1"/>
              <a:t>Vi skal alle huske på, at UVI'er ER besværlige problemer. Ubehandlede kan de være livstruende, og vi skal alle gøre, hvad vi kan for at bevare antibiotika som en virksom og effektiv behandling – også for de kommende generationer.</a:t>
            </a:r>
          </a:p>
          <a:p>
            <a:r>
              <a:rPr lang="da-DK" dirty="0" err="1"/>
              <a:t>Også selvom antibiotikaresistensen forårsages af alle typer infektioner, ikke kun UVI'er, så er det det, vi står over for lige nu. En kateterbruger, der bor i et af de lande med et stort antal multiresistente stammer, vil have flere problemer med at slippe af med infektionen. Lad os gøre, hvad vi kan for at minimere denne risiko.</a:t>
            </a:r>
          </a:p>
        </p:txBody>
      </p:sp>
      <p:sp>
        <p:nvSpPr>
          <p:cNvPr id="4" name="Slide Number Placeholder 3"/>
          <p:cNvSpPr>
            <a:spLocks noGrp="1"/>
          </p:cNvSpPr>
          <p:nvPr>
            <p:ph type="sldNum" sz="quarter" idx="5"/>
          </p:nvPr>
        </p:nvSpPr>
        <p:spPr/>
        <p:txBody>
          <a:bodyPr/>
          <a:lstStyle/>
          <a:p>
            <a:fld id="{6D4018D2-26EA-4626-92F2-1F10E443FD0D}" type="slidenum">
              <a:rPr lang="en-US" smtClean="0"/>
              <a:t>40</a:t>
            </a:fld>
            <a:endParaRPr lang="en-US" dirty="0"/>
          </a:p>
        </p:txBody>
      </p:sp>
    </p:spTree>
    <p:extLst>
      <p:ext uri="{BB962C8B-B14F-4D97-AF65-F5344CB8AC3E}">
        <p14:creationId xmlns:p14="http://schemas.microsoft.com/office/powerpoint/2010/main" val="9260334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4018D2-26EA-4626-92F2-1F10E443FD0D}" type="slidenum">
              <a:rPr lang="en-US" smtClean="0"/>
              <a:t>41</a:t>
            </a:fld>
            <a:endParaRPr lang="en-US" dirty="0"/>
          </a:p>
        </p:txBody>
      </p:sp>
    </p:spTree>
    <p:extLst>
      <p:ext uri="{BB962C8B-B14F-4D97-AF65-F5344CB8AC3E}">
        <p14:creationId xmlns:p14="http://schemas.microsoft.com/office/powerpoint/2010/main" val="3779809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0" dirty="0">
                <a:highlight>
                  <a:srgbClr val="FFFF00"/>
                </a:highlight>
              </a:rPr>
              <a:t>UVI'er står for de mest almindelige bakterielle infektioner hos mennesker og</a:t>
            </a:r>
            <a:r>
              <a:rPr lang="da-DK" b="0" dirty="0">
                <a:solidFill>
                  <a:srgbClr val="FF0000"/>
                </a:solidFill>
                <a:highlight>
                  <a:srgbClr val="FFFF00"/>
                </a:highlight>
              </a:rPr>
              <a:t>tegner sig for</a:t>
            </a:r>
            <a:r>
              <a:rPr lang="da-DK" b="0" dirty="0">
                <a:highlight>
                  <a:srgbClr val="FFFF00"/>
                </a:highlight>
              </a:rPr>
              <a:t> meget af det antibiotika, der ordineres til behandling. Hvert år rammes mere end 130 millioner mennesker over hele verden af en UVI (tallene henviser til både ukomplicerede og komplicerede UVI'er) med meget høje sundhedsudgifter. </a:t>
            </a:r>
          </a:p>
          <a:p>
            <a:endParaRPr lang="en-US" b="0" dirty="0">
              <a:highlight>
                <a:srgbClr val="FFFF00"/>
              </a:highlight>
            </a:endParaRPr>
          </a:p>
          <a:p>
            <a:r>
              <a:rPr lang="da-DK" b="0" dirty="0">
                <a:highlight>
                  <a:srgbClr val="FFFF00"/>
                </a:highlight>
              </a:rPr>
              <a:t>Et af de vigtigste sundhedswebsteder i Storbritannien har rapporteret en stigning på 65 % af antibiotikaforbruget i løbet af de sidste 20 år i flere lande. D</a:t>
            </a:r>
            <a:r>
              <a:rPr lang="da-DK" b="0" dirty="0">
                <a:solidFill>
                  <a:schemeClr val="bg1">
                    <a:lumMod val="50000"/>
                  </a:schemeClr>
                </a:solidFill>
                <a:highlight>
                  <a:srgbClr val="FFFF00"/>
                </a:highlight>
              </a:rPr>
              <a:t>et er det generelle antibiotikaforbrug til behandling af alle infektionstyper, ikke kun UVI'er, men UVI'er udgør en væsentlig del. </a:t>
            </a:r>
          </a:p>
          <a:p>
            <a:endParaRPr lang="en-US" dirty="0">
              <a:solidFill>
                <a:schemeClr val="bg1">
                  <a:lumMod val="50000"/>
                </a:schemeClr>
              </a:solidFill>
            </a:endParaRPr>
          </a:p>
          <a:p>
            <a:r>
              <a:rPr lang="da-DK" dirty="0"/>
              <a:t>På dette websted vurderer eksperter, at ca. 10 millioner mennesker risikerer at dø af infektioner, hvis brugen af antibiotika ikke nedsættes.</a:t>
            </a:r>
          </a:p>
          <a:p>
            <a:endParaRPr lang="en-US" dirty="0"/>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5</a:t>
            </a:fld>
            <a:endParaRPr lang="en-US" dirty="0"/>
          </a:p>
        </p:txBody>
      </p:sp>
    </p:spTree>
    <p:extLst>
      <p:ext uri="{BB962C8B-B14F-4D97-AF65-F5344CB8AC3E}">
        <p14:creationId xmlns:p14="http://schemas.microsoft.com/office/powerpoint/2010/main" val="1897526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Der er ingen ensartet og præcis definition af UVI'er. Det gør det vanskeligt at følge op på og sammenligne studier. </a:t>
            </a:r>
            <a:r>
              <a:rPr lang="da-DK" dirty="0"/>
              <a:t>Der findes en række forslag til, hvilken koncentration af bakterier i urinen der er relevant at måle, og der er ikke noget nøjagtigt svar på dette. </a:t>
            </a:r>
            <a:r>
              <a:rPr lang="da-DK" sz="1200" kern="1200" dirty="0">
                <a:solidFill>
                  <a:schemeClr val="tx1"/>
                </a:solidFill>
                <a:effectLst/>
                <a:latin typeface="+mn-lt"/>
                <a:ea typeface="+mn-ea"/>
                <a:cs typeface="+mn-cs"/>
              </a:rPr>
              <a:t>Mange patienter ordineres antibiotika over telefonen, og mange behandles uden dyrkning af urinen.</a:t>
            </a:r>
          </a:p>
          <a:p>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da-DK" dirty="0"/>
              <a:t>I de forskellige definitioner på UVI'er kan vi ofte læse: "en signifikant bakteriuri hos personer med intermitterende kateter er til stede med &gt;10</a:t>
            </a:r>
            <a:r>
              <a:rPr lang="da-DK" baseline="30000" dirty="0"/>
              <a:t>2</a:t>
            </a:r>
            <a:r>
              <a:rPr lang="da-DK" dirty="0"/>
              <a:t> cfu/ml, &gt;10</a:t>
            </a:r>
            <a:r>
              <a:rPr lang="da-DK" baseline="30000" dirty="0"/>
              <a:t>4 </a:t>
            </a:r>
            <a:r>
              <a:rPr lang="da-DK" dirty="0"/>
              <a:t> cfu/ml"</a:t>
            </a:r>
          </a:p>
          <a:p>
            <a:pPr marL="171450" indent="-171450">
              <a:buFont typeface="Arial" panose="020B0604020202020204" pitchFamily="34" charset="0"/>
              <a:buChar char="•"/>
            </a:pPr>
            <a:r>
              <a:rPr lang="da-DK" dirty="0"/>
              <a:t>Koncentrationen kan være af mindre betydning, og det som virkelig betyder noget, kan være symptomerne set sammen med positiv bakteriekultur. </a:t>
            </a:r>
            <a:r>
              <a:rPr lang="da-DK" dirty="0" err="1"/>
              <a:t>Bakterier i urinen forårsager ikke skade. Problemet opstår, når de binder sig til cellerne i urinblæren, og kroppen reagerer med feber osv.</a:t>
            </a:r>
          </a:p>
          <a:p>
            <a:endParaRPr lang="sv-SE" dirty="0"/>
          </a:p>
          <a:p>
            <a:endParaRPr lang="sv-SE" dirty="0"/>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6</a:t>
            </a:fld>
            <a:endParaRPr lang="en-US" dirty="0"/>
          </a:p>
        </p:txBody>
      </p:sp>
    </p:spTree>
    <p:extLst>
      <p:ext uri="{BB962C8B-B14F-4D97-AF65-F5344CB8AC3E}">
        <p14:creationId xmlns:p14="http://schemas.microsoft.com/office/powerpoint/2010/main" val="1240285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kern="1200" dirty="0">
                <a:solidFill>
                  <a:schemeClr val="tx1"/>
                </a:solidFill>
                <a:effectLst/>
                <a:latin typeface="+mn-lt"/>
                <a:ea typeface="+mn-ea"/>
                <a:cs typeface="+mn-cs"/>
              </a:rPr>
              <a:t>UVI'er opstår som et resultat af interaktioner mellem uropatogenet og værten, og involverer flere processer.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kern="1200" dirty="0" err="1">
                <a:solidFill>
                  <a:schemeClr val="tx1"/>
                </a:solidFill>
                <a:effectLst/>
                <a:latin typeface="+mn-lt"/>
                <a:ea typeface="+mn-ea"/>
                <a:cs typeface="+mn-cs"/>
              </a:rPr>
              <a:t>E. coli er til stede i den menneskelige krop. Der er meget i tarmen, men kontaminering af urinrørsområderne er normalt ikke noget problem, da urinen skyller dem væk, når blæren tømmes. Men når dette ikke virker, for eksempel hos patienter, der bruger katetre, vil bakterierne bevæge sig langs urinrøret ind i urinblæren, sætte sig fast i blærevæggen, formere sig og forårsage vævsskader. Kroppen vil reagere med feber og andre symptomer.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kern="1200" dirty="0">
                <a:solidFill>
                  <a:schemeClr val="tx1"/>
                </a:solidFill>
                <a:effectLst/>
                <a:latin typeface="+mn-lt"/>
                <a:ea typeface="+mn-ea"/>
                <a:cs typeface="+mn-cs"/>
              </a:rPr>
              <a:t>Af og til danner bakterierne en biofilm, som er når de samler sig på en overflade og danner en hård struktur kendt som biofilm. Dette gør det meget sværere at bekæmpe bakterierne, da de på en måde er beskyttede mod antibiotikabehandling.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kern="1200" dirty="0">
                <a:solidFill>
                  <a:schemeClr val="tx1"/>
                </a:solidFill>
                <a:effectLst/>
                <a:latin typeface="+mn-lt"/>
                <a:ea typeface="+mn-ea"/>
                <a:cs typeface="+mn-cs"/>
              </a:rPr>
              <a:t>Den menneskelige krops første forsvarslinje er celler på urinblærens lumen, der forhindrer bakterier i at sætte sig fast. Hvis bakterierne trænger forbi denne første forsvarslinje, og hvis immunsystemet svigter, kan der opstå en UVI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kern="1200" dirty="0">
                <a:solidFill>
                  <a:schemeClr val="tx1"/>
                </a:solidFill>
                <a:effectLst/>
                <a:latin typeface="+mn-lt"/>
                <a:ea typeface="+mn-ea"/>
                <a:cs typeface="+mn-cs"/>
              </a:rPr>
              <a:t> Bakterierne har særlige våben, der kaldes </a:t>
            </a:r>
            <a:r>
              <a:rPr lang="da-DK" sz="1200" b="0" i="1" kern="1200" dirty="0">
                <a:solidFill>
                  <a:schemeClr val="tx1"/>
                </a:solidFill>
                <a:effectLst/>
                <a:latin typeface="+mn-lt"/>
                <a:ea typeface="+mn-ea"/>
                <a:cs typeface="+mn-cs"/>
              </a:rPr>
              <a:t>virulensfaktorer</a:t>
            </a:r>
            <a:r>
              <a:rPr lang="da-DK" sz="1200" b="0" i="0" kern="1200" dirty="0">
                <a:solidFill>
                  <a:schemeClr val="tx1"/>
                </a:solidFill>
                <a:effectLst/>
                <a:latin typeface="+mn-lt"/>
                <a:ea typeface="+mn-ea"/>
                <a:cs typeface="+mn-cs"/>
              </a:rPr>
              <a:t> på deres overflade, der fungerer som arme, der griber fat i blærevæggen. Når man udvikler nye behandlinger mod bakterier, er dette ofte i fokus – "at fjerne armene" således at bakterierne ikke kan sætte sig fast.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kern="1200" dirty="0">
                <a:solidFill>
                  <a:schemeClr val="tx1"/>
                </a:solidFill>
                <a:effectLst/>
                <a:latin typeface="+mn-lt"/>
                <a:ea typeface="+mn-ea"/>
                <a:cs typeface="+mn-cs"/>
              </a:rPr>
              <a:t>Hvis en urinvejsinfektion efterlades ubehandlet, kan den føre til alvorlig nyreinfektion</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7</a:t>
            </a:fld>
            <a:endParaRPr lang="en-US" dirty="0"/>
          </a:p>
        </p:txBody>
      </p:sp>
    </p:spTree>
    <p:extLst>
      <p:ext uri="{BB962C8B-B14F-4D97-AF65-F5344CB8AC3E}">
        <p14:creationId xmlns:p14="http://schemas.microsoft.com/office/powerpoint/2010/main" val="1627313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b="0" i="0" kern="1200" dirty="0">
                <a:solidFill>
                  <a:schemeClr val="tx1"/>
                </a:solidFill>
                <a:effectLst/>
                <a:latin typeface="+mn-lt"/>
                <a:ea typeface="+mn-ea"/>
                <a:cs typeface="+mn-cs"/>
              </a:rPr>
              <a:t>Der er to hovedkomplikationer forbundet med UVI'er. De er normalt forbundet med permanente katetre. </a:t>
            </a:r>
          </a:p>
          <a:p>
            <a:pPr marL="171450" indent="-171450">
              <a:buFont typeface="Arial" panose="020B0604020202020204" pitchFamily="34" charset="0"/>
              <a:buChar char="•"/>
            </a:pPr>
            <a:r>
              <a:rPr lang="da-DK" sz="1200" b="0" i="0" kern="1200" dirty="0">
                <a:solidFill>
                  <a:schemeClr val="tx1"/>
                </a:solidFill>
                <a:effectLst/>
                <a:latin typeface="+mn-lt"/>
                <a:ea typeface="+mn-ea"/>
                <a:cs typeface="+mn-cs"/>
              </a:rPr>
              <a:t>Den første er, at infektionen spreder sig til én eller begge nyrer. Hvis infektionen fortsætter, kan nyrefunktionen tage skade, hvilket kan føre til nyresvigt eller komplet tab af nyrefunktionen. </a:t>
            </a:r>
          </a:p>
          <a:p>
            <a:pPr marL="171450" indent="-171450">
              <a:buFont typeface="Arial" panose="020B0604020202020204" pitchFamily="34" charset="0"/>
              <a:buChar char="•"/>
            </a:pPr>
            <a:r>
              <a:rPr lang="da-DK" sz="1200" b="0" i="0" kern="1200" dirty="0">
                <a:solidFill>
                  <a:schemeClr val="tx1"/>
                </a:solidFill>
                <a:effectLst/>
                <a:latin typeface="+mn-lt"/>
                <a:ea typeface="+mn-ea"/>
                <a:cs typeface="+mn-cs"/>
              </a:rPr>
              <a:t>Den anden komplikation er, at bakterierne kommer ind i blodbanen og inficerer andre organer. Det kan potentielt forårsage sepsis og død.</a:t>
            </a:r>
          </a:p>
          <a:p>
            <a:endParaRPr lang="en-US" sz="1200" b="0" i="0" kern="1200" dirty="0">
              <a:solidFill>
                <a:schemeClr val="tx1"/>
              </a:solidFill>
              <a:effectLst/>
              <a:latin typeface="+mn-lt"/>
              <a:ea typeface="+mn-ea"/>
              <a:cs typeface="+mn-cs"/>
            </a:endParaRPr>
          </a:p>
          <a:p>
            <a:r>
              <a:rPr lang="da-DK" sz="1200" b="0" i="0" kern="1200" dirty="0">
                <a:solidFill>
                  <a:schemeClr val="tx1"/>
                </a:solidFill>
                <a:effectLst/>
                <a:latin typeface="+mn-lt"/>
                <a:ea typeface="+mn-ea"/>
                <a:cs typeface="+mn-cs"/>
              </a:rPr>
              <a:t>I nogle alvorlige tilfælde kan urosepsis udvikle sig til svær sepsis, septisk chok eller multiorgansvigt. Patienter med svær sepsis producerer lidt eller ingen urin. De kan have svært ved at trække vejret og have påvirkning af hjertet. Blodtrykket </a:t>
            </a:r>
            <a:r>
              <a:rPr lang="da-DK" sz="1200" b="0" i="0" u="none" strike="noStrike" kern="1200" dirty="0">
                <a:solidFill>
                  <a:schemeClr val="tx1"/>
                </a:solidFill>
                <a:effectLst/>
                <a:latin typeface="+mn-lt"/>
                <a:ea typeface="+mn-ea"/>
                <a:cs typeface="+mn-cs"/>
              </a:rPr>
              <a:t>falder</a:t>
            </a:r>
            <a:r>
              <a:rPr lang="da-DK" sz="1200" b="0" i="0" kern="1200" dirty="0">
                <a:solidFill>
                  <a:schemeClr val="tx1"/>
                </a:solidFill>
                <a:effectLst/>
                <a:latin typeface="+mn-lt"/>
                <a:ea typeface="+mn-ea"/>
                <a:cs typeface="+mn-cs"/>
              </a:rPr>
              <a:t> til et ekstremt lavt niveau. Organerne får ingen ilt, hvilket i sidste ende kan få dem til at lukke ned. Disse symptomer er livstruende og kræver øjeblikkelig lægehjælp.</a:t>
            </a:r>
          </a:p>
          <a:p>
            <a:endParaRPr lang="en-US" sz="1200" b="0" i="0" kern="1200" dirty="0">
              <a:solidFill>
                <a:schemeClr val="tx1"/>
              </a:solidFill>
              <a:effectLst/>
              <a:latin typeface="+mn-lt"/>
              <a:ea typeface="+mn-ea"/>
              <a:cs typeface="+mn-cs"/>
            </a:endParaRPr>
          </a:p>
          <a:p>
            <a:r>
              <a:rPr lang="da-DK" sz="1200" b="0" i="0" kern="1200" dirty="0">
                <a:solidFill>
                  <a:schemeClr val="tx1"/>
                </a:solidFill>
                <a:effectLst/>
                <a:latin typeface="+mn-lt"/>
                <a:ea typeface="+mn-ea"/>
                <a:cs typeface="+mn-cs"/>
              </a:rPr>
              <a:t>Det er dog ikke helt så enkelt at behandle urosepsis, fordi det måske ikke reagerer på antibiotika alene. En læge vil sandsynligvis starte behandlingen med antibiotika, fordi det er afgørende at behandle de bakterier, der forårsagede den oprindelige UVI. De kan også få brug for ilt, intravenøs væske, og nogle mennesker har brug for en operation for at slippe helt af med kilden til en ubehandlet infektion.</a:t>
            </a:r>
          </a:p>
          <a:p>
            <a:r>
              <a:rPr lang="da-DK" sz="1200" b="0" i="0" kern="1200" dirty="0">
                <a:solidFill>
                  <a:schemeClr val="tx1"/>
                </a:solidFill>
                <a:effectLst/>
                <a:latin typeface="+mn-lt"/>
                <a:ea typeface="+mn-ea"/>
                <a:cs typeface="+mn-cs"/>
              </a:rPr>
              <a:t>P</a:t>
            </a:r>
            <a:r>
              <a:rPr lang="da-DK" dirty="0"/>
              <a:t>roblemerne kan fortsætte i lang tid, også når patienten er ude af den akutte fase.  </a:t>
            </a:r>
          </a:p>
          <a:p>
            <a:endParaRPr lang="en-US" sz="1200" b="0" i="0" kern="1200" dirty="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8</a:t>
            </a:fld>
            <a:endParaRPr lang="en-US" dirty="0"/>
          </a:p>
        </p:txBody>
      </p:sp>
    </p:spTree>
    <p:extLst>
      <p:ext uri="{BB962C8B-B14F-4D97-AF65-F5344CB8AC3E}">
        <p14:creationId xmlns:p14="http://schemas.microsoft.com/office/powerpoint/2010/main" val="4213555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4018D2-26EA-4626-92F2-1F10E443FD0D}" type="slidenum">
              <a:rPr lang="en-US" smtClean="0"/>
              <a:t>9</a:t>
            </a:fld>
            <a:endParaRPr lang="en-US" dirty="0"/>
          </a:p>
        </p:txBody>
      </p:sp>
    </p:spTree>
    <p:extLst>
      <p:ext uri="{BB962C8B-B14F-4D97-AF65-F5344CB8AC3E}">
        <p14:creationId xmlns:p14="http://schemas.microsoft.com/office/powerpoint/2010/main" val="2668035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699854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5" name="Grupp 16">
            <a:extLst>
              <a:ext uri="{FF2B5EF4-FFF2-40B4-BE49-F238E27FC236}">
                <a16:creationId xmlns:a16="http://schemas.microsoft.com/office/drawing/2014/main" id="{C1F49781-9DF2-FF40-ADC3-52AB03A70DA3}"/>
              </a:ext>
            </a:extLst>
          </p:cNvPr>
          <p:cNvGrpSpPr/>
          <p:nvPr userDrawn="1"/>
        </p:nvGrpSpPr>
        <p:grpSpPr>
          <a:xfrm>
            <a:off x="9620252" y="6146006"/>
            <a:ext cx="2246312" cy="331788"/>
            <a:chOff x="4335631" y="-809425"/>
            <a:chExt cx="2246312" cy="331788"/>
          </a:xfrm>
        </p:grpSpPr>
        <p:sp>
          <p:nvSpPr>
            <p:cNvPr id="6" name="Freeform 5">
              <a:extLst>
                <a:ext uri="{FF2B5EF4-FFF2-40B4-BE49-F238E27FC236}">
                  <a16:creationId xmlns:a16="http://schemas.microsoft.com/office/drawing/2014/main" id="{C714B355-9D6A-C14D-A4A6-C2F93AE1F922}"/>
                </a:ext>
              </a:extLst>
            </p:cNvPr>
            <p:cNvSpPr>
              <a:spLocks noEditPoints="1"/>
            </p:cNvSpPr>
            <p:nvPr userDrawn="1"/>
          </p:nvSpPr>
          <p:spPr bwMode="auto">
            <a:xfrm>
              <a:off x="5631031" y="-722112"/>
              <a:ext cx="950912" cy="241300"/>
            </a:xfrm>
            <a:custGeom>
              <a:avLst/>
              <a:gdLst>
                <a:gd name="T0" fmla="*/ 283 w 299"/>
                <a:gd name="T1" fmla="*/ 4 h 74"/>
                <a:gd name="T2" fmla="*/ 276 w 299"/>
                <a:gd name="T3" fmla="*/ 6 h 74"/>
                <a:gd name="T4" fmla="*/ 279 w 299"/>
                <a:gd name="T5" fmla="*/ 6 h 74"/>
                <a:gd name="T6" fmla="*/ 292 w 299"/>
                <a:gd name="T7" fmla="*/ 15 h 74"/>
                <a:gd name="T8" fmla="*/ 285 w 299"/>
                <a:gd name="T9" fmla="*/ 18 h 74"/>
                <a:gd name="T10" fmla="*/ 287 w 299"/>
                <a:gd name="T11" fmla="*/ 6 h 74"/>
                <a:gd name="T12" fmla="*/ 293 w 299"/>
                <a:gd name="T13" fmla="*/ 18 h 74"/>
                <a:gd name="T14" fmla="*/ 296 w 299"/>
                <a:gd name="T15" fmla="*/ 9 h 74"/>
                <a:gd name="T16" fmla="*/ 299 w 299"/>
                <a:gd name="T17" fmla="*/ 4 h 74"/>
                <a:gd name="T18" fmla="*/ 249 w 299"/>
                <a:gd name="T19" fmla="*/ 27 h 74"/>
                <a:gd name="T20" fmla="*/ 268 w 299"/>
                <a:gd name="T21" fmla="*/ 49 h 74"/>
                <a:gd name="T22" fmla="*/ 256 w 299"/>
                <a:gd name="T23" fmla="*/ 20 h 74"/>
                <a:gd name="T24" fmla="*/ 231 w 299"/>
                <a:gd name="T25" fmla="*/ 67 h 74"/>
                <a:gd name="T26" fmla="*/ 272 w 299"/>
                <a:gd name="T27" fmla="*/ 61 h 74"/>
                <a:gd name="T28" fmla="*/ 262 w 299"/>
                <a:gd name="T29" fmla="*/ 59 h 74"/>
                <a:gd name="T30" fmla="*/ 234 w 299"/>
                <a:gd name="T31" fmla="*/ 49 h 74"/>
                <a:gd name="T32" fmla="*/ 187 w 299"/>
                <a:gd name="T33" fmla="*/ 33 h 74"/>
                <a:gd name="T34" fmla="*/ 207 w 299"/>
                <a:gd name="T35" fmla="*/ 33 h 74"/>
                <a:gd name="T36" fmla="*/ 196 w 299"/>
                <a:gd name="T37" fmla="*/ 19 h 74"/>
                <a:gd name="T38" fmla="*/ 197 w 299"/>
                <a:gd name="T39" fmla="*/ 50 h 74"/>
                <a:gd name="T40" fmla="*/ 186 w 299"/>
                <a:gd name="T41" fmla="*/ 62 h 74"/>
                <a:gd name="T42" fmla="*/ 175 w 299"/>
                <a:gd name="T43" fmla="*/ 58 h 74"/>
                <a:gd name="T44" fmla="*/ 210 w 299"/>
                <a:gd name="T45" fmla="*/ 70 h 74"/>
                <a:gd name="T46" fmla="*/ 195 w 299"/>
                <a:gd name="T47" fmla="*/ 40 h 74"/>
                <a:gd name="T48" fmla="*/ 127 w 299"/>
                <a:gd name="T49" fmla="*/ 73 h 74"/>
                <a:gd name="T50" fmla="*/ 132 w 299"/>
                <a:gd name="T51" fmla="*/ 39 h 74"/>
                <a:gd name="T52" fmla="*/ 156 w 299"/>
                <a:gd name="T53" fmla="*/ 45 h 74"/>
                <a:gd name="T54" fmla="*/ 161 w 299"/>
                <a:gd name="T55" fmla="*/ 73 h 74"/>
                <a:gd name="T56" fmla="*/ 162 w 299"/>
                <a:gd name="T57" fmla="*/ 25 h 74"/>
                <a:gd name="T58" fmla="*/ 129 w 299"/>
                <a:gd name="T59" fmla="*/ 20 h 74"/>
                <a:gd name="T60" fmla="*/ 123 w 299"/>
                <a:gd name="T61" fmla="*/ 69 h 74"/>
                <a:gd name="T62" fmla="*/ 89 w 299"/>
                <a:gd name="T63" fmla="*/ 27 h 74"/>
                <a:gd name="T64" fmla="*/ 108 w 299"/>
                <a:gd name="T65" fmla="*/ 49 h 74"/>
                <a:gd name="T66" fmla="*/ 95 w 299"/>
                <a:gd name="T67" fmla="*/ 20 h 74"/>
                <a:gd name="T68" fmla="*/ 70 w 299"/>
                <a:gd name="T69" fmla="*/ 67 h 74"/>
                <a:gd name="T70" fmla="*/ 111 w 299"/>
                <a:gd name="T71" fmla="*/ 61 h 74"/>
                <a:gd name="T72" fmla="*/ 102 w 299"/>
                <a:gd name="T73" fmla="*/ 59 h 74"/>
                <a:gd name="T74" fmla="*/ 73 w 299"/>
                <a:gd name="T75" fmla="*/ 49 h 74"/>
                <a:gd name="T76" fmla="*/ 16 w 299"/>
                <a:gd name="T77" fmla="*/ 25 h 74"/>
                <a:gd name="T78" fmla="*/ 27 w 299"/>
                <a:gd name="T79" fmla="*/ 8 h 74"/>
                <a:gd name="T80" fmla="*/ 48 w 299"/>
                <a:gd name="T81" fmla="*/ 22 h 74"/>
                <a:gd name="T82" fmla="*/ 28 w 299"/>
                <a:gd name="T83" fmla="*/ 0 h 74"/>
                <a:gd name="T84" fmla="*/ 20 w 299"/>
                <a:gd name="T85" fmla="*/ 38 h 74"/>
                <a:gd name="T86" fmla="*/ 45 w 299"/>
                <a:gd name="T87" fmla="*/ 54 h 74"/>
                <a:gd name="T88" fmla="*/ 16 w 299"/>
                <a:gd name="T89" fmla="*/ 62 h 74"/>
                <a:gd name="T90" fmla="*/ 0 w 299"/>
                <a:gd name="T91" fmla="*/ 54 h 74"/>
                <a:gd name="T92" fmla="*/ 54 w 299"/>
                <a:gd name="T93"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9" h="74">
                  <a:moveTo>
                    <a:pt x="279" y="6"/>
                  </a:moveTo>
                  <a:cubicBezTo>
                    <a:pt x="283" y="6"/>
                    <a:pt x="283" y="6"/>
                    <a:pt x="283" y="6"/>
                  </a:cubicBezTo>
                  <a:cubicBezTo>
                    <a:pt x="283" y="4"/>
                    <a:pt x="283" y="4"/>
                    <a:pt x="283" y="4"/>
                  </a:cubicBezTo>
                  <a:cubicBezTo>
                    <a:pt x="272" y="4"/>
                    <a:pt x="272" y="4"/>
                    <a:pt x="272" y="4"/>
                  </a:cubicBezTo>
                  <a:cubicBezTo>
                    <a:pt x="272" y="6"/>
                    <a:pt x="272" y="6"/>
                    <a:pt x="272" y="6"/>
                  </a:cubicBezTo>
                  <a:cubicBezTo>
                    <a:pt x="276" y="6"/>
                    <a:pt x="276" y="6"/>
                    <a:pt x="276" y="6"/>
                  </a:cubicBezTo>
                  <a:cubicBezTo>
                    <a:pt x="276" y="18"/>
                    <a:pt x="276" y="18"/>
                    <a:pt x="276" y="18"/>
                  </a:cubicBezTo>
                  <a:cubicBezTo>
                    <a:pt x="279" y="18"/>
                    <a:pt x="279" y="18"/>
                    <a:pt x="279" y="18"/>
                  </a:cubicBezTo>
                  <a:lnTo>
                    <a:pt x="279" y="6"/>
                  </a:lnTo>
                  <a:close/>
                  <a:moveTo>
                    <a:pt x="299" y="4"/>
                  </a:moveTo>
                  <a:cubicBezTo>
                    <a:pt x="295" y="4"/>
                    <a:pt x="295" y="4"/>
                    <a:pt x="295" y="4"/>
                  </a:cubicBezTo>
                  <a:cubicBezTo>
                    <a:pt x="292" y="15"/>
                    <a:pt x="292" y="15"/>
                    <a:pt x="292" y="15"/>
                  </a:cubicBezTo>
                  <a:cubicBezTo>
                    <a:pt x="288" y="4"/>
                    <a:pt x="288" y="4"/>
                    <a:pt x="288" y="4"/>
                  </a:cubicBezTo>
                  <a:cubicBezTo>
                    <a:pt x="285" y="4"/>
                    <a:pt x="285" y="4"/>
                    <a:pt x="285" y="4"/>
                  </a:cubicBezTo>
                  <a:cubicBezTo>
                    <a:pt x="285" y="18"/>
                    <a:pt x="285" y="18"/>
                    <a:pt x="285" y="18"/>
                  </a:cubicBezTo>
                  <a:cubicBezTo>
                    <a:pt x="287" y="18"/>
                    <a:pt x="287" y="18"/>
                    <a:pt x="287" y="18"/>
                  </a:cubicBezTo>
                  <a:cubicBezTo>
                    <a:pt x="287" y="9"/>
                    <a:pt x="287" y="9"/>
                    <a:pt x="287" y="9"/>
                  </a:cubicBezTo>
                  <a:cubicBezTo>
                    <a:pt x="287" y="9"/>
                    <a:pt x="287" y="7"/>
                    <a:pt x="287" y="6"/>
                  </a:cubicBezTo>
                  <a:cubicBezTo>
                    <a:pt x="287" y="8"/>
                    <a:pt x="287" y="8"/>
                    <a:pt x="288" y="9"/>
                  </a:cubicBezTo>
                  <a:cubicBezTo>
                    <a:pt x="291" y="18"/>
                    <a:pt x="291" y="18"/>
                    <a:pt x="291" y="18"/>
                  </a:cubicBezTo>
                  <a:cubicBezTo>
                    <a:pt x="293" y="18"/>
                    <a:pt x="293" y="18"/>
                    <a:pt x="293" y="18"/>
                  </a:cubicBezTo>
                  <a:cubicBezTo>
                    <a:pt x="296" y="9"/>
                    <a:pt x="296" y="9"/>
                    <a:pt x="296" y="9"/>
                  </a:cubicBezTo>
                  <a:cubicBezTo>
                    <a:pt x="296" y="7"/>
                    <a:pt x="296" y="7"/>
                    <a:pt x="297" y="6"/>
                  </a:cubicBezTo>
                  <a:cubicBezTo>
                    <a:pt x="296" y="7"/>
                    <a:pt x="296" y="8"/>
                    <a:pt x="296" y="9"/>
                  </a:cubicBezTo>
                  <a:cubicBezTo>
                    <a:pt x="296" y="18"/>
                    <a:pt x="296" y="18"/>
                    <a:pt x="296" y="18"/>
                  </a:cubicBezTo>
                  <a:cubicBezTo>
                    <a:pt x="299" y="18"/>
                    <a:pt x="299" y="18"/>
                    <a:pt x="299" y="18"/>
                  </a:cubicBezTo>
                  <a:lnTo>
                    <a:pt x="299" y="4"/>
                  </a:lnTo>
                  <a:close/>
                  <a:moveTo>
                    <a:pt x="234" y="41"/>
                  </a:moveTo>
                  <a:cubicBezTo>
                    <a:pt x="234" y="39"/>
                    <a:pt x="235" y="34"/>
                    <a:pt x="239" y="31"/>
                  </a:cubicBezTo>
                  <a:cubicBezTo>
                    <a:pt x="243" y="27"/>
                    <a:pt x="247" y="27"/>
                    <a:pt x="249" y="27"/>
                  </a:cubicBezTo>
                  <a:cubicBezTo>
                    <a:pt x="259" y="27"/>
                    <a:pt x="263" y="35"/>
                    <a:pt x="263" y="41"/>
                  </a:cubicBezTo>
                  <a:lnTo>
                    <a:pt x="234" y="41"/>
                  </a:lnTo>
                  <a:close/>
                  <a:moveTo>
                    <a:pt x="268" y="49"/>
                  </a:moveTo>
                  <a:cubicBezTo>
                    <a:pt x="269" y="49"/>
                    <a:pt x="273" y="49"/>
                    <a:pt x="273" y="44"/>
                  </a:cubicBezTo>
                  <a:cubicBezTo>
                    <a:pt x="273" y="39"/>
                    <a:pt x="271" y="32"/>
                    <a:pt x="267" y="27"/>
                  </a:cubicBezTo>
                  <a:cubicBezTo>
                    <a:pt x="264" y="23"/>
                    <a:pt x="260" y="21"/>
                    <a:pt x="256" y="20"/>
                  </a:cubicBezTo>
                  <a:cubicBezTo>
                    <a:pt x="254" y="19"/>
                    <a:pt x="251" y="19"/>
                    <a:pt x="249" y="19"/>
                  </a:cubicBezTo>
                  <a:cubicBezTo>
                    <a:pt x="231" y="19"/>
                    <a:pt x="224" y="34"/>
                    <a:pt x="224" y="47"/>
                  </a:cubicBezTo>
                  <a:cubicBezTo>
                    <a:pt x="224" y="54"/>
                    <a:pt x="226" y="62"/>
                    <a:pt x="231" y="67"/>
                  </a:cubicBezTo>
                  <a:cubicBezTo>
                    <a:pt x="236" y="73"/>
                    <a:pt x="243" y="74"/>
                    <a:pt x="249" y="74"/>
                  </a:cubicBezTo>
                  <a:cubicBezTo>
                    <a:pt x="252" y="74"/>
                    <a:pt x="261" y="74"/>
                    <a:pt x="268" y="66"/>
                  </a:cubicBezTo>
                  <a:cubicBezTo>
                    <a:pt x="270" y="65"/>
                    <a:pt x="271" y="62"/>
                    <a:pt x="272" y="61"/>
                  </a:cubicBezTo>
                  <a:cubicBezTo>
                    <a:pt x="272" y="60"/>
                    <a:pt x="272" y="60"/>
                    <a:pt x="272" y="60"/>
                  </a:cubicBezTo>
                  <a:cubicBezTo>
                    <a:pt x="272" y="57"/>
                    <a:pt x="269" y="55"/>
                    <a:pt x="267" y="55"/>
                  </a:cubicBezTo>
                  <a:cubicBezTo>
                    <a:pt x="264" y="55"/>
                    <a:pt x="264" y="56"/>
                    <a:pt x="262" y="59"/>
                  </a:cubicBezTo>
                  <a:cubicBezTo>
                    <a:pt x="260" y="62"/>
                    <a:pt x="257" y="66"/>
                    <a:pt x="249" y="66"/>
                  </a:cubicBezTo>
                  <a:cubicBezTo>
                    <a:pt x="245" y="66"/>
                    <a:pt x="241" y="65"/>
                    <a:pt x="238" y="61"/>
                  </a:cubicBezTo>
                  <a:cubicBezTo>
                    <a:pt x="235" y="58"/>
                    <a:pt x="234" y="54"/>
                    <a:pt x="234" y="49"/>
                  </a:cubicBezTo>
                  <a:lnTo>
                    <a:pt x="268" y="49"/>
                  </a:lnTo>
                  <a:close/>
                  <a:moveTo>
                    <a:pt x="195" y="40"/>
                  </a:moveTo>
                  <a:cubicBezTo>
                    <a:pt x="191" y="39"/>
                    <a:pt x="187" y="38"/>
                    <a:pt x="187" y="33"/>
                  </a:cubicBezTo>
                  <a:cubicBezTo>
                    <a:pt x="187" y="31"/>
                    <a:pt x="188" y="29"/>
                    <a:pt x="190" y="28"/>
                  </a:cubicBezTo>
                  <a:cubicBezTo>
                    <a:pt x="191" y="26"/>
                    <a:pt x="194" y="26"/>
                    <a:pt x="195" y="26"/>
                  </a:cubicBezTo>
                  <a:cubicBezTo>
                    <a:pt x="204" y="26"/>
                    <a:pt x="206" y="31"/>
                    <a:pt x="207" y="33"/>
                  </a:cubicBezTo>
                  <a:cubicBezTo>
                    <a:pt x="209" y="36"/>
                    <a:pt x="209" y="37"/>
                    <a:pt x="212" y="37"/>
                  </a:cubicBezTo>
                  <a:cubicBezTo>
                    <a:pt x="213" y="37"/>
                    <a:pt x="216" y="36"/>
                    <a:pt x="216" y="33"/>
                  </a:cubicBezTo>
                  <a:cubicBezTo>
                    <a:pt x="216" y="31"/>
                    <a:pt x="213" y="19"/>
                    <a:pt x="196" y="19"/>
                  </a:cubicBezTo>
                  <a:cubicBezTo>
                    <a:pt x="178" y="19"/>
                    <a:pt x="177" y="32"/>
                    <a:pt x="177" y="34"/>
                  </a:cubicBezTo>
                  <a:cubicBezTo>
                    <a:pt x="177" y="44"/>
                    <a:pt x="186" y="47"/>
                    <a:pt x="192" y="49"/>
                  </a:cubicBezTo>
                  <a:cubicBezTo>
                    <a:pt x="197" y="50"/>
                    <a:pt x="197" y="50"/>
                    <a:pt x="197" y="50"/>
                  </a:cubicBezTo>
                  <a:cubicBezTo>
                    <a:pt x="203" y="52"/>
                    <a:pt x="207" y="53"/>
                    <a:pt x="207" y="59"/>
                  </a:cubicBezTo>
                  <a:cubicBezTo>
                    <a:pt x="207" y="63"/>
                    <a:pt x="203" y="67"/>
                    <a:pt x="197" y="67"/>
                  </a:cubicBezTo>
                  <a:cubicBezTo>
                    <a:pt x="193" y="67"/>
                    <a:pt x="188" y="65"/>
                    <a:pt x="186" y="62"/>
                  </a:cubicBezTo>
                  <a:cubicBezTo>
                    <a:pt x="185" y="60"/>
                    <a:pt x="185" y="60"/>
                    <a:pt x="184" y="56"/>
                  </a:cubicBezTo>
                  <a:cubicBezTo>
                    <a:pt x="183" y="55"/>
                    <a:pt x="183" y="54"/>
                    <a:pt x="180" y="54"/>
                  </a:cubicBezTo>
                  <a:cubicBezTo>
                    <a:pt x="179" y="54"/>
                    <a:pt x="175" y="55"/>
                    <a:pt x="175" y="58"/>
                  </a:cubicBezTo>
                  <a:cubicBezTo>
                    <a:pt x="175" y="60"/>
                    <a:pt x="176" y="65"/>
                    <a:pt x="181" y="69"/>
                  </a:cubicBezTo>
                  <a:cubicBezTo>
                    <a:pt x="186" y="74"/>
                    <a:pt x="193" y="74"/>
                    <a:pt x="196" y="74"/>
                  </a:cubicBezTo>
                  <a:cubicBezTo>
                    <a:pt x="201" y="74"/>
                    <a:pt x="206" y="73"/>
                    <a:pt x="210" y="70"/>
                  </a:cubicBezTo>
                  <a:cubicBezTo>
                    <a:pt x="213" y="68"/>
                    <a:pt x="217" y="64"/>
                    <a:pt x="217" y="58"/>
                  </a:cubicBezTo>
                  <a:cubicBezTo>
                    <a:pt x="217" y="47"/>
                    <a:pt x="207" y="44"/>
                    <a:pt x="201" y="42"/>
                  </a:cubicBezTo>
                  <a:lnTo>
                    <a:pt x="195" y="40"/>
                  </a:lnTo>
                  <a:close/>
                  <a:moveTo>
                    <a:pt x="123" y="69"/>
                  </a:moveTo>
                  <a:cubicBezTo>
                    <a:pt x="123" y="70"/>
                    <a:pt x="123" y="72"/>
                    <a:pt x="125" y="73"/>
                  </a:cubicBezTo>
                  <a:cubicBezTo>
                    <a:pt x="126" y="73"/>
                    <a:pt x="126" y="73"/>
                    <a:pt x="127" y="73"/>
                  </a:cubicBezTo>
                  <a:cubicBezTo>
                    <a:pt x="131" y="73"/>
                    <a:pt x="132" y="70"/>
                    <a:pt x="132" y="69"/>
                  </a:cubicBezTo>
                  <a:cubicBezTo>
                    <a:pt x="132" y="47"/>
                    <a:pt x="132" y="47"/>
                    <a:pt x="132" y="47"/>
                  </a:cubicBezTo>
                  <a:cubicBezTo>
                    <a:pt x="132" y="44"/>
                    <a:pt x="132" y="41"/>
                    <a:pt x="132" y="39"/>
                  </a:cubicBezTo>
                  <a:cubicBezTo>
                    <a:pt x="133" y="34"/>
                    <a:pt x="137" y="27"/>
                    <a:pt x="146" y="27"/>
                  </a:cubicBezTo>
                  <a:cubicBezTo>
                    <a:pt x="156" y="27"/>
                    <a:pt x="156" y="35"/>
                    <a:pt x="156" y="37"/>
                  </a:cubicBezTo>
                  <a:cubicBezTo>
                    <a:pt x="156" y="38"/>
                    <a:pt x="156" y="39"/>
                    <a:pt x="156" y="45"/>
                  </a:cubicBezTo>
                  <a:cubicBezTo>
                    <a:pt x="156" y="69"/>
                    <a:pt x="156" y="69"/>
                    <a:pt x="156" y="69"/>
                  </a:cubicBezTo>
                  <a:cubicBezTo>
                    <a:pt x="156" y="70"/>
                    <a:pt x="157" y="72"/>
                    <a:pt x="159" y="73"/>
                  </a:cubicBezTo>
                  <a:cubicBezTo>
                    <a:pt x="159" y="73"/>
                    <a:pt x="160" y="73"/>
                    <a:pt x="161" y="73"/>
                  </a:cubicBezTo>
                  <a:cubicBezTo>
                    <a:pt x="165" y="73"/>
                    <a:pt x="166" y="70"/>
                    <a:pt x="166" y="69"/>
                  </a:cubicBezTo>
                  <a:cubicBezTo>
                    <a:pt x="166" y="40"/>
                    <a:pt x="166" y="40"/>
                    <a:pt x="166" y="40"/>
                  </a:cubicBezTo>
                  <a:cubicBezTo>
                    <a:pt x="166" y="35"/>
                    <a:pt x="166" y="29"/>
                    <a:pt x="162" y="25"/>
                  </a:cubicBezTo>
                  <a:cubicBezTo>
                    <a:pt x="159" y="21"/>
                    <a:pt x="154" y="19"/>
                    <a:pt x="148" y="19"/>
                  </a:cubicBezTo>
                  <a:cubicBezTo>
                    <a:pt x="141" y="19"/>
                    <a:pt x="136" y="21"/>
                    <a:pt x="132" y="27"/>
                  </a:cubicBezTo>
                  <a:cubicBezTo>
                    <a:pt x="132" y="23"/>
                    <a:pt x="132" y="21"/>
                    <a:pt x="129" y="20"/>
                  </a:cubicBezTo>
                  <a:cubicBezTo>
                    <a:pt x="128" y="19"/>
                    <a:pt x="126" y="19"/>
                    <a:pt x="125" y="20"/>
                  </a:cubicBezTo>
                  <a:cubicBezTo>
                    <a:pt x="123" y="21"/>
                    <a:pt x="123" y="22"/>
                    <a:pt x="123" y="24"/>
                  </a:cubicBezTo>
                  <a:lnTo>
                    <a:pt x="123" y="69"/>
                  </a:lnTo>
                  <a:close/>
                  <a:moveTo>
                    <a:pt x="73" y="41"/>
                  </a:moveTo>
                  <a:cubicBezTo>
                    <a:pt x="74" y="39"/>
                    <a:pt x="75" y="34"/>
                    <a:pt x="79" y="31"/>
                  </a:cubicBezTo>
                  <a:cubicBezTo>
                    <a:pt x="82" y="27"/>
                    <a:pt x="87" y="27"/>
                    <a:pt x="89" y="27"/>
                  </a:cubicBezTo>
                  <a:cubicBezTo>
                    <a:pt x="98" y="27"/>
                    <a:pt x="102" y="35"/>
                    <a:pt x="103" y="41"/>
                  </a:cubicBezTo>
                  <a:lnTo>
                    <a:pt x="73" y="41"/>
                  </a:lnTo>
                  <a:close/>
                  <a:moveTo>
                    <a:pt x="108" y="49"/>
                  </a:moveTo>
                  <a:cubicBezTo>
                    <a:pt x="109" y="49"/>
                    <a:pt x="112" y="49"/>
                    <a:pt x="112" y="44"/>
                  </a:cubicBezTo>
                  <a:cubicBezTo>
                    <a:pt x="112" y="39"/>
                    <a:pt x="110" y="32"/>
                    <a:pt x="107" y="27"/>
                  </a:cubicBezTo>
                  <a:cubicBezTo>
                    <a:pt x="104" y="23"/>
                    <a:pt x="100" y="21"/>
                    <a:pt x="95" y="20"/>
                  </a:cubicBezTo>
                  <a:cubicBezTo>
                    <a:pt x="93" y="19"/>
                    <a:pt x="91" y="19"/>
                    <a:pt x="89" y="19"/>
                  </a:cubicBezTo>
                  <a:cubicBezTo>
                    <a:pt x="71" y="19"/>
                    <a:pt x="64" y="34"/>
                    <a:pt x="64" y="47"/>
                  </a:cubicBezTo>
                  <a:cubicBezTo>
                    <a:pt x="64" y="54"/>
                    <a:pt x="66" y="62"/>
                    <a:pt x="70" y="67"/>
                  </a:cubicBezTo>
                  <a:cubicBezTo>
                    <a:pt x="76" y="73"/>
                    <a:pt x="82" y="74"/>
                    <a:pt x="89" y="74"/>
                  </a:cubicBezTo>
                  <a:cubicBezTo>
                    <a:pt x="92" y="74"/>
                    <a:pt x="101" y="74"/>
                    <a:pt x="108" y="66"/>
                  </a:cubicBezTo>
                  <a:cubicBezTo>
                    <a:pt x="109" y="65"/>
                    <a:pt x="111" y="62"/>
                    <a:pt x="111" y="61"/>
                  </a:cubicBezTo>
                  <a:cubicBezTo>
                    <a:pt x="111" y="60"/>
                    <a:pt x="111" y="60"/>
                    <a:pt x="111" y="60"/>
                  </a:cubicBezTo>
                  <a:cubicBezTo>
                    <a:pt x="111" y="57"/>
                    <a:pt x="108" y="55"/>
                    <a:pt x="106" y="55"/>
                  </a:cubicBezTo>
                  <a:cubicBezTo>
                    <a:pt x="104" y="55"/>
                    <a:pt x="103" y="56"/>
                    <a:pt x="102" y="59"/>
                  </a:cubicBezTo>
                  <a:cubicBezTo>
                    <a:pt x="100" y="62"/>
                    <a:pt x="97" y="66"/>
                    <a:pt x="89" y="66"/>
                  </a:cubicBezTo>
                  <a:cubicBezTo>
                    <a:pt x="85" y="66"/>
                    <a:pt x="81" y="65"/>
                    <a:pt x="77" y="61"/>
                  </a:cubicBezTo>
                  <a:cubicBezTo>
                    <a:pt x="74" y="58"/>
                    <a:pt x="73" y="54"/>
                    <a:pt x="73" y="49"/>
                  </a:cubicBezTo>
                  <a:lnTo>
                    <a:pt x="108" y="49"/>
                  </a:lnTo>
                  <a:close/>
                  <a:moveTo>
                    <a:pt x="25" y="29"/>
                  </a:moveTo>
                  <a:cubicBezTo>
                    <a:pt x="22" y="28"/>
                    <a:pt x="18" y="27"/>
                    <a:pt x="16" y="25"/>
                  </a:cubicBezTo>
                  <a:cubicBezTo>
                    <a:pt x="15" y="25"/>
                    <a:pt x="13" y="23"/>
                    <a:pt x="13" y="19"/>
                  </a:cubicBezTo>
                  <a:cubicBezTo>
                    <a:pt x="13" y="15"/>
                    <a:pt x="15" y="12"/>
                    <a:pt x="17" y="10"/>
                  </a:cubicBezTo>
                  <a:cubicBezTo>
                    <a:pt x="20" y="9"/>
                    <a:pt x="23" y="8"/>
                    <a:pt x="27" y="8"/>
                  </a:cubicBezTo>
                  <a:cubicBezTo>
                    <a:pt x="39" y="8"/>
                    <a:pt x="42" y="14"/>
                    <a:pt x="43" y="17"/>
                  </a:cubicBezTo>
                  <a:cubicBezTo>
                    <a:pt x="43" y="18"/>
                    <a:pt x="44" y="20"/>
                    <a:pt x="45" y="20"/>
                  </a:cubicBezTo>
                  <a:cubicBezTo>
                    <a:pt x="46" y="22"/>
                    <a:pt x="47" y="22"/>
                    <a:pt x="48" y="22"/>
                  </a:cubicBezTo>
                  <a:cubicBezTo>
                    <a:pt x="51" y="22"/>
                    <a:pt x="53" y="20"/>
                    <a:pt x="53" y="17"/>
                  </a:cubicBezTo>
                  <a:cubicBezTo>
                    <a:pt x="53" y="15"/>
                    <a:pt x="50" y="9"/>
                    <a:pt x="46" y="5"/>
                  </a:cubicBezTo>
                  <a:cubicBezTo>
                    <a:pt x="40" y="0"/>
                    <a:pt x="32" y="0"/>
                    <a:pt x="28" y="0"/>
                  </a:cubicBezTo>
                  <a:cubicBezTo>
                    <a:pt x="11" y="0"/>
                    <a:pt x="3" y="8"/>
                    <a:pt x="3" y="20"/>
                  </a:cubicBezTo>
                  <a:cubicBezTo>
                    <a:pt x="3" y="31"/>
                    <a:pt x="10" y="34"/>
                    <a:pt x="12" y="35"/>
                  </a:cubicBezTo>
                  <a:cubicBezTo>
                    <a:pt x="14" y="36"/>
                    <a:pt x="18" y="37"/>
                    <a:pt x="20" y="38"/>
                  </a:cubicBezTo>
                  <a:cubicBezTo>
                    <a:pt x="28" y="40"/>
                    <a:pt x="28" y="40"/>
                    <a:pt x="28" y="40"/>
                  </a:cubicBezTo>
                  <a:cubicBezTo>
                    <a:pt x="33" y="42"/>
                    <a:pt x="38" y="43"/>
                    <a:pt x="41" y="46"/>
                  </a:cubicBezTo>
                  <a:cubicBezTo>
                    <a:pt x="42" y="47"/>
                    <a:pt x="45" y="50"/>
                    <a:pt x="45" y="54"/>
                  </a:cubicBezTo>
                  <a:cubicBezTo>
                    <a:pt x="45" y="57"/>
                    <a:pt x="43" y="60"/>
                    <a:pt x="40" y="62"/>
                  </a:cubicBezTo>
                  <a:cubicBezTo>
                    <a:pt x="36" y="65"/>
                    <a:pt x="31" y="65"/>
                    <a:pt x="29" y="65"/>
                  </a:cubicBezTo>
                  <a:cubicBezTo>
                    <a:pt x="26" y="65"/>
                    <a:pt x="20" y="65"/>
                    <a:pt x="16" y="62"/>
                  </a:cubicBezTo>
                  <a:cubicBezTo>
                    <a:pt x="12" y="59"/>
                    <a:pt x="11" y="55"/>
                    <a:pt x="10" y="52"/>
                  </a:cubicBezTo>
                  <a:cubicBezTo>
                    <a:pt x="10" y="50"/>
                    <a:pt x="9" y="49"/>
                    <a:pt x="6" y="49"/>
                  </a:cubicBezTo>
                  <a:cubicBezTo>
                    <a:pt x="4" y="49"/>
                    <a:pt x="0" y="50"/>
                    <a:pt x="0" y="54"/>
                  </a:cubicBezTo>
                  <a:cubicBezTo>
                    <a:pt x="0" y="55"/>
                    <a:pt x="2" y="63"/>
                    <a:pt x="8" y="68"/>
                  </a:cubicBezTo>
                  <a:cubicBezTo>
                    <a:pt x="13" y="72"/>
                    <a:pt x="21" y="74"/>
                    <a:pt x="28" y="74"/>
                  </a:cubicBezTo>
                  <a:cubicBezTo>
                    <a:pt x="40" y="74"/>
                    <a:pt x="54" y="69"/>
                    <a:pt x="54" y="53"/>
                  </a:cubicBezTo>
                  <a:cubicBezTo>
                    <a:pt x="54" y="37"/>
                    <a:pt x="42" y="34"/>
                    <a:pt x="34" y="32"/>
                  </a:cubicBezTo>
                  <a:lnTo>
                    <a:pt x="25"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a:extLst>
                <a:ext uri="{FF2B5EF4-FFF2-40B4-BE49-F238E27FC236}">
                  <a16:creationId xmlns:a16="http://schemas.microsoft.com/office/drawing/2014/main" id="{102AF156-1944-1D4B-A9EC-799656F5B817}"/>
                </a:ext>
              </a:extLst>
            </p:cNvPr>
            <p:cNvSpPr>
              <a:spLocks noEditPoints="1"/>
            </p:cNvSpPr>
            <p:nvPr userDrawn="1"/>
          </p:nvSpPr>
          <p:spPr bwMode="auto">
            <a:xfrm>
              <a:off x="4335631" y="-809425"/>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978627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595369"/>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3294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2627390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5" name="Grupp 16">
            <a:extLst>
              <a:ext uri="{FF2B5EF4-FFF2-40B4-BE49-F238E27FC236}">
                <a16:creationId xmlns:a16="http://schemas.microsoft.com/office/drawing/2014/main" id="{3868ACAD-8487-DC49-9F0C-C4957C833D91}"/>
              </a:ext>
            </a:extLst>
          </p:cNvPr>
          <p:cNvGrpSpPr/>
          <p:nvPr userDrawn="1"/>
        </p:nvGrpSpPr>
        <p:grpSpPr>
          <a:xfrm>
            <a:off x="9620252" y="6146006"/>
            <a:ext cx="2246312" cy="331788"/>
            <a:chOff x="4335631" y="-809425"/>
            <a:chExt cx="2246312" cy="331788"/>
          </a:xfrm>
        </p:grpSpPr>
        <p:sp>
          <p:nvSpPr>
            <p:cNvPr id="6" name="Freeform 5">
              <a:extLst>
                <a:ext uri="{FF2B5EF4-FFF2-40B4-BE49-F238E27FC236}">
                  <a16:creationId xmlns:a16="http://schemas.microsoft.com/office/drawing/2014/main" id="{B3A08ADA-1E6C-2E4E-A57F-56A68510D4B8}"/>
                </a:ext>
              </a:extLst>
            </p:cNvPr>
            <p:cNvSpPr>
              <a:spLocks noEditPoints="1"/>
            </p:cNvSpPr>
            <p:nvPr userDrawn="1"/>
          </p:nvSpPr>
          <p:spPr bwMode="auto">
            <a:xfrm>
              <a:off x="5631031" y="-722112"/>
              <a:ext cx="950912" cy="241300"/>
            </a:xfrm>
            <a:custGeom>
              <a:avLst/>
              <a:gdLst>
                <a:gd name="T0" fmla="*/ 283 w 299"/>
                <a:gd name="T1" fmla="*/ 4 h 74"/>
                <a:gd name="T2" fmla="*/ 276 w 299"/>
                <a:gd name="T3" fmla="*/ 6 h 74"/>
                <a:gd name="T4" fmla="*/ 279 w 299"/>
                <a:gd name="T5" fmla="*/ 6 h 74"/>
                <a:gd name="T6" fmla="*/ 292 w 299"/>
                <a:gd name="T7" fmla="*/ 15 h 74"/>
                <a:gd name="T8" fmla="*/ 285 w 299"/>
                <a:gd name="T9" fmla="*/ 18 h 74"/>
                <a:gd name="T10" fmla="*/ 287 w 299"/>
                <a:gd name="T11" fmla="*/ 6 h 74"/>
                <a:gd name="T12" fmla="*/ 293 w 299"/>
                <a:gd name="T13" fmla="*/ 18 h 74"/>
                <a:gd name="T14" fmla="*/ 296 w 299"/>
                <a:gd name="T15" fmla="*/ 9 h 74"/>
                <a:gd name="T16" fmla="*/ 299 w 299"/>
                <a:gd name="T17" fmla="*/ 4 h 74"/>
                <a:gd name="T18" fmla="*/ 249 w 299"/>
                <a:gd name="T19" fmla="*/ 27 h 74"/>
                <a:gd name="T20" fmla="*/ 268 w 299"/>
                <a:gd name="T21" fmla="*/ 49 h 74"/>
                <a:gd name="T22" fmla="*/ 256 w 299"/>
                <a:gd name="T23" fmla="*/ 20 h 74"/>
                <a:gd name="T24" fmla="*/ 231 w 299"/>
                <a:gd name="T25" fmla="*/ 67 h 74"/>
                <a:gd name="T26" fmla="*/ 272 w 299"/>
                <a:gd name="T27" fmla="*/ 61 h 74"/>
                <a:gd name="T28" fmla="*/ 262 w 299"/>
                <a:gd name="T29" fmla="*/ 59 h 74"/>
                <a:gd name="T30" fmla="*/ 234 w 299"/>
                <a:gd name="T31" fmla="*/ 49 h 74"/>
                <a:gd name="T32" fmla="*/ 187 w 299"/>
                <a:gd name="T33" fmla="*/ 33 h 74"/>
                <a:gd name="T34" fmla="*/ 207 w 299"/>
                <a:gd name="T35" fmla="*/ 33 h 74"/>
                <a:gd name="T36" fmla="*/ 196 w 299"/>
                <a:gd name="T37" fmla="*/ 19 h 74"/>
                <a:gd name="T38" fmla="*/ 197 w 299"/>
                <a:gd name="T39" fmla="*/ 50 h 74"/>
                <a:gd name="T40" fmla="*/ 186 w 299"/>
                <a:gd name="T41" fmla="*/ 62 h 74"/>
                <a:gd name="T42" fmla="*/ 175 w 299"/>
                <a:gd name="T43" fmla="*/ 58 h 74"/>
                <a:gd name="T44" fmla="*/ 210 w 299"/>
                <a:gd name="T45" fmla="*/ 70 h 74"/>
                <a:gd name="T46" fmla="*/ 195 w 299"/>
                <a:gd name="T47" fmla="*/ 40 h 74"/>
                <a:gd name="T48" fmla="*/ 127 w 299"/>
                <a:gd name="T49" fmla="*/ 73 h 74"/>
                <a:gd name="T50" fmla="*/ 132 w 299"/>
                <a:gd name="T51" fmla="*/ 39 h 74"/>
                <a:gd name="T52" fmla="*/ 156 w 299"/>
                <a:gd name="T53" fmla="*/ 45 h 74"/>
                <a:gd name="T54" fmla="*/ 161 w 299"/>
                <a:gd name="T55" fmla="*/ 73 h 74"/>
                <a:gd name="T56" fmla="*/ 162 w 299"/>
                <a:gd name="T57" fmla="*/ 25 h 74"/>
                <a:gd name="T58" fmla="*/ 129 w 299"/>
                <a:gd name="T59" fmla="*/ 20 h 74"/>
                <a:gd name="T60" fmla="*/ 123 w 299"/>
                <a:gd name="T61" fmla="*/ 69 h 74"/>
                <a:gd name="T62" fmla="*/ 89 w 299"/>
                <a:gd name="T63" fmla="*/ 27 h 74"/>
                <a:gd name="T64" fmla="*/ 108 w 299"/>
                <a:gd name="T65" fmla="*/ 49 h 74"/>
                <a:gd name="T66" fmla="*/ 95 w 299"/>
                <a:gd name="T67" fmla="*/ 20 h 74"/>
                <a:gd name="T68" fmla="*/ 70 w 299"/>
                <a:gd name="T69" fmla="*/ 67 h 74"/>
                <a:gd name="T70" fmla="*/ 111 w 299"/>
                <a:gd name="T71" fmla="*/ 61 h 74"/>
                <a:gd name="T72" fmla="*/ 102 w 299"/>
                <a:gd name="T73" fmla="*/ 59 h 74"/>
                <a:gd name="T74" fmla="*/ 73 w 299"/>
                <a:gd name="T75" fmla="*/ 49 h 74"/>
                <a:gd name="T76" fmla="*/ 16 w 299"/>
                <a:gd name="T77" fmla="*/ 25 h 74"/>
                <a:gd name="T78" fmla="*/ 27 w 299"/>
                <a:gd name="T79" fmla="*/ 8 h 74"/>
                <a:gd name="T80" fmla="*/ 48 w 299"/>
                <a:gd name="T81" fmla="*/ 22 h 74"/>
                <a:gd name="T82" fmla="*/ 28 w 299"/>
                <a:gd name="T83" fmla="*/ 0 h 74"/>
                <a:gd name="T84" fmla="*/ 20 w 299"/>
                <a:gd name="T85" fmla="*/ 38 h 74"/>
                <a:gd name="T86" fmla="*/ 45 w 299"/>
                <a:gd name="T87" fmla="*/ 54 h 74"/>
                <a:gd name="T88" fmla="*/ 16 w 299"/>
                <a:gd name="T89" fmla="*/ 62 h 74"/>
                <a:gd name="T90" fmla="*/ 0 w 299"/>
                <a:gd name="T91" fmla="*/ 54 h 74"/>
                <a:gd name="T92" fmla="*/ 54 w 299"/>
                <a:gd name="T93"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9" h="74">
                  <a:moveTo>
                    <a:pt x="279" y="6"/>
                  </a:moveTo>
                  <a:cubicBezTo>
                    <a:pt x="283" y="6"/>
                    <a:pt x="283" y="6"/>
                    <a:pt x="283" y="6"/>
                  </a:cubicBezTo>
                  <a:cubicBezTo>
                    <a:pt x="283" y="4"/>
                    <a:pt x="283" y="4"/>
                    <a:pt x="283" y="4"/>
                  </a:cubicBezTo>
                  <a:cubicBezTo>
                    <a:pt x="272" y="4"/>
                    <a:pt x="272" y="4"/>
                    <a:pt x="272" y="4"/>
                  </a:cubicBezTo>
                  <a:cubicBezTo>
                    <a:pt x="272" y="6"/>
                    <a:pt x="272" y="6"/>
                    <a:pt x="272" y="6"/>
                  </a:cubicBezTo>
                  <a:cubicBezTo>
                    <a:pt x="276" y="6"/>
                    <a:pt x="276" y="6"/>
                    <a:pt x="276" y="6"/>
                  </a:cubicBezTo>
                  <a:cubicBezTo>
                    <a:pt x="276" y="18"/>
                    <a:pt x="276" y="18"/>
                    <a:pt x="276" y="18"/>
                  </a:cubicBezTo>
                  <a:cubicBezTo>
                    <a:pt x="279" y="18"/>
                    <a:pt x="279" y="18"/>
                    <a:pt x="279" y="18"/>
                  </a:cubicBezTo>
                  <a:lnTo>
                    <a:pt x="279" y="6"/>
                  </a:lnTo>
                  <a:close/>
                  <a:moveTo>
                    <a:pt x="299" y="4"/>
                  </a:moveTo>
                  <a:cubicBezTo>
                    <a:pt x="295" y="4"/>
                    <a:pt x="295" y="4"/>
                    <a:pt x="295" y="4"/>
                  </a:cubicBezTo>
                  <a:cubicBezTo>
                    <a:pt x="292" y="15"/>
                    <a:pt x="292" y="15"/>
                    <a:pt x="292" y="15"/>
                  </a:cubicBezTo>
                  <a:cubicBezTo>
                    <a:pt x="288" y="4"/>
                    <a:pt x="288" y="4"/>
                    <a:pt x="288" y="4"/>
                  </a:cubicBezTo>
                  <a:cubicBezTo>
                    <a:pt x="285" y="4"/>
                    <a:pt x="285" y="4"/>
                    <a:pt x="285" y="4"/>
                  </a:cubicBezTo>
                  <a:cubicBezTo>
                    <a:pt x="285" y="18"/>
                    <a:pt x="285" y="18"/>
                    <a:pt x="285" y="18"/>
                  </a:cubicBezTo>
                  <a:cubicBezTo>
                    <a:pt x="287" y="18"/>
                    <a:pt x="287" y="18"/>
                    <a:pt x="287" y="18"/>
                  </a:cubicBezTo>
                  <a:cubicBezTo>
                    <a:pt x="287" y="9"/>
                    <a:pt x="287" y="9"/>
                    <a:pt x="287" y="9"/>
                  </a:cubicBezTo>
                  <a:cubicBezTo>
                    <a:pt x="287" y="9"/>
                    <a:pt x="287" y="7"/>
                    <a:pt x="287" y="6"/>
                  </a:cubicBezTo>
                  <a:cubicBezTo>
                    <a:pt x="287" y="8"/>
                    <a:pt x="287" y="8"/>
                    <a:pt x="288" y="9"/>
                  </a:cubicBezTo>
                  <a:cubicBezTo>
                    <a:pt x="291" y="18"/>
                    <a:pt x="291" y="18"/>
                    <a:pt x="291" y="18"/>
                  </a:cubicBezTo>
                  <a:cubicBezTo>
                    <a:pt x="293" y="18"/>
                    <a:pt x="293" y="18"/>
                    <a:pt x="293" y="18"/>
                  </a:cubicBezTo>
                  <a:cubicBezTo>
                    <a:pt x="296" y="9"/>
                    <a:pt x="296" y="9"/>
                    <a:pt x="296" y="9"/>
                  </a:cubicBezTo>
                  <a:cubicBezTo>
                    <a:pt x="296" y="7"/>
                    <a:pt x="296" y="7"/>
                    <a:pt x="297" y="6"/>
                  </a:cubicBezTo>
                  <a:cubicBezTo>
                    <a:pt x="296" y="7"/>
                    <a:pt x="296" y="8"/>
                    <a:pt x="296" y="9"/>
                  </a:cubicBezTo>
                  <a:cubicBezTo>
                    <a:pt x="296" y="18"/>
                    <a:pt x="296" y="18"/>
                    <a:pt x="296" y="18"/>
                  </a:cubicBezTo>
                  <a:cubicBezTo>
                    <a:pt x="299" y="18"/>
                    <a:pt x="299" y="18"/>
                    <a:pt x="299" y="18"/>
                  </a:cubicBezTo>
                  <a:lnTo>
                    <a:pt x="299" y="4"/>
                  </a:lnTo>
                  <a:close/>
                  <a:moveTo>
                    <a:pt x="234" y="41"/>
                  </a:moveTo>
                  <a:cubicBezTo>
                    <a:pt x="234" y="39"/>
                    <a:pt x="235" y="34"/>
                    <a:pt x="239" y="31"/>
                  </a:cubicBezTo>
                  <a:cubicBezTo>
                    <a:pt x="243" y="27"/>
                    <a:pt x="247" y="27"/>
                    <a:pt x="249" y="27"/>
                  </a:cubicBezTo>
                  <a:cubicBezTo>
                    <a:pt x="259" y="27"/>
                    <a:pt x="263" y="35"/>
                    <a:pt x="263" y="41"/>
                  </a:cubicBezTo>
                  <a:lnTo>
                    <a:pt x="234" y="41"/>
                  </a:lnTo>
                  <a:close/>
                  <a:moveTo>
                    <a:pt x="268" y="49"/>
                  </a:moveTo>
                  <a:cubicBezTo>
                    <a:pt x="269" y="49"/>
                    <a:pt x="273" y="49"/>
                    <a:pt x="273" y="44"/>
                  </a:cubicBezTo>
                  <a:cubicBezTo>
                    <a:pt x="273" y="39"/>
                    <a:pt x="271" y="32"/>
                    <a:pt x="267" y="27"/>
                  </a:cubicBezTo>
                  <a:cubicBezTo>
                    <a:pt x="264" y="23"/>
                    <a:pt x="260" y="21"/>
                    <a:pt x="256" y="20"/>
                  </a:cubicBezTo>
                  <a:cubicBezTo>
                    <a:pt x="254" y="19"/>
                    <a:pt x="251" y="19"/>
                    <a:pt x="249" y="19"/>
                  </a:cubicBezTo>
                  <a:cubicBezTo>
                    <a:pt x="231" y="19"/>
                    <a:pt x="224" y="34"/>
                    <a:pt x="224" y="47"/>
                  </a:cubicBezTo>
                  <a:cubicBezTo>
                    <a:pt x="224" y="54"/>
                    <a:pt x="226" y="62"/>
                    <a:pt x="231" y="67"/>
                  </a:cubicBezTo>
                  <a:cubicBezTo>
                    <a:pt x="236" y="73"/>
                    <a:pt x="243" y="74"/>
                    <a:pt x="249" y="74"/>
                  </a:cubicBezTo>
                  <a:cubicBezTo>
                    <a:pt x="252" y="74"/>
                    <a:pt x="261" y="74"/>
                    <a:pt x="268" y="66"/>
                  </a:cubicBezTo>
                  <a:cubicBezTo>
                    <a:pt x="270" y="65"/>
                    <a:pt x="271" y="62"/>
                    <a:pt x="272" y="61"/>
                  </a:cubicBezTo>
                  <a:cubicBezTo>
                    <a:pt x="272" y="60"/>
                    <a:pt x="272" y="60"/>
                    <a:pt x="272" y="60"/>
                  </a:cubicBezTo>
                  <a:cubicBezTo>
                    <a:pt x="272" y="57"/>
                    <a:pt x="269" y="55"/>
                    <a:pt x="267" y="55"/>
                  </a:cubicBezTo>
                  <a:cubicBezTo>
                    <a:pt x="264" y="55"/>
                    <a:pt x="264" y="56"/>
                    <a:pt x="262" y="59"/>
                  </a:cubicBezTo>
                  <a:cubicBezTo>
                    <a:pt x="260" y="62"/>
                    <a:pt x="257" y="66"/>
                    <a:pt x="249" y="66"/>
                  </a:cubicBezTo>
                  <a:cubicBezTo>
                    <a:pt x="245" y="66"/>
                    <a:pt x="241" y="65"/>
                    <a:pt x="238" y="61"/>
                  </a:cubicBezTo>
                  <a:cubicBezTo>
                    <a:pt x="235" y="58"/>
                    <a:pt x="234" y="54"/>
                    <a:pt x="234" y="49"/>
                  </a:cubicBezTo>
                  <a:lnTo>
                    <a:pt x="268" y="49"/>
                  </a:lnTo>
                  <a:close/>
                  <a:moveTo>
                    <a:pt x="195" y="40"/>
                  </a:moveTo>
                  <a:cubicBezTo>
                    <a:pt x="191" y="39"/>
                    <a:pt x="187" y="38"/>
                    <a:pt x="187" y="33"/>
                  </a:cubicBezTo>
                  <a:cubicBezTo>
                    <a:pt x="187" y="31"/>
                    <a:pt x="188" y="29"/>
                    <a:pt x="190" y="28"/>
                  </a:cubicBezTo>
                  <a:cubicBezTo>
                    <a:pt x="191" y="26"/>
                    <a:pt x="194" y="26"/>
                    <a:pt x="195" y="26"/>
                  </a:cubicBezTo>
                  <a:cubicBezTo>
                    <a:pt x="204" y="26"/>
                    <a:pt x="206" y="31"/>
                    <a:pt x="207" y="33"/>
                  </a:cubicBezTo>
                  <a:cubicBezTo>
                    <a:pt x="209" y="36"/>
                    <a:pt x="209" y="37"/>
                    <a:pt x="212" y="37"/>
                  </a:cubicBezTo>
                  <a:cubicBezTo>
                    <a:pt x="213" y="37"/>
                    <a:pt x="216" y="36"/>
                    <a:pt x="216" y="33"/>
                  </a:cubicBezTo>
                  <a:cubicBezTo>
                    <a:pt x="216" y="31"/>
                    <a:pt x="213" y="19"/>
                    <a:pt x="196" y="19"/>
                  </a:cubicBezTo>
                  <a:cubicBezTo>
                    <a:pt x="178" y="19"/>
                    <a:pt x="177" y="32"/>
                    <a:pt x="177" y="34"/>
                  </a:cubicBezTo>
                  <a:cubicBezTo>
                    <a:pt x="177" y="44"/>
                    <a:pt x="186" y="47"/>
                    <a:pt x="192" y="49"/>
                  </a:cubicBezTo>
                  <a:cubicBezTo>
                    <a:pt x="197" y="50"/>
                    <a:pt x="197" y="50"/>
                    <a:pt x="197" y="50"/>
                  </a:cubicBezTo>
                  <a:cubicBezTo>
                    <a:pt x="203" y="52"/>
                    <a:pt x="207" y="53"/>
                    <a:pt x="207" y="59"/>
                  </a:cubicBezTo>
                  <a:cubicBezTo>
                    <a:pt x="207" y="63"/>
                    <a:pt x="203" y="67"/>
                    <a:pt x="197" y="67"/>
                  </a:cubicBezTo>
                  <a:cubicBezTo>
                    <a:pt x="193" y="67"/>
                    <a:pt x="188" y="65"/>
                    <a:pt x="186" y="62"/>
                  </a:cubicBezTo>
                  <a:cubicBezTo>
                    <a:pt x="185" y="60"/>
                    <a:pt x="185" y="60"/>
                    <a:pt x="184" y="56"/>
                  </a:cubicBezTo>
                  <a:cubicBezTo>
                    <a:pt x="183" y="55"/>
                    <a:pt x="183" y="54"/>
                    <a:pt x="180" y="54"/>
                  </a:cubicBezTo>
                  <a:cubicBezTo>
                    <a:pt x="179" y="54"/>
                    <a:pt x="175" y="55"/>
                    <a:pt x="175" y="58"/>
                  </a:cubicBezTo>
                  <a:cubicBezTo>
                    <a:pt x="175" y="60"/>
                    <a:pt x="176" y="65"/>
                    <a:pt x="181" y="69"/>
                  </a:cubicBezTo>
                  <a:cubicBezTo>
                    <a:pt x="186" y="74"/>
                    <a:pt x="193" y="74"/>
                    <a:pt x="196" y="74"/>
                  </a:cubicBezTo>
                  <a:cubicBezTo>
                    <a:pt x="201" y="74"/>
                    <a:pt x="206" y="73"/>
                    <a:pt x="210" y="70"/>
                  </a:cubicBezTo>
                  <a:cubicBezTo>
                    <a:pt x="213" y="68"/>
                    <a:pt x="217" y="64"/>
                    <a:pt x="217" y="58"/>
                  </a:cubicBezTo>
                  <a:cubicBezTo>
                    <a:pt x="217" y="47"/>
                    <a:pt x="207" y="44"/>
                    <a:pt x="201" y="42"/>
                  </a:cubicBezTo>
                  <a:lnTo>
                    <a:pt x="195" y="40"/>
                  </a:lnTo>
                  <a:close/>
                  <a:moveTo>
                    <a:pt x="123" y="69"/>
                  </a:moveTo>
                  <a:cubicBezTo>
                    <a:pt x="123" y="70"/>
                    <a:pt x="123" y="72"/>
                    <a:pt x="125" y="73"/>
                  </a:cubicBezTo>
                  <a:cubicBezTo>
                    <a:pt x="126" y="73"/>
                    <a:pt x="126" y="73"/>
                    <a:pt x="127" y="73"/>
                  </a:cubicBezTo>
                  <a:cubicBezTo>
                    <a:pt x="131" y="73"/>
                    <a:pt x="132" y="70"/>
                    <a:pt x="132" y="69"/>
                  </a:cubicBezTo>
                  <a:cubicBezTo>
                    <a:pt x="132" y="47"/>
                    <a:pt x="132" y="47"/>
                    <a:pt x="132" y="47"/>
                  </a:cubicBezTo>
                  <a:cubicBezTo>
                    <a:pt x="132" y="44"/>
                    <a:pt x="132" y="41"/>
                    <a:pt x="132" y="39"/>
                  </a:cubicBezTo>
                  <a:cubicBezTo>
                    <a:pt x="133" y="34"/>
                    <a:pt x="137" y="27"/>
                    <a:pt x="146" y="27"/>
                  </a:cubicBezTo>
                  <a:cubicBezTo>
                    <a:pt x="156" y="27"/>
                    <a:pt x="156" y="35"/>
                    <a:pt x="156" y="37"/>
                  </a:cubicBezTo>
                  <a:cubicBezTo>
                    <a:pt x="156" y="38"/>
                    <a:pt x="156" y="39"/>
                    <a:pt x="156" y="45"/>
                  </a:cubicBezTo>
                  <a:cubicBezTo>
                    <a:pt x="156" y="69"/>
                    <a:pt x="156" y="69"/>
                    <a:pt x="156" y="69"/>
                  </a:cubicBezTo>
                  <a:cubicBezTo>
                    <a:pt x="156" y="70"/>
                    <a:pt x="157" y="72"/>
                    <a:pt x="159" y="73"/>
                  </a:cubicBezTo>
                  <a:cubicBezTo>
                    <a:pt x="159" y="73"/>
                    <a:pt x="160" y="73"/>
                    <a:pt x="161" y="73"/>
                  </a:cubicBezTo>
                  <a:cubicBezTo>
                    <a:pt x="165" y="73"/>
                    <a:pt x="166" y="70"/>
                    <a:pt x="166" y="69"/>
                  </a:cubicBezTo>
                  <a:cubicBezTo>
                    <a:pt x="166" y="40"/>
                    <a:pt x="166" y="40"/>
                    <a:pt x="166" y="40"/>
                  </a:cubicBezTo>
                  <a:cubicBezTo>
                    <a:pt x="166" y="35"/>
                    <a:pt x="166" y="29"/>
                    <a:pt x="162" y="25"/>
                  </a:cubicBezTo>
                  <a:cubicBezTo>
                    <a:pt x="159" y="21"/>
                    <a:pt x="154" y="19"/>
                    <a:pt x="148" y="19"/>
                  </a:cubicBezTo>
                  <a:cubicBezTo>
                    <a:pt x="141" y="19"/>
                    <a:pt x="136" y="21"/>
                    <a:pt x="132" y="27"/>
                  </a:cubicBezTo>
                  <a:cubicBezTo>
                    <a:pt x="132" y="23"/>
                    <a:pt x="132" y="21"/>
                    <a:pt x="129" y="20"/>
                  </a:cubicBezTo>
                  <a:cubicBezTo>
                    <a:pt x="128" y="19"/>
                    <a:pt x="126" y="19"/>
                    <a:pt x="125" y="20"/>
                  </a:cubicBezTo>
                  <a:cubicBezTo>
                    <a:pt x="123" y="21"/>
                    <a:pt x="123" y="22"/>
                    <a:pt x="123" y="24"/>
                  </a:cubicBezTo>
                  <a:lnTo>
                    <a:pt x="123" y="69"/>
                  </a:lnTo>
                  <a:close/>
                  <a:moveTo>
                    <a:pt x="73" y="41"/>
                  </a:moveTo>
                  <a:cubicBezTo>
                    <a:pt x="74" y="39"/>
                    <a:pt x="75" y="34"/>
                    <a:pt x="79" y="31"/>
                  </a:cubicBezTo>
                  <a:cubicBezTo>
                    <a:pt x="82" y="27"/>
                    <a:pt x="87" y="27"/>
                    <a:pt x="89" y="27"/>
                  </a:cubicBezTo>
                  <a:cubicBezTo>
                    <a:pt x="98" y="27"/>
                    <a:pt x="102" y="35"/>
                    <a:pt x="103" y="41"/>
                  </a:cubicBezTo>
                  <a:lnTo>
                    <a:pt x="73" y="41"/>
                  </a:lnTo>
                  <a:close/>
                  <a:moveTo>
                    <a:pt x="108" y="49"/>
                  </a:moveTo>
                  <a:cubicBezTo>
                    <a:pt x="109" y="49"/>
                    <a:pt x="112" y="49"/>
                    <a:pt x="112" y="44"/>
                  </a:cubicBezTo>
                  <a:cubicBezTo>
                    <a:pt x="112" y="39"/>
                    <a:pt x="110" y="32"/>
                    <a:pt x="107" y="27"/>
                  </a:cubicBezTo>
                  <a:cubicBezTo>
                    <a:pt x="104" y="23"/>
                    <a:pt x="100" y="21"/>
                    <a:pt x="95" y="20"/>
                  </a:cubicBezTo>
                  <a:cubicBezTo>
                    <a:pt x="93" y="19"/>
                    <a:pt x="91" y="19"/>
                    <a:pt x="89" y="19"/>
                  </a:cubicBezTo>
                  <a:cubicBezTo>
                    <a:pt x="71" y="19"/>
                    <a:pt x="64" y="34"/>
                    <a:pt x="64" y="47"/>
                  </a:cubicBezTo>
                  <a:cubicBezTo>
                    <a:pt x="64" y="54"/>
                    <a:pt x="66" y="62"/>
                    <a:pt x="70" y="67"/>
                  </a:cubicBezTo>
                  <a:cubicBezTo>
                    <a:pt x="76" y="73"/>
                    <a:pt x="82" y="74"/>
                    <a:pt x="89" y="74"/>
                  </a:cubicBezTo>
                  <a:cubicBezTo>
                    <a:pt x="92" y="74"/>
                    <a:pt x="101" y="74"/>
                    <a:pt x="108" y="66"/>
                  </a:cubicBezTo>
                  <a:cubicBezTo>
                    <a:pt x="109" y="65"/>
                    <a:pt x="111" y="62"/>
                    <a:pt x="111" y="61"/>
                  </a:cubicBezTo>
                  <a:cubicBezTo>
                    <a:pt x="111" y="60"/>
                    <a:pt x="111" y="60"/>
                    <a:pt x="111" y="60"/>
                  </a:cubicBezTo>
                  <a:cubicBezTo>
                    <a:pt x="111" y="57"/>
                    <a:pt x="108" y="55"/>
                    <a:pt x="106" y="55"/>
                  </a:cubicBezTo>
                  <a:cubicBezTo>
                    <a:pt x="104" y="55"/>
                    <a:pt x="103" y="56"/>
                    <a:pt x="102" y="59"/>
                  </a:cubicBezTo>
                  <a:cubicBezTo>
                    <a:pt x="100" y="62"/>
                    <a:pt x="97" y="66"/>
                    <a:pt x="89" y="66"/>
                  </a:cubicBezTo>
                  <a:cubicBezTo>
                    <a:pt x="85" y="66"/>
                    <a:pt x="81" y="65"/>
                    <a:pt x="77" y="61"/>
                  </a:cubicBezTo>
                  <a:cubicBezTo>
                    <a:pt x="74" y="58"/>
                    <a:pt x="73" y="54"/>
                    <a:pt x="73" y="49"/>
                  </a:cubicBezTo>
                  <a:lnTo>
                    <a:pt x="108" y="49"/>
                  </a:lnTo>
                  <a:close/>
                  <a:moveTo>
                    <a:pt x="25" y="29"/>
                  </a:moveTo>
                  <a:cubicBezTo>
                    <a:pt x="22" y="28"/>
                    <a:pt x="18" y="27"/>
                    <a:pt x="16" y="25"/>
                  </a:cubicBezTo>
                  <a:cubicBezTo>
                    <a:pt x="15" y="25"/>
                    <a:pt x="13" y="23"/>
                    <a:pt x="13" y="19"/>
                  </a:cubicBezTo>
                  <a:cubicBezTo>
                    <a:pt x="13" y="15"/>
                    <a:pt x="15" y="12"/>
                    <a:pt x="17" y="10"/>
                  </a:cubicBezTo>
                  <a:cubicBezTo>
                    <a:pt x="20" y="9"/>
                    <a:pt x="23" y="8"/>
                    <a:pt x="27" y="8"/>
                  </a:cubicBezTo>
                  <a:cubicBezTo>
                    <a:pt x="39" y="8"/>
                    <a:pt x="42" y="14"/>
                    <a:pt x="43" y="17"/>
                  </a:cubicBezTo>
                  <a:cubicBezTo>
                    <a:pt x="43" y="18"/>
                    <a:pt x="44" y="20"/>
                    <a:pt x="45" y="20"/>
                  </a:cubicBezTo>
                  <a:cubicBezTo>
                    <a:pt x="46" y="22"/>
                    <a:pt x="47" y="22"/>
                    <a:pt x="48" y="22"/>
                  </a:cubicBezTo>
                  <a:cubicBezTo>
                    <a:pt x="51" y="22"/>
                    <a:pt x="53" y="20"/>
                    <a:pt x="53" y="17"/>
                  </a:cubicBezTo>
                  <a:cubicBezTo>
                    <a:pt x="53" y="15"/>
                    <a:pt x="50" y="9"/>
                    <a:pt x="46" y="5"/>
                  </a:cubicBezTo>
                  <a:cubicBezTo>
                    <a:pt x="40" y="0"/>
                    <a:pt x="32" y="0"/>
                    <a:pt x="28" y="0"/>
                  </a:cubicBezTo>
                  <a:cubicBezTo>
                    <a:pt x="11" y="0"/>
                    <a:pt x="3" y="8"/>
                    <a:pt x="3" y="20"/>
                  </a:cubicBezTo>
                  <a:cubicBezTo>
                    <a:pt x="3" y="31"/>
                    <a:pt x="10" y="34"/>
                    <a:pt x="12" y="35"/>
                  </a:cubicBezTo>
                  <a:cubicBezTo>
                    <a:pt x="14" y="36"/>
                    <a:pt x="18" y="37"/>
                    <a:pt x="20" y="38"/>
                  </a:cubicBezTo>
                  <a:cubicBezTo>
                    <a:pt x="28" y="40"/>
                    <a:pt x="28" y="40"/>
                    <a:pt x="28" y="40"/>
                  </a:cubicBezTo>
                  <a:cubicBezTo>
                    <a:pt x="33" y="42"/>
                    <a:pt x="38" y="43"/>
                    <a:pt x="41" y="46"/>
                  </a:cubicBezTo>
                  <a:cubicBezTo>
                    <a:pt x="42" y="47"/>
                    <a:pt x="45" y="50"/>
                    <a:pt x="45" y="54"/>
                  </a:cubicBezTo>
                  <a:cubicBezTo>
                    <a:pt x="45" y="57"/>
                    <a:pt x="43" y="60"/>
                    <a:pt x="40" y="62"/>
                  </a:cubicBezTo>
                  <a:cubicBezTo>
                    <a:pt x="36" y="65"/>
                    <a:pt x="31" y="65"/>
                    <a:pt x="29" y="65"/>
                  </a:cubicBezTo>
                  <a:cubicBezTo>
                    <a:pt x="26" y="65"/>
                    <a:pt x="20" y="65"/>
                    <a:pt x="16" y="62"/>
                  </a:cubicBezTo>
                  <a:cubicBezTo>
                    <a:pt x="12" y="59"/>
                    <a:pt x="11" y="55"/>
                    <a:pt x="10" y="52"/>
                  </a:cubicBezTo>
                  <a:cubicBezTo>
                    <a:pt x="10" y="50"/>
                    <a:pt x="9" y="49"/>
                    <a:pt x="6" y="49"/>
                  </a:cubicBezTo>
                  <a:cubicBezTo>
                    <a:pt x="4" y="49"/>
                    <a:pt x="0" y="50"/>
                    <a:pt x="0" y="54"/>
                  </a:cubicBezTo>
                  <a:cubicBezTo>
                    <a:pt x="0" y="55"/>
                    <a:pt x="2" y="63"/>
                    <a:pt x="8" y="68"/>
                  </a:cubicBezTo>
                  <a:cubicBezTo>
                    <a:pt x="13" y="72"/>
                    <a:pt x="21" y="74"/>
                    <a:pt x="28" y="74"/>
                  </a:cubicBezTo>
                  <a:cubicBezTo>
                    <a:pt x="40" y="74"/>
                    <a:pt x="54" y="69"/>
                    <a:pt x="54" y="53"/>
                  </a:cubicBezTo>
                  <a:cubicBezTo>
                    <a:pt x="54" y="37"/>
                    <a:pt x="42" y="34"/>
                    <a:pt x="34" y="32"/>
                  </a:cubicBezTo>
                  <a:lnTo>
                    <a:pt x="25"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a:extLst>
                <a:ext uri="{FF2B5EF4-FFF2-40B4-BE49-F238E27FC236}">
                  <a16:creationId xmlns:a16="http://schemas.microsoft.com/office/drawing/2014/main" id="{B24920D7-097F-4446-ADD8-1653EC2E8B99}"/>
                </a:ext>
              </a:extLst>
            </p:cNvPr>
            <p:cNvSpPr>
              <a:spLocks noEditPoints="1"/>
            </p:cNvSpPr>
            <p:nvPr userDrawn="1"/>
          </p:nvSpPr>
          <p:spPr bwMode="auto">
            <a:xfrm>
              <a:off x="4335631" y="-809425"/>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00021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794775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0000592"/>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63067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60565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061165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9014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endParaRPr lang="en-US" dirty="0"/>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8292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03749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282149"/>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18250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823808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850040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537956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0513412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7746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62012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48366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endParaRPr lang="en-US" dirty="0"/>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8939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9614392"/>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73475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626168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341921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62948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321784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153303"/>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97736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7918151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548466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320967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08996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592912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6068618"/>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19902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055141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688133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2657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5249397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794372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4877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361666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8" name="Freeform 15">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rgbClr val="60248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dirty="0">
              <a:solidFill>
                <a:srgbClr val="000000"/>
              </a:solidFill>
            </a:endParaRPr>
          </a:p>
        </p:txBody>
      </p:sp>
    </p:spTree>
    <p:extLst>
      <p:ext uri="{BB962C8B-B14F-4D97-AF65-F5344CB8AC3E}">
        <p14:creationId xmlns:p14="http://schemas.microsoft.com/office/powerpoint/2010/main" val="38671480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3AFBD97D-C04A-4418-A8EB-468221CA48B5}" type="datetimeFigureOut">
              <a:rPr lang="it-IT" smtClean="0">
                <a:solidFill>
                  <a:prstClr val="black">
                    <a:tint val="75000"/>
                  </a:prstClr>
                </a:solidFill>
              </a:rPr>
              <a:pPr/>
              <a:t>16/03/2022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EBA9C3A-82E0-4FC1-8343-13FC122D8522}"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5527206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fld id="{3AFBD97D-C04A-4418-A8EB-468221CA48B5}" type="datetimeFigureOut">
              <a:rPr lang="it-IT" smtClean="0">
                <a:solidFill>
                  <a:prstClr val="black">
                    <a:tint val="75000"/>
                  </a:prstClr>
                </a:solidFill>
              </a:rPr>
              <a:pPr/>
              <a:t>16/03/2022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EBA9C3A-82E0-4FC1-8343-13FC122D8522}"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11488169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3AFBD97D-C04A-4418-A8EB-468221CA48B5}" type="datetimeFigureOut">
              <a:rPr lang="it-IT" smtClean="0">
                <a:solidFill>
                  <a:prstClr val="black">
                    <a:tint val="75000"/>
                  </a:prstClr>
                </a:solidFill>
              </a:rPr>
              <a:pPr/>
              <a:t>16/03/2022</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CEBA9C3A-82E0-4FC1-8343-13FC122D8522}"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4243117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3AFBD97D-C04A-4418-A8EB-468221CA48B5}" type="datetimeFigureOut">
              <a:rPr lang="it-IT" smtClean="0">
                <a:solidFill>
                  <a:prstClr val="black">
                    <a:tint val="75000"/>
                  </a:prstClr>
                </a:solidFill>
              </a:rPr>
              <a:pPr/>
              <a:t>16/03/2022</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CEBA9C3A-82E0-4FC1-8343-13FC122D8522}"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42469748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3AFBD97D-C04A-4418-A8EB-468221CA48B5}" type="datetimeFigureOut">
              <a:rPr lang="it-IT" smtClean="0">
                <a:solidFill>
                  <a:prstClr val="black">
                    <a:tint val="75000"/>
                  </a:prstClr>
                </a:solidFill>
              </a:rPr>
              <a:pPr/>
              <a:t>16/03/2022</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CEBA9C3A-82E0-4FC1-8343-13FC122D8522}"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5561469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AFBD97D-C04A-4418-A8EB-468221CA48B5}" type="datetimeFigureOut">
              <a:rPr lang="it-IT" smtClean="0">
                <a:solidFill>
                  <a:prstClr val="black">
                    <a:tint val="75000"/>
                  </a:prstClr>
                </a:solidFill>
              </a:rPr>
              <a:pPr/>
              <a:t>16/03/2022</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CEBA9C3A-82E0-4FC1-8343-13FC122D8522}"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12088765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3AFBD97D-C04A-4418-A8EB-468221CA48B5}" type="datetimeFigureOut">
              <a:rPr lang="it-IT" smtClean="0">
                <a:solidFill>
                  <a:prstClr val="black">
                    <a:tint val="75000"/>
                  </a:prstClr>
                </a:solidFill>
              </a:rPr>
              <a:pPr/>
              <a:t>16/03/2022</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CEBA9C3A-82E0-4FC1-8343-13FC122D8522}"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29397052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3AFBD97D-C04A-4418-A8EB-468221CA48B5}" type="datetimeFigureOut">
              <a:rPr lang="it-IT" smtClean="0">
                <a:solidFill>
                  <a:prstClr val="black">
                    <a:tint val="75000"/>
                  </a:prstClr>
                </a:solidFill>
              </a:rPr>
              <a:pPr/>
              <a:t>16/03/2022</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CEBA9C3A-82E0-4FC1-8343-13FC122D8522}"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36927436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3AFBD97D-C04A-4418-A8EB-468221CA48B5}" type="datetimeFigureOut">
              <a:rPr lang="it-IT" smtClean="0">
                <a:solidFill>
                  <a:prstClr val="black">
                    <a:tint val="75000"/>
                  </a:prstClr>
                </a:solidFill>
              </a:rPr>
              <a:pPr/>
              <a:t>16/03/2022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EBA9C3A-82E0-4FC1-8343-13FC122D8522}"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3135412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08637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3AFBD97D-C04A-4418-A8EB-468221CA48B5}" type="datetimeFigureOut">
              <a:rPr lang="it-IT" smtClean="0">
                <a:solidFill>
                  <a:prstClr val="black">
                    <a:tint val="75000"/>
                  </a:prstClr>
                </a:solidFill>
              </a:rPr>
              <a:pPr/>
              <a:t>16/03/2022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EBA9C3A-82E0-4FC1-8343-13FC122D8522}"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39803417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50570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552825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35277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2649449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endParaRPr lang="en-US" dirty="0"/>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74393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endParaRPr lang="en-US" dirty="0"/>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782149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2607279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endParaRPr lang="en-US" dirty="0"/>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724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endParaRPr lang="en-US" dirty="0"/>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29508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040313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Blank page">
    <p:spTree>
      <p:nvGrpSpPr>
        <p:cNvPr id="1" name=""/>
        <p:cNvGrpSpPr/>
        <p:nvPr/>
      </p:nvGrpSpPr>
      <p:grpSpPr>
        <a:xfrm>
          <a:off x="0" y="0"/>
          <a:ext cx="0" cy="0"/>
          <a:chOff x="0" y="0"/>
          <a:chExt cx="0" cy="0"/>
        </a:xfrm>
      </p:grpSpPr>
      <p:sp>
        <p:nvSpPr>
          <p:cNvPr id="2" name="Freeform 15">
            <a:extLst>
              <a:ext uri="{FF2B5EF4-FFF2-40B4-BE49-F238E27FC236}">
                <a16:creationId xmlns:a16="http://schemas.microsoft.com/office/drawing/2014/main" id="{4021C46D-9780-48E4-9CE4-2E8D9C12F0F6}"/>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2B55B4"/>
              </a:solidFill>
            </a:endParaRPr>
          </a:p>
        </p:txBody>
      </p:sp>
      <p:sp>
        <p:nvSpPr>
          <p:cNvPr id="3" name="Freeform 5">
            <a:extLst>
              <a:ext uri="{FF2B5EF4-FFF2-40B4-BE49-F238E27FC236}">
                <a16:creationId xmlns:a16="http://schemas.microsoft.com/office/drawing/2014/main" id="{6EDB5BB1-096F-4056-AFD5-2A463DBA87BD}"/>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solidFill>
                <a:srgbClr val="2B55B4"/>
              </a:solidFill>
            </a:endParaRPr>
          </a:p>
        </p:txBody>
      </p:sp>
    </p:spTree>
    <p:extLst>
      <p:ext uri="{BB962C8B-B14F-4D97-AF65-F5344CB8AC3E}">
        <p14:creationId xmlns:p14="http://schemas.microsoft.com/office/powerpoint/2010/main" val="1005996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926097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endParaRPr lang="en-US" dirty="0"/>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124751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endParaRPr lang="en-US" dirty="0"/>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2844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7193597"/>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82404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17.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slideLayout" Target="../slideLayouts/slideLayout62.xml"/><Relationship Id="rId1" Type="http://schemas.openxmlformats.org/officeDocument/2006/relationships/slideLayout" Target="../slideLayouts/slideLayout61.xml"/><Relationship Id="rId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5" Type="http://schemas.openxmlformats.org/officeDocument/2006/relationships/theme" Target="../theme/theme20.xml"/><Relationship Id="rId4" Type="http://schemas.openxmlformats.org/officeDocument/2006/relationships/slideLayout" Target="../slideLayouts/slideLayout70.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slideLayout" Target="../slideLayouts/slideLayout72.xml"/><Relationship Id="rId1" Type="http://schemas.openxmlformats.org/officeDocument/2006/relationships/slideLayout" Target="../slideLayouts/slideLayout71.xml"/><Relationship Id="rId4" Type="http://schemas.openxmlformats.org/officeDocument/2006/relationships/theme" Target="../theme/theme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4.xml"/><Relationship Id="rId4"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15">
            <a:extLst>
              <a:ext uri="{FF2B5EF4-FFF2-40B4-BE49-F238E27FC236}">
                <a16:creationId xmlns:a16="http://schemas.microsoft.com/office/drawing/2014/main" id="{F3BD6E87-CA0C-438D-96A7-6C57D98FBB29}"/>
              </a:ext>
            </a:extLst>
          </p:cNvPr>
          <p:cNvSpPr>
            <a:spLocks/>
          </p:cNvSpPr>
          <p:nvPr/>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9525"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a:extLst>
              <a:ext uri="{FF2B5EF4-FFF2-40B4-BE49-F238E27FC236}">
                <a16:creationId xmlns:a16="http://schemas.microsoft.com/office/drawing/2014/main" id="{7713221E-6E72-488C-A20B-C6CF1C88823B}"/>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 name="Freeform 15">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5">
            <a:extLst>
              <a:ext uri="{FF2B5EF4-FFF2-40B4-BE49-F238E27FC236}">
                <a16:creationId xmlns:a16="http://schemas.microsoft.com/office/drawing/2014/main" id="{9D44FDAC-07C9-4888-8618-7FDEFF1ADA78}"/>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15">
            <a:extLst>
              <a:ext uri="{FF2B5EF4-FFF2-40B4-BE49-F238E27FC236}">
                <a16:creationId xmlns:a16="http://schemas.microsoft.com/office/drawing/2014/main" id="{F3BD6E87-CA0C-438D-96A7-6C57D98FBB29}"/>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9525"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5">
            <a:extLst>
              <a:ext uri="{FF2B5EF4-FFF2-40B4-BE49-F238E27FC236}">
                <a16:creationId xmlns:a16="http://schemas.microsoft.com/office/drawing/2014/main" id="{7713221E-6E72-488C-A20B-C6CF1C88823B}"/>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15">
            <a:extLst>
              <a:ext uri="{FF2B5EF4-FFF2-40B4-BE49-F238E27FC236}">
                <a16:creationId xmlns:a16="http://schemas.microsoft.com/office/drawing/2014/main" id="{94AD8C86-734D-4CC3-8AFE-EFA75A733E27}"/>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2959529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7" name="Rektangel: övre hörn, ett rundat och ett klippt 6">
            <a:extLst>
              <a:ext uri="{FF2B5EF4-FFF2-40B4-BE49-F238E27FC236}">
                <a16:creationId xmlns:a16="http://schemas.microsoft.com/office/drawing/2014/main" id="{2F5989B4-053B-45A3-8831-4FD01102D652}"/>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ktangel: övre hörn, ett rundat och ett klippt 8">
            <a:extLst>
              <a:ext uri="{FF2B5EF4-FFF2-40B4-BE49-F238E27FC236}">
                <a16:creationId xmlns:a16="http://schemas.microsoft.com/office/drawing/2014/main" id="{DB4F11C9-1898-47B8-BFBA-B64BDBC711AC}"/>
              </a:ext>
            </a:extLst>
          </p:cNvPr>
          <p:cNvSpPr/>
          <p:nvPr/>
        </p:nvSpPr>
        <p:spPr>
          <a:xfrm>
            <a:off x="216000" y="774000"/>
            <a:ext cx="11761200" cy="5868987"/>
          </a:xfrm>
          <a:prstGeom prst="snipRoundRect">
            <a:avLst>
              <a:gd name="adj1" fmla="val 11181"/>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5">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5">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48233104"/>
      </p:ext>
    </p:extLst>
  </p:cSld>
  <p:clrMap bg1="dk1" tx1="lt1" bg2="dk2" tx2="lt2" accent1="accent1" accent2="accent2" accent3="accent3" accent4="accent4" accent5="accent5" accent6="accent6" hlink="hlink" folHlink="folHlink"/>
  <p:sldLayoutIdLst>
    <p:sldLayoutId id="2147483698" r:id="rId1"/>
    <p:sldLayoutId id="2147483699" r:id="rId2"/>
    <p:sldLayoutId id="2147483700" r:id="rId3"/>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9" name="Rektangel: övre hörn, ett rundat och ett klippt 8">
            <a:extLst>
              <a:ext uri="{FF2B5EF4-FFF2-40B4-BE49-F238E27FC236}">
                <a16:creationId xmlns:a16="http://schemas.microsoft.com/office/drawing/2014/main" id="{DB4F11C9-1898-47B8-BFBA-B64BDBC711AC}"/>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ktangel: övre hörn, ett rundat och ett klippt 6">
            <a:extLst>
              <a:ext uri="{FF2B5EF4-FFF2-40B4-BE49-F238E27FC236}">
                <a16:creationId xmlns:a16="http://schemas.microsoft.com/office/drawing/2014/main" id="{2F5989B4-053B-45A3-8831-4FD01102D652}"/>
              </a:ext>
            </a:extLst>
          </p:cNvPr>
          <p:cNvSpPr/>
          <p:nvPr/>
        </p:nvSpPr>
        <p:spPr>
          <a:xfrm>
            <a:off x="216000" y="774000"/>
            <a:ext cx="11761200" cy="5868987"/>
          </a:xfrm>
          <a:prstGeom prst="snipRoundRect">
            <a:avLst>
              <a:gd name="adj1" fmla="val 11181"/>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5">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17" name="Grupp 16">
            <a:extLst>
              <a:ext uri="{FF2B5EF4-FFF2-40B4-BE49-F238E27FC236}">
                <a16:creationId xmlns:a16="http://schemas.microsoft.com/office/drawing/2014/main" id="{1B11690B-0DFD-4A97-BE64-EAA45D0FB22F}"/>
              </a:ext>
            </a:extLst>
          </p:cNvPr>
          <p:cNvGrpSpPr/>
          <p:nvPr userDrawn="1"/>
        </p:nvGrpSpPr>
        <p:grpSpPr>
          <a:xfrm>
            <a:off x="9715502" y="6146800"/>
            <a:ext cx="2151062" cy="384175"/>
            <a:chOff x="3941763" y="-757238"/>
            <a:chExt cx="2151062" cy="384175"/>
          </a:xfrm>
        </p:grpSpPr>
        <p:sp>
          <p:nvSpPr>
            <p:cNvPr id="14" name="Freeform 5">
              <a:extLst>
                <a:ext uri="{FF2B5EF4-FFF2-40B4-BE49-F238E27FC236}">
                  <a16:creationId xmlns:a16="http://schemas.microsoft.com/office/drawing/2014/main" id="{ADCE294F-FAD1-43C7-8EF6-B13B3B0B50DA}"/>
                </a:ext>
              </a:extLst>
            </p:cNvPr>
            <p:cNvSpPr>
              <a:spLocks noEditPoints="1"/>
            </p:cNvSpPr>
            <p:nvPr userDrawn="1"/>
          </p:nvSpPr>
          <p:spPr bwMode="auto">
            <a:xfrm>
              <a:off x="5243513" y="-669926"/>
              <a:ext cx="849312" cy="296863"/>
            </a:xfrm>
            <a:custGeom>
              <a:avLst/>
              <a:gdLst>
                <a:gd name="T0" fmla="*/ 252 w 267"/>
                <a:gd name="T1" fmla="*/ 6 h 91"/>
                <a:gd name="T2" fmla="*/ 240 w 267"/>
                <a:gd name="T3" fmla="*/ 4 h 91"/>
                <a:gd name="T4" fmla="*/ 245 w 267"/>
                <a:gd name="T5" fmla="*/ 6 h 91"/>
                <a:gd name="T6" fmla="*/ 247 w 267"/>
                <a:gd name="T7" fmla="*/ 18 h 91"/>
                <a:gd name="T8" fmla="*/ 267 w 267"/>
                <a:gd name="T9" fmla="*/ 4 h 91"/>
                <a:gd name="T10" fmla="*/ 260 w 267"/>
                <a:gd name="T11" fmla="*/ 15 h 91"/>
                <a:gd name="T12" fmla="*/ 253 w 267"/>
                <a:gd name="T13" fmla="*/ 4 h 91"/>
                <a:gd name="T14" fmla="*/ 255 w 267"/>
                <a:gd name="T15" fmla="*/ 18 h 91"/>
                <a:gd name="T16" fmla="*/ 255 w 267"/>
                <a:gd name="T17" fmla="*/ 6 h 91"/>
                <a:gd name="T18" fmla="*/ 259 w 267"/>
                <a:gd name="T19" fmla="*/ 18 h 91"/>
                <a:gd name="T20" fmla="*/ 264 w 267"/>
                <a:gd name="T21" fmla="*/ 9 h 91"/>
                <a:gd name="T22" fmla="*/ 265 w 267"/>
                <a:gd name="T23" fmla="*/ 9 h 91"/>
                <a:gd name="T24" fmla="*/ 267 w 267"/>
                <a:gd name="T25" fmla="*/ 18 h 91"/>
                <a:gd name="T26" fmla="*/ 215 w 267"/>
                <a:gd name="T27" fmla="*/ 66 h 91"/>
                <a:gd name="T28" fmla="*/ 200 w 267"/>
                <a:gd name="T29" fmla="*/ 47 h 91"/>
                <a:gd name="T30" fmla="*/ 215 w 267"/>
                <a:gd name="T31" fmla="*/ 27 h 91"/>
                <a:gd name="T32" fmla="*/ 227 w 267"/>
                <a:gd name="T33" fmla="*/ 61 h 91"/>
                <a:gd name="T34" fmla="*/ 241 w 267"/>
                <a:gd name="T35" fmla="*/ 46 h 91"/>
                <a:gd name="T36" fmla="*/ 197 w 267"/>
                <a:gd name="T37" fmla="*/ 27 h 91"/>
                <a:gd name="T38" fmla="*/ 197 w 267"/>
                <a:gd name="T39" fmla="*/ 67 h 91"/>
                <a:gd name="T40" fmla="*/ 234 w 267"/>
                <a:gd name="T41" fmla="*/ 66 h 91"/>
                <a:gd name="T42" fmla="*/ 171 w 267"/>
                <a:gd name="T43" fmla="*/ 44 h 91"/>
                <a:gd name="T44" fmla="*/ 157 w 267"/>
                <a:gd name="T45" fmla="*/ 63 h 91"/>
                <a:gd name="T46" fmla="*/ 144 w 267"/>
                <a:gd name="T47" fmla="*/ 45 h 91"/>
                <a:gd name="T48" fmla="*/ 158 w 267"/>
                <a:gd name="T49" fmla="*/ 27 h 91"/>
                <a:gd name="T50" fmla="*/ 180 w 267"/>
                <a:gd name="T51" fmla="*/ 23 h 91"/>
                <a:gd name="T52" fmla="*/ 172 w 267"/>
                <a:gd name="T53" fmla="*/ 21 h 91"/>
                <a:gd name="T54" fmla="*/ 165 w 267"/>
                <a:gd name="T55" fmla="*/ 21 h 91"/>
                <a:gd name="T56" fmla="*/ 135 w 267"/>
                <a:gd name="T57" fmla="*/ 35 h 91"/>
                <a:gd name="T58" fmla="*/ 156 w 267"/>
                <a:gd name="T59" fmla="*/ 71 h 91"/>
                <a:gd name="T60" fmla="*/ 171 w 267"/>
                <a:gd name="T61" fmla="*/ 69 h 91"/>
                <a:gd name="T62" fmla="*/ 149 w 267"/>
                <a:gd name="T63" fmla="*/ 81 h 91"/>
                <a:gd name="T64" fmla="*/ 142 w 267"/>
                <a:gd name="T65" fmla="*/ 73 h 91"/>
                <a:gd name="T66" fmla="*/ 143 w 267"/>
                <a:gd name="T67" fmla="*/ 87 h 91"/>
                <a:gd name="T68" fmla="*/ 174 w 267"/>
                <a:gd name="T69" fmla="*/ 86 h 91"/>
                <a:gd name="T70" fmla="*/ 180 w 267"/>
                <a:gd name="T71" fmla="*/ 23 h 91"/>
                <a:gd name="T72" fmla="*/ 119 w 267"/>
                <a:gd name="T73" fmla="*/ 12 h 91"/>
                <a:gd name="T74" fmla="*/ 119 w 267"/>
                <a:gd name="T75" fmla="*/ 0 h 91"/>
                <a:gd name="T76" fmla="*/ 123 w 267"/>
                <a:gd name="T77" fmla="*/ 24 h 91"/>
                <a:gd name="T78" fmla="*/ 114 w 267"/>
                <a:gd name="T79" fmla="*/ 24 h 91"/>
                <a:gd name="T80" fmla="*/ 119 w 267"/>
                <a:gd name="T81" fmla="*/ 73 h 91"/>
                <a:gd name="T82" fmla="*/ 123 w 267"/>
                <a:gd name="T83" fmla="*/ 69 h 91"/>
                <a:gd name="T84" fmla="*/ 88 w 267"/>
                <a:gd name="T85" fmla="*/ 24 h 91"/>
                <a:gd name="T86" fmla="*/ 79 w 267"/>
                <a:gd name="T87" fmla="*/ 24 h 91"/>
                <a:gd name="T88" fmla="*/ 84 w 267"/>
                <a:gd name="T89" fmla="*/ 73 h 91"/>
                <a:gd name="T90" fmla="*/ 88 w 267"/>
                <a:gd name="T91" fmla="*/ 49 h 91"/>
                <a:gd name="T92" fmla="*/ 103 w 267"/>
                <a:gd name="T93" fmla="*/ 28 h 91"/>
                <a:gd name="T94" fmla="*/ 102 w 267"/>
                <a:gd name="T95" fmla="*/ 19 h 91"/>
                <a:gd name="T96" fmla="*/ 88 w 267"/>
                <a:gd name="T97" fmla="*/ 24 h 91"/>
                <a:gd name="T98" fmla="*/ 34 w 267"/>
                <a:gd name="T99" fmla="*/ 65 h 91"/>
                <a:gd name="T100" fmla="*/ 34 w 267"/>
                <a:gd name="T101" fmla="*/ 8 h 91"/>
                <a:gd name="T102" fmla="*/ 34 w 267"/>
                <a:gd name="T103" fmla="*/ 0 h 91"/>
                <a:gd name="T104" fmla="*/ 34 w 267"/>
                <a:gd name="T105" fmla="*/ 74 h 91"/>
                <a:gd name="T106" fmla="*/ 68 w 267"/>
                <a:gd name="T107" fmla="*/ 36 h 91"/>
                <a:gd name="T108" fmla="*/ 34 w 267"/>
                <a:gd name="T10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91">
                  <a:moveTo>
                    <a:pt x="247" y="6"/>
                  </a:moveTo>
                  <a:cubicBezTo>
                    <a:pt x="252" y="6"/>
                    <a:pt x="252" y="6"/>
                    <a:pt x="252" y="6"/>
                  </a:cubicBezTo>
                  <a:cubicBezTo>
                    <a:pt x="252" y="4"/>
                    <a:pt x="252" y="4"/>
                    <a:pt x="252" y="4"/>
                  </a:cubicBezTo>
                  <a:cubicBezTo>
                    <a:pt x="240" y="4"/>
                    <a:pt x="240" y="4"/>
                    <a:pt x="240" y="4"/>
                  </a:cubicBezTo>
                  <a:cubicBezTo>
                    <a:pt x="240" y="6"/>
                    <a:pt x="240" y="6"/>
                    <a:pt x="240" y="6"/>
                  </a:cubicBezTo>
                  <a:cubicBezTo>
                    <a:pt x="245" y="6"/>
                    <a:pt x="245" y="6"/>
                    <a:pt x="245" y="6"/>
                  </a:cubicBezTo>
                  <a:cubicBezTo>
                    <a:pt x="245" y="18"/>
                    <a:pt x="245" y="18"/>
                    <a:pt x="245" y="18"/>
                  </a:cubicBezTo>
                  <a:cubicBezTo>
                    <a:pt x="247" y="18"/>
                    <a:pt x="247" y="18"/>
                    <a:pt x="247" y="18"/>
                  </a:cubicBezTo>
                  <a:lnTo>
                    <a:pt x="247" y="6"/>
                  </a:lnTo>
                  <a:close/>
                  <a:moveTo>
                    <a:pt x="267" y="4"/>
                  </a:moveTo>
                  <a:cubicBezTo>
                    <a:pt x="264" y="4"/>
                    <a:pt x="264" y="4"/>
                    <a:pt x="264" y="4"/>
                  </a:cubicBezTo>
                  <a:cubicBezTo>
                    <a:pt x="260" y="15"/>
                    <a:pt x="260" y="15"/>
                    <a:pt x="260" y="15"/>
                  </a:cubicBezTo>
                  <a:cubicBezTo>
                    <a:pt x="256" y="4"/>
                    <a:pt x="256" y="4"/>
                    <a:pt x="256" y="4"/>
                  </a:cubicBezTo>
                  <a:cubicBezTo>
                    <a:pt x="253" y="4"/>
                    <a:pt x="253" y="4"/>
                    <a:pt x="253" y="4"/>
                  </a:cubicBezTo>
                  <a:cubicBezTo>
                    <a:pt x="253" y="18"/>
                    <a:pt x="253" y="18"/>
                    <a:pt x="253" y="18"/>
                  </a:cubicBezTo>
                  <a:cubicBezTo>
                    <a:pt x="255" y="18"/>
                    <a:pt x="255" y="18"/>
                    <a:pt x="255" y="18"/>
                  </a:cubicBezTo>
                  <a:cubicBezTo>
                    <a:pt x="255" y="9"/>
                    <a:pt x="255" y="9"/>
                    <a:pt x="255" y="9"/>
                  </a:cubicBezTo>
                  <a:cubicBezTo>
                    <a:pt x="255" y="9"/>
                    <a:pt x="255" y="7"/>
                    <a:pt x="255" y="6"/>
                  </a:cubicBezTo>
                  <a:cubicBezTo>
                    <a:pt x="256" y="8"/>
                    <a:pt x="256" y="8"/>
                    <a:pt x="256" y="9"/>
                  </a:cubicBezTo>
                  <a:cubicBezTo>
                    <a:pt x="259" y="18"/>
                    <a:pt x="259" y="18"/>
                    <a:pt x="259" y="18"/>
                  </a:cubicBezTo>
                  <a:cubicBezTo>
                    <a:pt x="261" y="18"/>
                    <a:pt x="261" y="18"/>
                    <a:pt x="261" y="18"/>
                  </a:cubicBezTo>
                  <a:cubicBezTo>
                    <a:pt x="264" y="9"/>
                    <a:pt x="264" y="9"/>
                    <a:pt x="264" y="9"/>
                  </a:cubicBezTo>
                  <a:cubicBezTo>
                    <a:pt x="265" y="7"/>
                    <a:pt x="265" y="7"/>
                    <a:pt x="265" y="6"/>
                  </a:cubicBezTo>
                  <a:cubicBezTo>
                    <a:pt x="265" y="7"/>
                    <a:pt x="265" y="8"/>
                    <a:pt x="265" y="9"/>
                  </a:cubicBezTo>
                  <a:cubicBezTo>
                    <a:pt x="265" y="18"/>
                    <a:pt x="265" y="18"/>
                    <a:pt x="265" y="18"/>
                  </a:cubicBezTo>
                  <a:cubicBezTo>
                    <a:pt x="267" y="18"/>
                    <a:pt x="267" y="18"/>
                    <a:pt x="267" y="18"/>
                  </a:cubicBezTo>
                  <a:lnTo>
                    <a:pt x="267" y="4"/>
                  </a:lnTo>
                  <a:close/>
                  <a:moveTo>
                    <a:pt x="215" y="66"/>
                  </a:moveTo>
                  <a:cubicBezTo>
                    <a:pt x="210" y="66"/>
                    <a:pt x="206" y="64"/>
                    <a:pt x="204" y="61"/>
                  </a:cubicBezTo>
                  <a:cubicBezTo>
                    <a:pt x="201" y="57"/>
                    <a:pt x="200" y="52"/>
                    <a:pt x="200" y="47"/>
                  </a:cubicBezTo>
                  <a:cubicBezTo>
                    <a:pt x="200" y="42"/>
                    <a:pt x="201" y="36"/>
                    <a:pt x="203" y="33"/>
                  </a:cubicBezTo>
                  <a:cubicBezTo>
                    <a:pt x="207" y="27"/>
                    <a:pt x="213" y="27"/>
                    <a:pt x="215" y="27"/>
                  </a:cubicBezTo>
                  <a:cubicBezTo>
                    <a:pt x="228" y="27"/>
                    <a:pt x="231" y="37"/>
                    <a:pt x="231" y="47"/>
                  </a:cubicBezTo>
                  <a:cubicBezTo>
                    <a:pt x="231" y="50"/>
                    <a:pt x="231" y="56"/>
                    <a:pt x="227" y="61"/>
                  </a:cubicBezTo>
                  <a:cubicBezTo>
                    <a:pt x="225" y="65"/>
                    <a:pt x="220" y="66"/>
                    <a:pt x="215" y="66"/>
                  </a:cubicBezTo>
                  <a:moveTo>
                    <a:pt x="241" y="46"/>
                  </a:moveTo>
                  <a:cubicBezTo>
                    <a:pt x="241" y="29"/>
                    <a:pt x="231" y="19"/>
                    <a:pt x="216" y="19"/>
                  </a:cubicBezTo>
                  <a:cubicBezTo>
                    <a:pt x="211" y="19"/>
                    <a:pt x="203" y="20"/>
                    <a:pt x="197" y="27"/>
                  </a:cubicBezTo>
                  <a:cubicBezTo>
                    <a:pt x="191" y="33"/>
                    <a:pt x="190" y="42"/>
                    <a:pt x="190" y="47"/>
                  </a:cubicBezTo>
                  <a:cubicBezTo>
                    <a:pt x="190" y="50"/>
                    <a:pt x="190" y="60"/>
                    <a:pt x="197" y="67"/>
                  </a:cubicBezTo>
                  <a:cubicBezTo>
                    <a:pt x="203" y="73"/>
                    <a:pt x="210" y="74"/>
                    <a:pt x="215" y="74"/>
                  </a:cubicBezTo>
                  <a:cubicBezTo>
                    <a:pt x="220" y="74"/>
                    <a:pt x="228" y="73"/>
                    <a:pt x="234" y="66"/>
                  </a:cubicBezTo>
                  <a:cubicBezTo>
                    <a:pt x="240" y="60"/>
                    <a:pt x="241" y="51"/>
                    <a:pt x="241" y="46"/>
                  </a:cubicBezTo>
                  <a:moveTo>
                    <a:pt x="171" y="44"/>
                  </a:moveTo>
                  <a:cubicBezTo>
                    <a:pt x="171" y="47"/>
                    <a:pt x="171" y="53"/>
                    <a:pt x="168" y="57"/>
                  </a:cubicBezTo>
                  <a:cubicBezTo>
                    <a:pt x="166" y="61"/>
                    <a:pt x="162" y="63"/>
                    <a:pt x="157" y="63"/>
                  </a:cubicBezTo>
                  <a:cubicBezTo>
                    <a:pt x="152" y="63"/>
                    <a:pt x="149" y="61"/>
                    <a:pt x="147" y="58"/>
                  </a:cubicBezTo>
                  <a:cubicBezTo>
                    <a:pt x="144" y="55"/>
                    <a:pt x="144" y="50"/>
                    <a:pt x="144" y="45"/>
                  </a:cubicBezTo>
                  <a:cubicBezTo>
                    <a:pt x="144" y="41"/>
                    <a:pt x="144" y="36"/>
                    <a:pt x="147" y="33"/>
                  </a:cubicBezTo>
                  <a:cubicBezTo>
                    <a:pt x="150" y="28"/>
                    <a:pt x="154" y="27"/>
                    <a:pt x="158" y="27"/>
                  </a:cubicBezTo>
                  <a:cubicBezTo>
                    <a:pt x="171" y="27"/>
                    <a:pt x="171" y="42"/>
                    <a:pt x="171" y="44"/>
                  </a:cubicBezTo>
                  <a:moveTo>
                    <a:pt x="180" y="23"/>
                  </a:moveTo>
                  <a:cubicBezTo>
                    <a:pt x="180" y="22"/>
                    <a:pt x="179" y="20"/>
                    <a:pt x="176" y="20"/>
                  </a:cubicBezTo>
                  <a:cubicBezTo>
                    <a:pt x="173" y="20"/>
                    <a:pt x="172" y="21"/>
                    <a:pt x="172" y="21"/>
                  </a:cubicBezTo>
                  <a:cubicBezTo>
                    <a:pt x="172" y="22"/>
                    <a:pt x="172" y="23"/>
                    <a:pt x="172" y="26"/>
                  </a:cubicBezTo>
                  <a:cubicBezTo>
                    <a:pt x="170" y="24"/>
                    <a:pt x="169" y="22"/>
                    <a:pt x="165" y="21"/>
                  </a:cubicBezTo>
                  <a:cubicBezTo>
                    <a:pt x="163" y="20"/>
                    <a:pt x="161" y="19"/>
                    <a:pt x="157" y="19"/>
                  </a:cubicBezTo>
                  <a:cubicBezTo>
                    <a:pt x="146" y="19"/>
                    <a:pt x="138" y="25"/>
                    <a:pt x="135" y="35"/>
                  </a:cubicBezTo>
                  <a:cubicBezTo>
                    <a:pt x="134" y="39"/>
                    <a:pt x="134" y="42"/>
                    <a:pt x="134" y="46"/>
                  </a:cubicBezTo>
                  <a:cubicBezTo>
                    <a:pt x="134" y="59"/>
                    <a:pt x="140" y="71"/>
                    <a:pt x="156" y="71"/>
                  </a:cubicBezTo>
                  <a:cubicBezTo>
                    <a:pt x="165" y="71"/>
                    <a:pt x="169" y="67"/>
                    <a:pt x="171" y="64"/>
                  </a:cubicBezTo>
                  <a:cubicBezTo>
                    <a:pt x="171" y="69"/>
                    <a:pt x="171" y="69"/>
                    <a:pt x="171" y="69"/>
                  </a:cubicBezTo>
                  <a:cubicBezTo>
                    <a:pt x="171" y="76"/>
                    <a:pt x="170" y="83"/>
                    <a:pt x="158" y="83"/>
                  </a:cubicBezTo>
                  <a:cubicBezTo>
                    <a:pt x="156" y="83"/>
                    <a:pt x="151" y="83"/>
                    <a:pt x="149" y="81"/>
                  </a:cubicBezTo>
                  <a:cubicBezTo>
                    <a:pt x="148" y="80"/>
                    <a:pt x="147" y="79"/>
                    <a:pt x="147" y="77"/>
                  </a:cubicBezTo>
                  <a:cubicBezTo>
                    <a:pt x="146" y="75"/>
                    <a:pt x="145" y="73"/>
                    <a:pt x="142" y="73"/>
                  </a:cubicBezTo>
                  <a:cubicBezTo>
                    <a:pt x="139" y="73"/>
                    <a:pt x="137" y="75"/>
                    <a:pt x="137" y="78"/>
                  </a:cubicBezTo>
                  <a:cubicBezTo>
                    <a:pt x="137" y="80"/>
                    <a:pt x="139" y="85"/>
                    <a:pt x="143" y="87"/>
                  </a:cubicBezTo>
                  <a:cubicBezTo>
                    <a:pt x="146" y="90"/>
                    <a:pt x="152" y="91"/>
                    <a:pt x="158" y="91"/>
                  </a:cubicBezTo>
                  <a:cubicBezTo>
                    <a:pt x="165" y="91"/>
                    <a:pt x="171" y="90"/>
                    <a:pt x="174" y="86"/>
                  </a:cubicBezTo>
                  <a:cubicBezTo>
                    <a:pt x="178" y="82"/>
                    <a:pt x="180" y="77"/>
                    <a:pt x="180" y="66"/>
                  </a:cubicBezTo>
                  <a:lnTo>
                    <a:pt x="180" y="23"/>
                  </a:lnTo>
                  <a:close/>
                  <a:moveTo>
                    <a:pt x="113" y="6"/>
                  </a:moveTo>
                  <a:cubicBezTo>
                    <a:pt x="113" y="9"/>
                    <a:pt x="115" y="12"/>
                    <a:pt x="119" y="12"/>
                  </a:cubicBezTo>
                  <a:cubicBezTo>
                    <a:pt x="122" y="12"/>
                    <a:pt x="124" y="10"/>
                    <a:pt x="124" y="6"/>
                  </a:cubicBezTo>
                  <a:cubicBezTo>
                    <a:pt x="124" y="2"/>
                    <a:pt x="122" y="0"/>
                    <a:pt x="119" y="0"/>
                  </a:cubicBezTo>
                  <a:cubicBezTo>
                    <a:pt x="116" y="0"/>
                    <a:pt x="113" y="2"/>
                    <a:pt x="113" y="6"/>
                  </a:cubicBezTo>
                  <a:moveTo>
                    <a:pt x="123" y="24"/>
                  </a:moveTo>
                  <a:cubicBezTo>
                    <a:pt x="123" y="23"/>
                    <a:pt x="123" y="19"/>
                    <a:pt x="119" y="19"/>
                  </a:cubicBezTo>
                  <a:cubicBezTo>
                    <a:pt x="115" y="19"/>
                    <a:pt x="114" y="23"/>
                    <a:pt x="114" y="24"/>
                  </a:cubicBezTo>
                  <a:cubicBezTo>
                    <a:pt x="114" y="69"/>
                    <a:pt x="114" y="69"/>
                    <a:pt x="114" y="69"/>
                  </a:cubicBezTo>
                  <a:cubicBezTo>
                    <a:pt x="114" y="72"/>
                    <a:pt x="116" y="73"/>
                    <a:pt x="119" y="73"/>
                  </a:cubicBezTo>
                  <a:cubicBezTo>
                    <a:pt x="121" y="73"/>
                    <a:pt x="123" y="72"/>
                    <a:pt x="123" y="71"/>
                  </a:cubicBezTo>
                  <a:cubicBezTo>
                    <a:pt x="123" y="71"/>
                    <a:pt x="123" y="70"/>
                    <a:pt x="123" y="69"/>
                  </a:cubicBezTo>
                  <a:lnTo>
                    <a:pt x="123" y="24"/>
                  </a:lnTo>
                  <a:close/>
                  <a:moveTo>
                    <a:pt x="88" y="24"/>
                  </a:moveTo>
                  <a:cubicBezTo>
                    <a:pt x="88" y="22"/>
                    <a:pt x="88" y="19"/>
                    <a:pt x="84" y="19"/>
                  </a:cubicBezTo>
                  <a:cubicBezTo>
                    <a:pt x="80" y="19"/>
                    <a:pt x="79" y="22"/>
                    <a:pt x="79" y="24"/>
                  </a:cubicBezTo>
                  <a:cubicBezTo>
                    <a:pt x="79" y="69"/>
                    <a:pt x="79" y="69"/>
                    <a:pt x="79" y="69"/>
                  </a:cubicBezTo>
                  <a:cubicBezTo>
                    <a:pt x="79" y="71"/>
                    <a:pt x="80" y="73"/>
                    <a:pt x="84" y="73"/>
                  </a:cubicBezTo>
                  <a:cubicBezTo>
                    <a:pt x="88" y="73"/>
                    <a:pt x="88" y="71"/>
                    <a:pt x="88" y="69"/>
                  </a:cubicBezTo>
                  <a:cubicBezTo>
                    <a:pt x="88" y="49"/>
                    <a:pt x="88" y="49"/>
                    <a:pt x="88" y="49"/>
                  </a:cubicBezTo>
                  <a:cubicBezTo>
                    <a:pt x="88" y="43"/>
                    <a:pt x="88" y="36"/>
                    <a:pt x="95" y="31"/>
                  </a:cubicBezTo>
                  <a:cubicBezTo>
                    <a:pt x="98" y="29"/>
                    <a:pt x="101" y="29"/>
                    <a:pt x="103" y="28"/>
                  </a:cubicBezTo>
                  <a:cubicBezTo>
                    <a:pt x="105" y="28"/>
                    <a:pt x="107" y="28"/>
                    <a:pt x="107" y="24"/>
                  </a:cubicBezTo>
                  <a:cubicBezTo>
                    <a:pt x="107" y="19"/>
                    <a:pt x="103" y="19"/>
                    <a:pt x="102" y="19"/>
                  </a:cubicBezTo>
                  <a:cubicBezTo>
                    <a:pt x="96" y="19"/>
                    <a:pt x="90" y="23"/>
                    <a:pt x="88" y="29"/>
                  </a:cubicBezTo>
                  <a:lnTo>
                    <a:pt x="88" y="24"/>
                  </a:lnTo>
                  <a:close/>
                  <a:moveTo>
                    <a:pt x="58" y="36"/>
                  </a:moveTo>
                  <a:cubicBezTo>
                    <a:pt x="58" y="49"/>
                    <a:pt x="52" y="65"/>
                    <a:pt x="34" y="65"/>
                  </a:cubicBezTo>
                  <a:cubicBezTo>
                    <a:pt x="20" y="65"/>
                    <a:pt x="10" y="55"/>
                    <a:pt x="10" y="36"/>
                  </a:cubicBezTo>
                  <a:cubicBezTo>
                    <a:pt x="10" y="19"/>
                    <a:pt x="20" y="8"/>
                    <a:pt x="34" y="8"/>
                  </a:cubicBezTo>
                  <a:cubicBezTo>
                    <a:pt x="47" y="8"/>
                    <a:pt x="58" y="18"/>
                    <a:pt x="58" y="36"/>
                  </a:cubicBezTo>
                  <a:moveTo>
                    <a:pt x="34" y="0"/>
                  </a:moveTo>
                  <a:cubicBezTo>
                    <a:pt x="15" y="0"/>
                    <a:pt x="0" y="13"/>
                    <a:pt x="0" y="37"/>
                  </a:cubicBezTo>
                  <a:cubicBezTo>
                    <a:pt x="0" y="61"/>
                    <a:pt x="15" y="74"/>
                    <a:pt x="34" y="74"/>
                  </a:cubicBezTo>
                  <a:cubicBezTo>
                    <a:pt x="52" y="74"/>
                    <a:pt x="64" y="62"/>
                    <a:pt x="67" y="47"/>
                  </a:cubicBezTo>
                  <a:cubicBezTo>
                    <a:pt x="68" y="43"/>
                    <a:pt x="68" y="40"/>
                    <a:pt x="68" y="36"/>
                  </a:cubicBezTo>
                  <a:cubicBezTo>
                    <a:pt x="68" y="30"/>
                    <a:pt x="67" y="13"/>
                    <a:pt x="52" y="4"/>
                  </a:cubicBezTo>
                  <a:cubicBezTo>
                    <a:pt x="45" y="0"/>
                    <a:pt x="38" y="0"/>
                    <a:pt x="34" y="0"/>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6">
              <a:extLst>
                <a:ext uri="{FF2B5EF4-FFF2-40B4-BE49-F238E27FC236}">
                  <a16:creationId xmlns:a16="http://schemas.microsoft.com/office/drawing/2014/main" id="{8E2F5420-23EB-4F36-9BE5-3417CCB0F947}"/>
                </a:ext>
              </a:extLst>
            </p:cNvPr>
            <p:cNvSpPr>
              <a:spLocks noEditPoints="1"/>
            </p:cNvSpPr>
            <p:nvPr userDrawn="1"/>
          </p:nvSpPr>
          <p:spPr bwMode="auto">
            <a:xfrm>
              <a:off x="3941763" y="-757238"/>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6886064"/>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9" name="Rektangel: övre hörn, ett rundat och ett klippt 8">
            <a:extLst>
              <a:ext uri="{FF2B5EF4-FFF2-40B4-BE49-F238E27FC236}">
                <a16:creationId xmlns:a16="http://schemas.microsoft.com/office/drawing/2014/main" id="{DB4F11C9-1898-47B8-BFBA-B64BDBC711AC}"/>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ktangel: övre hörn, ett rundat och ett klippt 6">
            <a:extLst>
              <a:ext uri="{FF2B5EF4-FFF2-40B4-BE49-F238E27FC236}">
                <a16:creationId xmlns:a16="http://schemas.microsoft.com/office/drawing/2014/main" id="{2F5989B4-053B-45A3-8831-4FD01102D652}"/>
              </a:ext>
            </a:extLst>
          </p:cNvPr>
          <p:cNvSpPr/>
          <p:nvPr/>
        </p:nvSpPr>
        <p:spPr>
          <a:xfrm>
            <a:off x="216000" y="774000"/>
            <a:ext cx="11761200" cy="5868987"/>
          </a:xfrm>
          <a:prstGeom prst="snipRoundRect">
            <a:avLst>
              <a:gd name="adj1" fmla="val 11181"/>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upp 16">
            <a:extLst>
              <a:ext uri="{FF2B5EF4-FFF2-40B4-BE49-F238E27FC236}">
                <a16:creationId xmlns:a16="http://schemas.microsoft.com/office/drawing/2014/main" id="{E1FC1425-0736-4208-AB0C-56C66B325D3D}"/>
              </a:ext>
            </a:extLst>
          </p:cNvPr>
          <p:cNvGrpSpPr/>
          <p:nvPr userDrawn="1"/>
        </p:nvGrpSpPr>
        <p:grpSpPr>
          <a:xfrm>
            <a:off x="9620252" y="6146006"/>
            <a:ext cx="2246312" cy="331788"/>
            <a:chOff x="4335631" y="-809425"/>
            <a:chExt cx="2246312" cy="331788"/>
          </a:xfrm>
        </p:grpSpPr>
        <p:sp>
          <p:nvSpPr>
            <p:cNvPr id="14" name="Freeform 5">
              <a:extLst>
                <a:ext uri="{FF2B5EF4-FFF2-40B4-BE49-F238E27FC236}">
                  <a16:creationId xmlns:a16="http://schemas.microsoft.com/office/drawing/2014/main" id="{9F951B65-DD54-4472-B291-6D7E477946FB}"/>
                </a:ext>
              </a:extLst>
            </p:cNvPr>
            <p:cNvSpPr>
              <a:spLocks noEditPoints="1"/>
            </p:cNvSpPr>
            <p:nvPr userDrawn="1"/>
          </p:nvSpPr>
          <p:spPr bwMode="auto">
            <a:xfrm>
              <a:off x="5631031" y="-722112"/>
              <a:ext cx="950912" cy="241300"/>
            </a:xfrm>
            <a:custGeom>
              <a:avLst/>
              <a:gdLst>
                <a:gd name="T0" fmla="*/ 283 w 299"/>
                <a:gd name="T1" fmla="*/ 4 h 74"/>
                <a:gd name="T2" fmla="*/ 276 w 299"/>
                <a:gd name="T3" fmla="*/ 6 h 74"/>
                <a:gd name="T4" fmla="*/ 279 w 299"/>
                <a:gd name="T5" fmla="*/ 6 h 74"/>
                <a:gd name="T6" fmla="*/ 292 w 299"/>
                <a:gd name="T7" fmla="*/ 15 h 74"/>
                <a:gd name="T8" fmla="*/ 285 w 299"/>
                <a:gd name="T9" fmla="*/ 18 h 74"/>
                <a:gd name="T10" fmla="*/ 287 w 299"/>
                <a:gd name="T11" fmla="*/ 6 h 74"/>
                <a:gd name="T12" fmla="*/ 293 w 299"/>
                <a:gd name="T13" fmla="*/ 18 h 74"/>
                <a:gd name="T14" fmla="*/ 296 w 299"/>
                <a:gd name="T15" fmla="*/ 9 h 74"/>
                <a:gd name="T16" fmla="*/ 299 w 299"/>
                <a:gd name="T17" fmla="*/ 4 h 74"/>
                <a:gd name="T18" fmla="*/ 249 w 299"/>
                <a:gd name="T19" fmla="*/ 27 h 74"/>
                <a:gd name="T20" fmla="*/ 268 w 299"/>
                <a:gd name="T21" fmla="*/ 49 h 74"/>
                <a:gd name="T22" fmla="*/ 256 w 299"/>
                <a:gd name="T23" fmla="*/ 20 h 74"/>
                <a:gd name="T24" fmla="*/ 231 w 299"/>
                <a:gd name="T25" fmla="*/ 67 h 74"/>
                <a:gd name="T26" fmla="*/ 272 w 299"/>
                <a:gd name="T27" fmla="*/ 61 h 74"/>
                <a:gd name="T28" fmla="*/ 262 w 299"/>
                <a:gd name="T29" fmla="*/ 59 h 74"/>
                <a:gd name="T30" fmla="*/ 234 w 299"/>
                <a:gd name="T31" fmla="*/ 49 h 74"/>
                <a:gd name="T32" fmla="*/ 187 w 299"/>
                <a:gd name="T33" fmla="*/ 33 h 74"/>
                <a:gd name="T34" fmla="*/ 207 w 299"/>
                <a:gd name="T35" fmla="*/ 33 h 74"/>
                <a:gd name="T36" fmla="*/ 196 w 299"/>
                <a:gd name="T37" fmla="*/ 19 h 74"/>
                <a:gd name="T38" fmla="*/ 197 w 299"/>
                <a:gd name="T39" fmla="*/ 50 h 74"/>
                <a:gd name="T40" fmla="*/ 186 w 299"/>
                <a:gd name="T41" fmla="*/ 62 h 74"/>
                <a:gd name="T42" fmla="*/ 175 w 299"/>
                <a:gd name="T43" fmla="*/ 58 h 74"/>
                <a:gd name="T44" fmla="*/ 210 w 299"/>
                <a:gd name="T45" fmla="*/ 70 h 74"/>
                <a:gd name="T46" fmla="*/ 195 w 299"/>
                <a:gd name="T47" fmla="*/ 40 h 74"/>
                <a:gd name="T48" fmla="*/ 127 w 299"/>
                <a:gd name="T49" fmla="*/ 73 h 74"/>
                <a:gd name="T50" fmla="*/ 132 w 299"/>
                <a:gd name="T51" fmla="*/ 39 h 74"/>
                <a:gd name="T52" fmla="*/ 156 w 299"/>
                <a:gd name="T53" fmla="*/ 45 h 74"/>
                <a:gd name="T54" fmla="*/ 161 w 299"/>
                <a:gd name="T55" fmla="*/ 73 h 74"/>
                <a:gd name="T56" fmla="*/ 162 w 299"/>
                <a:gd name="T57" fmla="*/ 25 h 74"/>
                <a:gd name="T58" fmla="*/ 129 w 299"/>
                <a:gd name="T59" fmla="*/ 20 h 74"/>
                <a:gd name="T60" fmla="*/ 123 w 299"/>
                <a:gd name="T61" fmla="*/ 69 h 74"/>
                <a:gd name="T62" fmla="*/ 89 w 299"/>
                <a:gd name="T63" fmla="*/ 27 h 74"/>
                <a:gd name="T64" fmla="*/ 108 w 299"/>
                <a:gd name="T65" fmla="*/ 49 h 74"/>
                <a:gd name="T66" fmla="*/ 95 w 299"/>
                <a:gd name="T67" fmla="*/ 20 h 74"/>
                <a:gd name="T68" fmla="*/ 70 w 299"/>
                <a:gd name="T69" fmla="*/ 67 h 74"/>
                <a:gd name="T70" fmla="*/ 111 w 299"/>
                <a:gd name="T71" fmla="*/ 61 h 74"/>
                <a:gd name="T72" fmla="*/ 102 w 299"/>
                <a:gd name="T73" fmla="*/ 59 h 74"/>
                <a:gd name="T74" fmla="*/ 73 w 299"/>
                <a:gd name="T75" fmla="*/ 49 h 74"/>
                <a:gd name="T76" fmla="*/ 16 w 299"/>
                <a:gd name="T77" fmla="*/ 25 h 74"/>
                <a:gd name="T78" fmla="*/ 27 w 299"/>
                <a:gd name="T79" fmla="*/ 8 h 74"/>
                <a:gd name="T80" fmla="*/ 48 w 299"/>
                <a:gd name="T81" fmla="*/ 22 h 74"/>
                <a:gd name="T82" fmla="*/ 28 w 299"/>
                <a:gd name="T83" fmla="*/ 0 h 74"/>
                <a:gd name="T84" fmla="*/ 20 w 299"/>
                <a:gd name="T85" fmla="*/ 38 h 74"/>
                <a:gd name="T86" fmla="*/ 45 w 299"/>
                <a:gd name="T87" fmla="*/ 54 h 74"/>
                <a:gd name="T88" fmla="*/ 16 w 299"/>
                <a:gd name="T89" fmla="*/ 62 h 74"/>
                <a:gd name="T90" fmla="*/ 0 w 299"/>
                <a:gd name="T91" fmla="*/ 54 h 74"/>
                <a:gd name="T92" fmla="*/ 54 w 299"/>
                <a:gd name="T93"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9" h="74">
                  <a:moveTo>
                    <a:pt x="279" y="6"/>
                  </a:moveTo>
                  <a:cubicBezTo>
                    <a:pt x="283" y="6"/>
                    <a:pt x="283" y="6"/>
                    <a:pt x="283" y="6"/>
                  </a:cubicBezTo>
                  <a:cubicBezTo>
                    <a:pt x="283" y="4"/>
                    <a:pt x="283" y="4"/>
                    <a:pt x="283" y="4"/>
                  </a:cubicBezTo>
                  <a:cubicBezTo>
                    <a:pt x="272" y="4"/>
                    <a:pt x="272" y="4"/>
                    <a:pt x="272" y="4"/>
                  </a:cubicBezTo>
                  <a:cubicBezTo>
                    <a:pt x="272" y="6"/>
                    <a:pt x="272" y="6"/>
                    <a:pt x="272" y="6"/>
                  </a:cubicBezTo>
                  <a:cubicBezTo>
                    <a:pt x="276" y="6"/>
                    <a:pt x="276" y="6"/>
                    <a:pt x="276" y="6"/>
                  </a:cubicBezTo>
                  <a:cubicBezTo>
                    <a:pt x="276" y="18"/>
                    <a:pt x="276" y="18"/>
                    <a:pt x="276" y="18"/>
                  </a:cubicBezTo>
                  <a:cubicBezTo>
                    <a:pt x="279" y="18"/>
                    <a:pt x="279" y="18"/>
                    <a:pt x="279" y="18"/>
                  </a:cubicBezTo>
                  <a:lnTo>
                    <a:pt x="279" y="6"/>
                  </a:lnTo>
                  <a:close/>
                  <a:moveTo>
                    <a:pt x="299" y="4"/>
                  </a:moveTo>
                  <a:cubicBezTo>
                    <a:pt x="295" y="4"/>
                    <a:pt x="295" y="4"/>
                    <a:pt x="295" y="4"/>
                  </a:cubicBezTo>
                  <a:cubicBezTo>
                    <a:pt x="292" y="15"/>
                    <a:pt x="292" y="15"/>
                    <a:pt x="292" y="15"/>
                  </a:cubicBezTo>
                  <a:cubicBezTo>
                    <a:pt x="288" y="4"/>
                    <a:pt x="288" y="4"/>
                    <a:pt x="288" y="4"/>
                  </a:cubicBezTo>
                  <a:cubicBezTo>
                    <a:pt x="285" y="4"/>
                    <a:pt x="285" y="4"/>
                    <a:pt x="285" y="4"/>
                  </a:cubicBezTo>
                  <a:cubicBezTo>
                    <a:pt x="285" y="18"/>
                    <a:pt x="285" y="18"/>
                    <a:pt x="285" y="18"/>
                  </a:cubicBezTo>
                  <a:cubicBezTo>
                    <a:pt x="287" y="18"/>
                    <a:pt x="287" y="18"/>
                    <a:pt x="287" y="18"/>
                  </a:cubicBezTo>
                  <a:cubicBezTo>
                    <a:pt x="287" y="9"/>
                    <a:pt x="287" y="9"/>
                    <a:pt x="287" y="9"/>
                  </a:cubicBezTo>
                  <a:cubicBezTo>
                    <a:pt x="287" y="9"/>
                    <a:pt x="287" y="7"/>
                    <a:pt x="287" y="6"/>
                  </a:cubicBezTo>
                  <a:cubicBezTo>
                    <a:pt x="287" y="8"/>
                    <a:pt x="287" y="8"/>
                    <a:pt x="288" y="9"/>
                  </a:cubicBezTo>
                  <a:cubicBezTo>
                    <a:pt x="291" y="18"/>
                    <a:pt x="291" y="18"/>
                    <a:pt x="291" y="18"/>
                  </a:cubicBezTo>
                  <a:cubicBezTo>
                    <a:pt x="293" y="18"/>
                    <a:pt x="293" y="18"/>
                    <a:pt x="293" y="18"/>
                  </a:cubicBezTo>
                  <a:cubicBezTo>
                    <a:pt x="296" y="9"/>
                    <a:pt x="296" y="9"/>
                    <a:pt x="296" y="9"/>
                  </a:cubicBezTo>
                  <a:cubicBezTo>
                    <a:pt x="296" y="7"/>
                    <a:pt x="296" y="7"/>
                    <a:pt x="297" y="6"/>
                  </a:cubicBezTo>
                  <a:cubicBezTo>
                    <a:pt x="296" y="7"/>
                    <a:pt x="296" y="8"/>
                    <a:pt x="296" y="9"/>
                  </a:cubicBezTo>
                  <a:cubicBezTo>
                    <a:pt x="296" y="18"/>
                    <a:pt x="296" y="18"/>
                    <a:pt x="296" y="18"/>
                  </a:cubicBezTo>
                  <a:cubicBezTo>
                    <a:pt x="299" y="18"/>
                    <a:pt x="299" y="18"/>
                    <a:pt x="299" y="18"/>
                  </a:cubicBezTo>
                  <a:lnTo>
                    <a:pt x="299" y="4"/>
                  </a:lnTo>
                  <a:close/>
                  <a:moveTo>
                    <a:pt x="234" y="41"/>
                  </a:moveTo>
                  <a:cubicBezTo>
                    <a:pt x="234" y="39"/>
                    <a:pt x="235" y="34"/>
                    <a:pt x="239" y="31"/>
                  </a:cubicBezTo>
                  <a:cubicBezTo>
                    <a:pt x="243" y="27"/>
                    <a:pt x="247" y="27"/>
                    <a:pt x="249" y="27"/>
                  </a:cubicBezTo>
                  <a:cubicBezTo>
                    <a:pt x="259" y="27"/>
                    <a:pt x="263" y="35"/>
                    <a:pt x="263" y="41"/>
                  </a:cubicBezTo>
                  <a:lnTo>
                    <a:pt x="234" y="41"/>
                  </a:lnTo>
                  <a:close/>
                  <a:moveTo>
                    <a:pt x="268" y="49"/>
                  </a:moveTo>
                  <a:cubicBezTo>
                    <a:pt x="269" y="49"/>
                    <a:pt x="273" y="49"/>
                    <a:pt x="273" y="44"/>
                  </a:cubicBezTo>
                  <a:cubicBezTo>
                    <a:pt x="273" y="39"/>
                    <a:pt x="271" y="32"/>
                    <a:pt x="267" y="27"/>
                  </a:cubicBezTo>
                  <a:cubicBezTo>
                    <a:pt x="264" y="23"/>
                    <a:pt x="260" y="21"/>
                    <a:pt x="256" y="20"/>
                  </a:cubicBezTo>
                  <a:cubicBezTo>
                    <a:pt x="254" y="19"/>
                    <a:pt x="251" y="19"/>
                    <a:pt x="249" y="19"/>
                  </a:cubicBezTo>
                  <a:cubicBezTo>
                    <a:pt x="231" y="19"/>
                    <a:pt x="224" y="34"/>
                    <a:pt x="224" y="47"/>
                  </a:cubicBezTo>
                  <a:cubicBezTo>
                    <a:pt x="224" y="54"/>
                    <a:pt x="226" y="62"/>
                    <a:pt x="231" y="67"/>
                  </a:cubicBezTo>
                  <a:cubicBezTo>
                    <a:pt x="236" y="73"/>
                    <a:pt x="243" y="74"/>
                    <a:pt x="249" y="74"/>
                  </a:cubicBezTo>
                  <a:cubicBezTo>
                    <a:pt x="252" y="74"/>
                    <a:pt x="261" y="74"/>
                    <a:pt x="268" y="66"/>
                  </a:cubicBezTo>
                  <a:cubicBezTo>
                    <a:pt x="270" y="65"/>
                    <a:pt x="271" y="62"/>
                    <a:pt x="272" y="61"/>
                  </a:cubicBezTo>
                  <a:cubicBezTo>
                    <a:pt x="272" y="60"/>
                    <a:pt x="272" y="60"/>
                    <a:pt x="272" y="60"/>
                  </a:cubicBezTo>
                  <a:cubicBezTo>
                    <a:pt x="272" y="57"/>
                    <a:pt x="269" y="55"/>
                    <a:pt x="267" y="55"/>
                  </a:cubicBezTo>
                  <a:cubicBezTo>
                    <a:pt x="264" y="55"/>
                    <a:pt x="264" y="56"/>
                    <a:pt x="262" y="59"/>
                  </a:cubicBezTo>
                  <a:cubicBezTo>
                    <a:pt x="260" y="62"/>
                    <a:pt x="257" y="66"/>
                    <a:pt x="249" y="66"/>
                  </a:cubicBezTo>
                  <a:cubicBezTo>
                    <a:pt x="245" y="66"/>
                    <a:pt x="241" y="65"/>
                    <a:pt x="238" y="61"/>
                  </a:cubicBezTo>
                  <a:cubicBezTo>
                    <a:pt x="235" y="58"/>
                    <a:pt x="234" y="54"/>
                    <a:pt x="234" y="49"/>
                  </a:cubicBezTo>
                  <a:lnTo>
                    <a:pt x="268" y="49"/>
                  </a:lnTo>
                  <a:close/>
                  <a:moveTo>
                    <a:pt x="195" y="40"/>
                  </a:moveTo>
                  <a:cubicBezTo>
                    <a:pt x="191" y="39"/>
                    <a:pt x="187" y="38"/>
                    <a:pt x="187" y="33"/>
                  </a:cubicBezTo>
                  <a:cubicBezTo>
                    <a:pt x="187" y="31"/>
                    <a:pt x="188" y="29"/>
                    <a:pt x="190" y="28"/>
                  </a:cubicBezTo>
                  <a:cubicBezTo>
                    <a:pt x="191" y="26"/>
                    <a:pt x="194" y="26"/>
                    <a:pt x="195" y="26"/>
                  </a:cubicBezTo>
                  <a:cubicBezTo>
                    <a:pt x="204" y="26"/>
                    <a:pt x="206" y="31"/>
                    <a:pt x="207" y="33"/>
                  </a:cubicBezTo>
                  <a:cubicBezTo>
                    <a:pt x="209" y="36"/>
                    <a:pt x="209" y="37"/>
                    <a:pt x="212" y="37"/>
                  </a:cubicBezTo>
                  <a:cubicBezTo>
                    <a:pt x="213" y="37"/>
                    <a:pt x="216" y="36"/>
                    <a:pt x="216" y="33"/>
                  </a:cubicBezTo>
                  <a:cubicBezTo>
                    <a:pt x="216" y="31"/>
                    <a:pt x="213" y="19"/>
                    <a:pt x="196" y="19"/>
                  </a:cubicBezTo>
                  <a:cubicBezTo>
                    <a:pt x="178" y="19"/>
                    <a:pt x="177" y="32"/>
                    <a:pt x="177" y="34"/>
                  </a:cubicBezTo>
                  <a:cubicBezTo>
                    <a:pt x="177" y="44"/>
                    <a:pt x="186" y="47"/>
                    <a:pt x="192" y="49"/>
                  </a:cubicBezTo>
                  <a:cubicBezTo>
                    <a:pt x="197" y="50"/>
                    <a:pt x="197" y="50"/>
                    <a:pt x="197" y="50"/>
                  </a:cubicBezTo>
                  <a:cubicBezTo>
                    <a:pt x="203" y="52"/>
                    <a:pt x="207" y="53"/>
                    <a:pt x="207" y="59"/>
                  </a:cubicBezTo>
                  <a:cubicBezTo>
                    <a:pt x="207" y="63"/>
                    <a:pt x="203" y="67"/>
                    <a:pt x="197" y="67"/>
                  </a:cubicBezTo>
                  <a:cubicBezTo>
                    <a:pt x="193" y="67"/>
                    <a:pt x="188" y="65"/>
                    <a:pt x="186" y="62"/>
                  </a:cubicBezTo>
                  <a:cubicBezTo>
                    <a:pt x="185" y="60"/>
                    <a:pt x="185" y="60"/>
                    <a:pt x="184" y="56"/>
                  </a:cubicBezTo>
                  <a:cubicBezTo>
                    <a:pt x="183" y="55"/>
                    <a:pt x="183" y="54"/>
                    <a:pt x="180" y="54"/>
                  </a:cubicBezTo>
                  <a:cubicBezTo>
                    <a:pt x="179" y="54"/>
                    <a:pt x="175" y="55"/>
                    <a:pt x="175" y="58"/>
                  </a:cubicBezTo>
                  <a:cubicBezTo>
                    <a:pt x="175" y="60"/>
                    <a:pt x="176" y="65"/>
                    <a:pt x="181" y="69"/>
                  </a:cubicBezTo>
                  <a:cubicBezTo>
                    <a:pt x="186" y="74"/>
                    <a:pt x="193" y="74"/>
                    <a:pt x="196" y="74"/>
                  </a:cubicBezTo>
                  <a:cubicBezTo>
                    <a:pt x="201" y="74"/>
                    <a:pt x="206" y="73"/>
                    <a:pt x="210" y="70"/>
                  </a:cubicBezTo>
                  <a:cubicBezTo>
                    <a:pt x="213" y="68"/>
                    <a:pt x="217" y="64"/>
                    <a:pt x="217" y="58"/>
                  </a:cubicBezTo>
                  <a:cubicBezTo>
                    <a:pt x="217" y="47"/>
                    <a:pt x="207" y="44"/>
                    <a:pt x="201" y="42"/>
                  </a:cubicBezTo>
                  <a:lnTo>
                    <a:pt x="195" y="40"/>
                  </a:lnTo>
                  <a:close/>
                  <a:moveTo>
                    <a:pt x="123" y="69"/>
                  </a:moveTo>
                  <a:cubicBezTo>
                    <a:pt x="123" y="70"/>
                    <a:pt x="123" y="72"/>
                    <a:pt x="125" y="73"/>
                  </a:cubicBezTo>
                  <a:cubicBezTo>
                    <a:pt x="126" y="73"/>
                    <a:pt x="126" y="73"/>
                    <a:pt x="127" y="73"/>
                  </a:cubicBezTo>
                  <a:cubicBezTo>
                    <a:pt x="131" y="73"/>
                    <a:pt x="132" y="70"/>
                    <a:pt x="132" y="69"/>
                  </a:cubicBezTo>
                  <a:cubicBezTo>
                    <a:pt x="132" y="47"/>
                    <a:pt x="132" y="47"/>
                    <a:pt x="132" y="47"/>
                  </a:cubicBezTo>
                  <a:cubicBezTo>
                    <a:pt x="132" y="44"/>
                    <a:pt x="132" y="41"/>
                    <a:pt x="132" y="39"/>
                  </a:cubicBezTo>
                  <a:cubicBezTo>
                    <a:pt x="133" y="34"/>
                    <a:pt x="137" y="27"/>
                    <a:pt x="146" y="27"/>
                  </a:cubicBezTo>
                  <a:cubicBezTo>
                    <a:pt x="156" y="27"/>
                    <a:pt x="156" y="35"/>
                    <a:pt x="156" y="37"/>
                  </a:cubicBezTo>
                  <a:cubicBezTo>
                    <a:pt x="156" y="38"/>
                    <a:pt x="156" y="39"/>
                    <a:pt x="156" y="45"/>
                  </a:cubicBezTo>
                  <a:cubicBezTo>
                    <a:pt x="156" y="69"/>
                    <a:pt x="156" y="69"/>
                    <a:pt x="156" y="69"/>
                  </a:cubicBezTo>
                  <a:cubicBezTo>
                    <a:pt x="156" y="70"/>
                    <a:pt x="157" y="72"/>
                    <a:pt x="159" y="73"/>
                  </a:cubicBezTo>
                  <a:cubicBezTo>
                    <a:pt x="159" y="73"/>
                    <a:pt x="160" y="73"/>
                    <a:pt x="161" y="73"/>
                  </a:cubicBezTo>
                  <a:cubicBezTo>
                    <a:pt x="165" y="73"/>
                    <a:pt x="166" y="70"/>
                    <a:pt x="166" y="69"/>
                  </a:cubicBezTo>
                  <a:cubicBezTo>
                    <a:pt x="166" y="40"/>
                    <a:pt x="166" y="40"/>
                    <a:pt x="166" y="40"/>
                  </a:cubicBezTo>
                  <a:cubicBezTo>
                    <a:pt x="166" y="35"/>
                    <a:pt x="166" y="29"/>
                    <a:pt x="162" y="25"/>
                  </a:cubicBezTo>
                  <a:cubicBezTo>
                    <a:pt x="159" y="21"/>
                    <a:pt x="154" y="19"/>
                    <a:pt x="148" y="19"/>
                  </a:cubicBezTo>
                  <a:cubicBezTo>
                    <a:pt x="141" y="19"/>
                    <a:pt x="136" y="21"/>
                    <a:pt x="132" y="27"/>
                  </a:cubicBezTo>
                  <a:cubicBezTo>
                    <a:pt x="132" y="23"/>
                    <a:pt x="132" y="21"/>
                    <a:pt x="129" y="20"/>
                  </a:cubicBezTo>
                  <a:cubicBezTo>
                    <a:pt x="128" y="19"/>
                    <a:pt x="126" y="19"/>
                    <a:pt x="125" y="20"/>
                  </a:cubicBezTo>
                  <a:cubicBezTo>
                    <a:pt x="123" y="21"/>
                    <a:pt x="123" y="22"/>
                    <a:pt x="123" y="24"/>
                  </a:cubicBezTo>
                  <a:lnTo>
                    <a:pt x="123" y="69"/>
                  </a:lnTo>
                  <a:close/>
                  <a:moveTo>
                    <a:pt x="73" y="41"/>
                  </a:moveTo>
                  <a:cubicBezTo>
                    <a:pt x="74" y="39"/>
                    <a:pt x="75" y="34"/>
                    <a:pt x="79" y="31"/>
                  </a:cubicBezTo>
                  <a:cubicBezTo>
                    <a:pt x="82" y="27"/>
                    <a:pt x="87" y="27"/>
                    <a:pt x="89" y="27"/>
                  </a:cubicBezTo>
                  <a:cubicBezTo>
                    <a:pt x="98" y="27"/>
                    <a:pt x="102" y="35"/>
                    <a:pt x="103" y="41"/>
                  </a:cubicBezTo>
                  <a:lnTo>
                    <a:pt x="73" y="41"/>
                  </a:lnTo>
                  <a:close/>
                  <a:moveTo>
                    <a:pt x="108" y="49"/>
                  </a:moveTo>
                  <a:cubicBezTo>
                    <a:pt x="109" y="49"/>
                    <a:pt x="112" y="49"/>
                    <a:pt x="112" y="44"/>
                  </a:cubicBezTo>
                  <a:cubicBezTo>
                    <a:pt x="112" y="39"/>
                    <a:pt x="110" y="32"/>
                    <a:pt x="107" y="27"/>
                  </a:cubicBezTo>
                  <a:cubicBezTo>
                    <a:pt x="104" y="23"/>
                    <a:pt x="100" y="21"/>
                    <a:pt x="95" y="20"/>
                  </a:cubicBezTo>
                  <a:cubicBezTo>
                    <a:pt x="93" y="19"/>
                    <a:pt x="91" y="19"/>
                    <a:pt x="89" y="19"/>
                  </a:cubicBezTo>
                  <a:cubicBezTo>
                    <a:pt x="71" y="19"/>
                    <a:pt x="64" y="34"/>
                    <a:pt x="64" y="47"/>
                  </a:cubicBezTo>
                  <a:cubicBezTo>
                    <a:pt x="64" y="54"/>
                    <a:pt x="66" y="62"/>
                    <a:pt x="70" y="67"/>
                  </a:cubicBezTo>
                  <a:cubicBezTo>
                    <a:pt x="76" y="73"/>
                    <a:pt x="82" y="74"/>
                    <a:pt x="89" y="74"/>
                  </a:cubicBezTo>
                  <a:cubicBezTo>
                    <a:pt x="92" y="74"/>
                    <a:pt x="101" y="74"/>
                    <a:pt x="108" y="66"/>
                  </a:cubicBezTo>
                  <a:cubicBezTo>
                    <a:pt x="109" y="65"/>
                    <a:pt x="111" y="62"/>
                    <a:pt x="111" y="61"/>
                  </a:cubicBezTo>
                  <a:cubicBezTo>
                    <a:pt x="111" y="60"/>
                    <a:pt x="111" y="60"/>
                    <a:pt x="111" y="60"/>
                  </a:cubicBezTo>
                  <a:cubicBezTo>
                    <a:pt x="111" y="57"/>
                    <a:pt x="108" y="55"/>
                    <a:pt x="106" y="55"/>
                  </a:cubicBezTo>
                  <a:cubicBezTo>
                    <a:pt x="104" y="55"/>
                    <a:pt x="103" y="56"/>
                    <a:pt x="102" y="59"/>
                  </a:cubicBezTo>
                  <a:cubicBezTo>
                    <a:pt x="100" y="62"/>
                    <a:pt x="97" y="66"/>
                    <a:pt x="89" y="66"/>
                  </a:cubicBezTo>
                  <a:cubicBezTo>
                    <a:pt x="85" y="66"/>
                    <a:pt x="81" y="65"/>
                    <a:pt x="77" y="61"/>
                  </a:cubicBezTo>
                  <a:cubicBezTo>
                    <a:pt x="74" y="58"/>
                    <a:pt x="73" y="54"/>
                    <a:pt x="73" y="49"/>
                  </a:cubicBezTo>
                  <a:lnTo>
                    <a:pt x="108" y="49"/>
                  </a:lnTo>
                  <a:close/>
                  <a:moveTo>
                    <a:pt x="25" y="29"/>
                  </a:moveTo>
                  <a:cubicBezTo>
                    <a:pt x="22" y="28"/>
                    <a:pt x="18" y="27"/>
                    <a:pt x="16" y="25"/>
                  </a:cubicBezTo>
                  <a:cubicBezTo>
                    <a:pt x="15" y="25"/>
                    <a:pt x="13" y="23"/>
                    <a:pt x="13" y="19"/>
                  </a:cubicBezTo>
                  <a:cubicBezTo>
                    <a:pt x="13" y="15"/>
                    <a:pt x="15" y="12"/>
                    <a:pt x="17" y="10"/>
                  </a:cubicBezTo>
                  <a:cubicBezTo>
                    <a:pt x="20" y="9"/>
                    <a:pt x="23" y="8"/>
                    <a:pt x="27" y="8"/>
                  </a:cubicBezTo>
                  <a:cubicBezTo>
                    <a:pt x="39" y="8"/>
                    <a:pt x="42" y="14"/>
                    <a:pt x="43" y="17"/>
                  </a:cubicBezTo>
                  <a:cubicBezTo>
                    <a:pt x="43" y="18"/>
                    <a:pt x="44" y="20"/>
                    <a:pt x="45" y="20"/>
                  </a:cubicBezTo>
                  <a:cubicBezTo>
                    <a:pt x="46" y="22"/>
                    <a:pt x="47" y="22"/>
                    <a:pt x="48" y="22"/>
                  </a:cubicBezTo>
                  <a:cubicBezTo>
                    <a:pt x="51" y="22"/>
                    <a:pt x="53" y="20"/>
                    <a:pt x="53" y="17"/>
                  </a:cubicBezTo>
                  <a:cubicBezTo>
                    <a:pt x="53" y="15"/>
                    <a:pt x="50" y="9"/>
                    <a:pt x="46" y="5"/>
                  </a:cubicBezTo>
                  <a:cubicBezTo>
                    <a:pt x="40" y="0"/>
                    <a:pt x="32" y="0"/>
                    <a:pt x="28" y="0"/>
                  </a:cubicBezTo>
                  <a:cubicBezTo>
                    <a:pt x="11" y="0"/>
                    <a:pt x="3" y="8"/>
                    <a:pt x="3" y="20"/>
                  </a:cubicBezTo>
                  <a:cubicBezTo>
                    <a:pt x="3" y="31"/>
                    <a:pt x="10" y="34"/>
                    <a:pt x="12" y="35"/>
                  </a:cubicBezTo>
                  <a:cubicBezTo>
                    <a:pt x="14" y="36"/>
                    <a:pt x="18" y="37"/>
                    <a:pt x="20" y="38"/>
                  </a:cubicBezTo>
                  <a:cubicBezTo>
                    <a:pt x="28" y="40"/>
                    <a:pt x="28" y="40"/>
                    <a:pt x="28" y="40"/>
                  </a:cubicBezTo>
                  <a:cubicBezTo>
                    <a:pt x="33" y="42"/>
                    <a:pt x="38" y="43"/>
                    <a:pt x="41" y="46"/>
                  </a:cubicBezTo>
                  <a:cubicBezTo>
                    <a:pt x="42" y="47"/>
                    <a:pt x="45" y="50"/>
                    <a:pt x="45" y="54"/>
                  </a:cubicBezTo>
                  <a:cubicBezTo>
                    <a:pt x="45" y="57"/>
                    <a:pt x="43" y="60"/>
                    <a:pt x="40" y="62"/>
                  </a:cubicBezTo>
                  <a:cubicBezTo>
                    <a:pt x="36" y="65"/>
                    <a:pt x="31" y="65"/>
                    <a:pt x="29" y="65"/>
                  </a:cubicBezTo>
                  <a:cubicBezTo>
                    <a:pt x="26" y="65"/>
                    <a:pt x="20" y="65"/>
                    <a:pt x="16" y="62"/>
                  </a:cubicBezTo>
                  <a:cubicBezTo>
                    <a:pt x="12" y="59"/>
                    <a:pt x="11" y="55"/>
                    <a:pt x="10" y="52"/>
                  </a:cubicBezTo>
                  <a:cubicBezTo>
                    <a:pt x="10" y="50"/>
                    <a:pt x="9" y="49"/>
                    <a:pt x="6" y="49"/>
                  </a:cubicBezTo>
                  <a:cubicBezTo>
                    <a:pt x="4" y="49"/>
                    <a:pt x="0" y="50"/>
                    <a:pt x="0" y="54"/>
                  </a:cubicBezTo>
                  <a:cubicBezTo>
                    <a:pt x="0" y="55"/>
                    <a:pt x="2" y="63"/>
                    <a:pt x="8" y="68"/>
                  </a:cubicBezTo>
                  <a:cubicBezTo>
                    <a:pt x="13" y="72"/>
                    <a:pt x="21" y="74"/>
                    <a:pt x="28" y="74"/>
                  </a:cubicBezTo>
                  <a:cubicBezTo>
                    <a:pt x="40" y="74"/>
                    <a:pt x="54" y="69"/>
                    <a:pt x="54" y="53"/>
                  </a:cubicBezTo>
                  <a:cubicBezTo>
                    <a:pt x="54" y="37"/>
                    <a:pt x="42" y="34"/>
                    <a:pt x="34" y="32"/>
                  </a:cubicBezTo>
                  <a:lnTo>
                    <a:pt x="25"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6">
              <a:extLst>
                <a:ext uri="{FF2B5EF4-FFF2-40B4-BE49-F238E27FC236}">
                  <a16:creationId xmlns:a16="http://schemas.microsoft.com/office/drawing/2014/main" id="{A54BBDF3-25F0-476F-BAF0-1FAA2903CFE3}"/>
                </a:ext>
              </a:extLst>
            </p:cNvPr>
            <p:cNvSpPr>
              <a:spLocks noEditPoints="1"/>
            </p:cNvSpPr>
            <p:nvPr userDrawn="1"/>
          </p:nvSpPr>
          <p:spPr bwMode="auto">
            <a:xfrm>
              <a:off x="4335631" y="-809425"/>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5">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20347675"/>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9" name="Rektangel: övre hörn, ett rundat och ett klippt 8">
            <a:extLst>
              <a:ext uri="{FF2B5EF4-FFF2-40B4-BE49-F238E27FC236}">
                <a16:creationId xmlns:a16="http://schemas.microsoft.com/office/drawing/2014/main" id="{DB4F11C9-1898-47B8-BFBA-B64BDBC711AC}"/>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ktangel: övre hörn, ett rundat och ett klippt 6">
            <a:extLst>
              <a:ext uri="{FF2B5EF4-FFF2-40B4-BE49-F238E27FC236}">
                <a16:creationId xmlns:a16="http://schemas.microsoft.com/office/drawing/2014/main" id="{2F5989B4-053B-45A3-8831-4FD01102D652}"/>
              </a:ext>
            </a:extLst>
          </p:cNvPr>
          <p:cNvSpPr/>
          <p:nvPr/>
        </p:nvSpPr>
        <p:spPr>
          <a:xfrm>
            <a:off x="216000" y="774000"/>
            <a:ext cx="11761200" cy="5868987"/>
          </a:xfrm>
          <a:prstGeom prst="snipRoundRect">
            <a:avLst>
              <a:gd name="adj1" fmla="val 11181"/>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upp 3">
            <a:extLst>
              <a:ext uri="{FF2B5EF4-FFF2-40B4-BE49-F238E27FC236}">
                <a16:creationId xmlns:a16="http://schemas.microsoft.com/office/drawing/2014/main" id="{97ACD038-ED65-4FF3-9676-7E849B9718F2}"/>
              </a:ext>
            </a:extLst>
          </p:cNvPr>
          <p:cNvGrpSpPr/>
          <p:nvPr userDrawn="1"/>
        </p:nvGrpSpPr>
        <p:grpSpPr>
          <a:xfrm>
            <a:off x="9193213" y="6146800"/>
            <a:ext cx="2673351" cy="382588"/>
            <a:chOff x="9193213" y="6146800"/>
            <a:chExt cx="2673351" cy="382588"/>
          </a:xfrm>
        </p:grpSpPr>
        <p:sp>
          <p:nvSpPr>
            <p:cNvPr id="12" name="Freeform 13">
              <a:extLst>
                <a:ext uri="{FF2B5EF4-FFF2-40B4-BE49-F238E27FC236}">
                  <a16:creationId xmlns:a16="http://schemas.microsoft.com/office/drawing/2014/main" id="{74EEED3C-0BB7-44AB-BC83-C30974A65DE3}"/>
                </a:ext>
              </a:extLst>
            </p:cNvPr>
            <p:cNvSpPr>
              <a:spLocks noEditPoints="1"/>
            </p:cNvSpPr>
            <p:nvPr/>
          </p:nvSpPr>
          <p:spPr bwMode="auto">
            <a:xfrm>
              <a:off x="10499726" y="6234113"/>
              <a:ext cx="1366838" cy="295275"/>
            </a:xfrm>
            <a:custGeom>
              <a:avLst/>
              <a:gdLst>
                <a:gd name="T0" fmla="*/ 414 w 430"/>
                <a:gd name="T1" fmla="*/ 4 h 91"/>
                <a:gd name="T2" fmla="*/ 407 w 430"/>
                <a:gd name="T3" fmla="*/ 6 h 91"/>
                <a:gd name="T4" fmla="*/ 410 w 430"/>
                <a:gd name="T5" fmla="*/ 6 h 91"/>
                <a:gd name="T6" fmla="*/ 423 w 430"/>
                <a:gd name="T7" fmla="*/ 15 h 91"/>
                <a:gd name="T8" fmla="*/ 416 w 430"/>
                <a:gd name="T9" fmla="*/ 18 h 91"/>
                <a:gd name="T10" fmla="*/ 418 w 430"/>
                <a:gd name="T11" fmla="*/ 6 h 91"/>
                <a:gd name="T12" fmla="*/ 424 w 430"/>
                <a:gd name="T13" fmla="*/ 18 h 91"/>
                <a:gd name="T14" fmla="*/ 427 w 430"/>
                <a:gd name="T15" fmla="*/ 9 h 91"/>
                <a:gd name="T16" fmla="*/ 430 w 430"/>
                <a:gd name="T17" fmla="*/ 4 h 91"/>
                <a:gd name="T18" fmla="*/ 401 w 430"/>
                <a:gd name="T19" fmla="*/ 70 h 91"/>
                <a:gd name="T20" fmla="*/ 390 w 430"/>
                <a:gd name="T21" fmla="*/ 54 h 91"/>
                <a:gd name="T22" fmla="*/ 400 w 430"/>
                <a:gd name="T23" fmla="*/ 24 h 91"/>
                <a:gd name="T24" fmla="*/ 390 w 430"/>
                <a:gd name="T25" fmla="*/ 8 h 91"/>
                <a:gd name="T26" fmla="*/ 381 w 430"/>
                <a:gd name="T27" fmla="*/ 20 h 91"/>
                <a:gd name="T28" fmla="*/ 375 w 430"/>
                <a:gd name="T29" fmla="*/ 28 h 91"/>
                <a:gd name="T30" fmla="*/ 357 w 430"/>
                <a:gd name="T31" fmla="*/ 6 h 91"/>
                <a:gd name="T32" fmla="*/ 362 w 430"/>
                <a:gd name="T33" fmla="*/ 0 h 91"/>
                <a:gd name="T34" fmla="*/ 362 w 430"/>
                <a:gd name="T35" fmla="*/ 19 h 91"/>
                <a:gd name="T36" fmla="*/ 363 w 430"/>
                <a:gd name="T37" fmla="*/ 73 h 91"/>
                <a:gd name="T38" fmla="*/ 367 w 430"/>
                <a:gd name="T39" fmla="*/ 24 h 91"/>
                <a:gd name="T40" fmla="*/ 296 w 430"/>
                <a:gd name="T41" fmla="*/ 5 h 91"/>
                <a:gd name="T42" fmla="*/ 306 w 430"/>
                <a:gd name="T43" fmla="*/ 69 h 91"/>
                <a:gd name="T44" fmla="*/ 343 w 430"/>
                <a:gd name="T45" fmla="*/ 71 h 91"/>
                <a:gd name="T46" fmla="*/ 352 w 430"/>
                <a:gd name="T47" fmla="*/ 66 h 91"/>
                <a:gd name="T48" fmla="*/ 349 w 430"/>
                <a:gd name="T49" fmla="*/ 5 h 91"/>
                <a:gd name="T50" fmla="*/ 306 w 430"/>
                <a:gd name="T51" fmla="*/ 37 h 91"/>
                <a:gd name="T52" fmla="*/ 260 w 430"/>
                <a:gd name="T53" fmla="*/ 39 h 91"/>
                <a:gd name="T54" fmla="*/ 286 w 430"/>
                <a:gd name="T55" fmla="*/ 39 h 91"/>
                <a:gd name="T56" fmla="*/ 228 w 430"/>
                <a:gd name="T57" fmla="*/ 66 h 91"/>
                <a:gd name="T58" fmla="*/ 216 w 430"/>
                <a:gd name="T59" fmla="*/ 33 h 91"/>
                <a:gd name="T60" fmla="*/ 240 w 430"/>
                <a:gd name="T61" fmla="*/ 61 h 91"/>
                <a:gd name="T62" fmla="*/ 229 w 430"/>
                <a:gd name="T63" fmla="*/ 19 h 91"/>
                <a:gd name="T64" fmla="*/ 210 w 430"/>
                <a:gd name="T65" fmla="*/ 67 h 91"/>
                <a:gd name="T66" fmla="*/ 254 w 430"/>
                <a:gd name="T67" fmla="*/ 46 h 91"/>
                <a:gd name="T68" fmla="*/ 173 w 430"/>
                <a:gd name="T69" fmla="*/ 24 h 91"/>
                <a:gd name="T70" fmla="*/ 182 w 430"/>
                <a:gd name="T71" fmla="*/ 69 h 91"/>
                <a:gd name="T72" fmla="*/ 197 w 430"/>
                <a:gd name="T73" fmla="*/ 28 h 91"/>
                <a:gd name="T74" fmla="*/ 182 w 430"/>
                <a:gd name="T75" fmla="*/ 29 h 91"/>
                <a:gd name="T76" fmla="*/ 142 w 430"/>
                <a:gd name="T77" fmla="*/ 65 h 91"/>
                <a:gd name="T78" fmla="*/ 122 w 430"/>
                <a:gd name="T79" fmla="*/ 40 h 91"/>
                <a:gd name="T80" fmla="*/ 151 w 430"/>
                <a:gd name="T81" fmla="*/ 47 h 91"/>
                <a:gd name="T82" fmla="*/ 155 w 430"/>
                <a:gd name="T83" fmla="*/ 0 h 91"/>
                <a:gd name="T84" fmla="*/ 151 w 430"/>
                <a:gd name="T85" fmla="*/ 27 h 91"/>
                <a:gd name="T86" fmla="*/ 134 w 430"/>
                <a:gd name="T87" fmla="*/ 74 h 91"/>
                <a:gd name="T88" fmla="*/ 151 w 430"/>
                <a:gd name="T89" fmla="*/ 71 h 91"/>
                <a:gd name="T90" fmla="*/ 160 w 430"/>
                <a:gd name="T91" fmla="*/ 5 h 91"/>
                <a:gd name="T92" fmla="*/ 64 w 430"/>
                <a:gd name="T93" fmla="*/ 24 h 91"/>
                <a:gd name="T94" fmla="*/ 79 w 430"/>
                <a:gd name="T95" fmla="*/ 80 h 91"/>
                <a:gd name="T96" fmla="*/ 67 w 430"/>
                <a:gd name="T97" fmla="*/ 83 h 91"/>
                <a:gd name="T98" fmla="*/ 91 w 430"/>
                <a:gd name="T99" fmla="*/ 74 h 91"/>
                <a:gd name="T100" fmla="*/ 103 w 430"/>
                <a:gd name="T101" fmla="*/ 19 h 91"/>
                <a:gd name="T102" fmla="*/ 89 w 430"/>
                <a:gd name="T103" fmla="*/ 54 h 91"/>
                <a:gd name="T104" fmla="*/ 73 w 430"/>
                <a:gd name="T105" fmla="*/ 22 h 91"/>
                <a:gd name="T106" fmla="*/ 56 w 430"/>
                <a:gd name="T107" fmla="*/ 71 h 91"/>
                <a:gd name="T108" fmla="*/ 52 w 430"/>
                <a:gd name="T109" fmla="*/ 0 h 91"/>
                <a:gd name="T110" fmla="*/ 47 w 430"/>
                <a:gd name="T111" fmla="*/ 32 h 91"/>
                <a:gd name="T112" fmla="*/ 8 w 430"/>
                <a:gd name="T113" fmla="*/ 1 h 91"/>
                <a:gd name="T114" fmla="*/ 0 w 430"/>
                <a:gd name="T115" fmla="*/ 69 h 91"/>
                <a:gd name="T116" fmla="*/ 10 w 430"/>
                <a:gd name="T117" fmla="*/ 69 h 91"/>
                <a:gd name="T118" fmla="*/ 47 w 430"/>
                <a:gd name="T11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0" h="91">
                  <a:moveTo>
                    <a:pt x="410" y="6"/>
                  </a:moveTo>
                  <a:cubicBezTo>
                    <a:pt x="414" y="6"/>
                    <a:pt x="414" y="6"/>
                    <a:pt x="414" y="6"/>
                  </a:cubicBezTo>
                  <a:cubicBezTo>
                    <a:pt x="414" y="4"/>
                    <a:pt x="414" y="4"/>
                    <a:pt x="414" y="4"/>
                  </a:cubicBezTo>
                  <a:cubicBezTo>
                    <a:pt x="403" y="4"/>
                    <a:pt x="403" y="4"/>
                    <a:pt x="403" y="4"/>
                  </a:cubicBezTo>
                  <a:cubicBezTo>
                    <a:pt x="403" y="6"/>
                    <a:pt x="403" y="6"/>
                    <a:pt x="403" y="6"/>
                  </a:cubicBezTo>
                  <a:cubicBezTo>
                    <a:pt x="407" y="6"/>
                    <a:pt x="407" y="6"/>
                    <a:pt x="407" y="6"/>
                  </a:cubicBezTo>
                  <a:cubicBezTo>
                    <a:pt x="407" y="18"/>
                    <a:pt x="407" y="18"/>
                    <a:pt x="407" y="18"/>
                  </a:cubicBezTo>
                  <a:cubicBezTo>
                    <a:pt x="410" y="18"/>
                    <a:pt x="410" y="18"/>
                    <a:pt x="410" y="18"/>
                  </a:cubicBezTo>
                  <a:lnTo>
                    <a:pt x="410" y="6"/>
                  </a:lnTo>
                  <a:close/>
                  <a:moveTo>
                    <a:pt x="430" y="4"/>
                  </a:moveTo>
                  <a:cubicBezTo>
                    <a:pt x="426" y="4"/>
                    <a:pt x="426" y="4"/>
                    <a:pt x="426" y="4"/>
                  </a:cubicBezTo>
                  <a:cubicBezTo>
                    <a:pt x="423" y="15"/>
                    <a:pt x="423" y="15"/>
                    <a:pt x="423" y="15"/>
                  </a:cubicBezTo>
                  <a:cubicBezTo>
                    <a:pt x="419" y="4"/>
                    <a:pt x="419" y="4"/>
                    <a:pt x="419" y="4"/>
                  </a:cubicBezTo>
                  <a:cubicBezTo>
                    <a:pt x="416" y="4"/>
                    <a:pt x="416" y="4"/>
                    <a:pt x="416" y="4"/>
                  </a:cubicBezTo>
                  <a:cubicBezTo>
                    <a:pt x="416" y="18"/>
                    <a:pt x="416" y="18"/>
                    <a:pt x="416" y="18"/>
                  </a:cubicBezTo>
                  <a:cubicBezTo>
                    <a:pt x="418" y="18"/>
                    <a:pt x="418" y="18"/>
                    <a:pt x="418" y="18"/>
                  </a:cubicBezTo>
                  <a:cubicBezTo>
                    <a:pt x="418" y="9"/>
                    <a:pt x="418" y="9"/>
                    <a:pt x="418" y="9"/>
                  </a:cubicBezTo>
                  <a:cubicBezTo>
                    <a:pt x="418" y="9"/>
                    <a:pt x="418" y="7"/>
                    <a:pt x="418" y="6"/>
                  </a:cubicBezTo>
                  <a:cubicBezTo>
                    <a:pt x="418" y="8"/>
                    <a:pt x="419" y="8"/>
                    <a:pt x="419" y="9"/>
                  </a:cubicBezTo>
                  <a:cubicBezTo>
                    <a:pt x="422" y="18"/>
                    <a:pt x="422" y="18"/>
                    <a:pt x="422" y="18"/>
                  </a:cubicBezTo>
                  <a:cubicBezTo>
                    <a:pt x="424" y="18"/>
                    <a:pt x="424" y="18"/>
                    <a:pt x="424" y="18"/>
                  </a:cubicBezTo>
                  <a:cubicBezTo>
                    <a:pt x="427" y="9"/>
                    <a:pt x="427" y="9"/>
                    <a:pt x="427" y="9"/>
                  </a:cubicBezTo>
                  <a:cubicBezTo>
                    <a:pt x="427" y="7"/>
                    <a:pt x="427" y="7"/>
                    <a:pt x="428" y="6"/>
                  </a:cubicBezTo>
                  <a:cubicBezTo>
                    <a:pt x="428" y="7"/>
                    <a:pt x="427" y="8"/>
                    <a:pt x="427" y="9"/>
                  </a:cubicBezTo>
                  <a:cubicBezTo>
                    <a:pt x="427" y="18"/>
                    <a:pt x="427" y="18"/>
                    <a:pt x="427" y="18"/>
                  </a:cubicBezTo>
                  <a:cubicBezTo>
                    <a:pt x="430" y="18"/>
                    <a:pt x="430" y="18"/>
                    <a:pt x="430" y="18"/>
                  </a:cubicBezTo>
                  <a:lnTo>
                    <a:pt x="430" y="4"/>
                  </a:lnTo>
                  <a:close/>
                  <a:moveTo>
                    <a:pt x="381" y="58"/>
                  </a:moveTo>
                  <a:cubicBezTo>
                    <a:pt x="381" y="66"/>
                    <a:pt x="381" y="73"/>
                    <a:pt x="395" y="73"/>
                  </a:cubicBezTo>
                  <a:cubicBezTo>
                    <a:pt x="398" y="73"/>
                    <a:pt x="401" y="73"/>
                    <a:pt x="401" y="70"/>
                  </a:cubicBezTo>
                  <a:cubicBezTo>
                    <a:pt x="401" y="66"/>
                    <a:pt x="399" y="66"/>
                    <a:pt x="396" y="66"/>
                  </a:cubicBezTo>
                  <a:cubicBezTo>
                    <a:pt x="393" y="65"/>
                    <a:pt x="391" y="65"/>
                    <a:pt x="391" y="62"/>
                  </a:cubicBezTo>
                  <a:cubicBezTo>
                    <a:pt x="390" y="61"/>
                    <a:pt x="390" y="60"/>
                    <a:pt x="390" y="54"/>
                  </a:cubicBezTo>
                  <a:cubicBezTo>
                    <a:pt x="390" y="28"/>
                    <a:pt x="390" y="28"/>
                    <a:pt x="390" y="28"/>
                  </a:cubicBezTo>
                  <a:cubicBezTo>
                    <a:pt x="397" y="28"/>
                    <a:pt x="397" y="28"/>
                    <a:pt x="397" y="28"/>
                  </a:cubicBezTo>
                  <a:cubicBezTo>
                    <a:pt x="398" y="28"/>
                    <a:pt x="400" y="28"/>
                    <a:pt x="400" y="24"/>
                  </a:cubicBezTo>
                  <a:cubicBezTo>
                    <a:pt x="400" y="20"/>
                    <a:pt x="398" y="20"/>
                    <a:pt x="397" y="20"/>
                  </a:cubicBezTo>
                  <a:cubicBezTo>
                    <a:pt x="390" y="20"/>
                    <a:pt x="390" y="20"/>
                    <a:pt x="390" y="20"/>
                  </a:cubicBezTo>
                  <a:cubicBezTo>
                    <a:pt x="390" y="8"/>
                    <a:pt x="390" y="8"/>
                    <a:pt x="390" y="8"/>
                  </a:cubicBezTo>
                  <a:cubicBezTo>
                    <a:pt x="390" y="7"/>
                    <a:pt x="390" y="4"/>
                    <a:pt x="386" y="4"/>
                  </a:cubicBezTo>
                  <a:cubicBezTo>
                    <a:pt x="381" y="4"/>
                    <a:pt x="381" y="7"/>
                    <a:pt x="381" y="8"/>
                  </a:cubicBezTo>
                  <a:cubicBezTo>
                    <a:pt x="381" y="20"/>
                    <a:pt x="381" y="20"/>
                    <a:pt x="381" y="20"/>
                  </a:cubicBezTo>
                  <a:cubicBezTo>
                    <a:pt x="375" y="20"/>
                    <a:pt x="375" y="20"/>
                    <a:pt x="375" y="20"/>
                  </a:cubicBezTo>
                  <a:cubicBezTo>
                    <a:pt x="374" y="20"/>
                    <a:pt x="372" y="20"/>
                    <a:pt x="372" y="24"/>
                  </a:cubicBezTo>
                  <a:cubicBezTo>
                    <a:pt x="372" y="28"/>
                    <a:pt x="374" y="28"/>
                    <a:pt x="375" y="28"/>
                  </a:cubicBezTo>
                  <a:cubicBezTo>
                    <a:pt x="381" y="28"/>
                    <a:pt x="381" y="28"/>
                    <a:pt x="381" y="28"/>
                  </a:cubicBezTo>
                  <a:lnTo>
                    <a:pt x="381" y="58"/>
                  </a:lnTo>
                  <a:close/>
                  <a:moveTo>
                    <a:pt x="357" y="6"/>
                  </a:moveTo>
                  <a:cubicBezTo>
                    <a:pt x="357" y="9"/>
                    <a:pt x="359" y="12"/>
                    <a:pt x="362" y="12"/>
                  </a:cubicBezTo>
                  <a:cubicBezTo>
                    <a:pt x="366" y="12"/>
                    <a:pt x="368" y="10"/>
                    <a:pt x="368" y="6"/>
                  </a:cubicBezTo>
                  <a:cubicBezTo>
                    <a:pt x="368" y="2"/>
                    <a:pt x="365" y="0"/>
                    <a:pt x="362" y="0"/>
                  </a:cubicBezTo>
                  <a:cubicBezTo>
                    <a:pt x="359" y="0"/>
                    <a:pt x="357" y="2"/>
                    <a:pt x="357" y="6"/>
                  </a:cubicBezTo>
                  <a:moveTo>
                    <a:pt x="367" y="24"/>
                  </a:moveTo>
                  <a:cubicBezTo>
                    <a:pt x="367" y="23"/>
                    <a:pt x="367" y="19"/>
                    <a:pt x="362" y="19"/>
                  </a:cubicBezTo>
                  <a:cubicBezTo>
                    <a:pt x="358" y="19"/>
                    <a:pt x="358" y="23"/>
                    <a:pt x="358" y="24"/>
                  </a:cubicBezTo>
                  <a:cubicBezTo>
                    <a:pt x="358" y="69"/>
                    <a:pt x="358" y="69"/>
                    <a:pt x="358" y="69"/>
                  </a:cubicBezTo>
                  <a:cubicBezTo>
                    <a:pt x="358" y="72"/>
                    <a:pt x="360" y="73"/>
                    <a:pt x="363" y="73"/>
                  </a:cubicBezTo>
                  <a:cubicBezTo>
                    <a:pt x="365" y="73"/>
                    <a:pt x="366" y="72"/>
                    <a:pt x="367" y="71"/>
                  </a:cubicBezTo>
                  <a:cubicBezTo>
                    <a:pt x="367" y="71"/>
                    <a:pt x="367" y="70"/>
                    <a:pt x="367" y="69"/>
                  </a:cubicBezTo>
                  <a:lnTo>
                    <a:pt x="367" y="24"/>
                  </a:lnTo>
                  <a:close/>
                  <a:moveTo>
                    <a:pt x="306" y="5"/>
                  </a:moveTo>
                  <a:cubicBezTo>
                    <a:pt x="306" y="3"/>
                    <a:pt x="305" y="0"/>
                    <a:pt x="301" y="0"/>
                  </a:cubicBezTo>
                  <a:cubicBezTo>
                    <a:pt x="296" y="0"/>
                    <a:pt x="296" y="4"/>
                    <a:pt x="296" y="5"/>
                  </a:cubicBezTo>
                  <a:cubicBezTo>
                    <a:pt x="296" y="69"/>
                    <a:pt x="296" y="69"/>
                    <a:pt x="296" y="69"/>
                  </a:cubicBezTo>
                  <a:cubicBezTo>
                    <a:pt x="296" y="70"/>
                    <a:pt x="297" y="73"/>
                    <a:pt x="301" y="73"/>
                  </a:cubicBezTo>
                  <a:cubicBezTo>
                    <a:pt x="305" y="73"/>
                    <a:pt x="306" y="70"/>
                    <a:pt x="306" y="69"/>
                  </a:cubicBezTo>
                  <a:cubicBezTo>
                    <a:pt x="306" y="49"/>
                    <a:pt x="306" y="49"/>
                    <a:pt x="306" y="49"/>
                  </a:cubicBezTo>
                  <a:cubicBezTo>
                    <a:pt x="317" y="37"/>
                    <a:pt x="317" y="37"/>
                    <a:pt x="317" y="37"/>
                  </a:cubicBezTo>
                  <a:cubicBezTo>
                    <a:pt x="343" y="71"/>
                    <a:pt x="343" y="71"/>
                    <a:pt x="343" y="71"/>
                  </a:cubicBezTo>
                  <a:cubicBezTo>
                    <a:pt x="344" y="72"/>
                    <a:pt x="345" y="73"/>
                    <a:pt x="348" y="73"/>
                  </a:cubicBezTo>
                  <a:cubicBezTo>
                    <a:pt x="351" y="73"/>
                    <a:pt x="353" y="71"/>
                    <a:pt x="353" y="68"/>
                  </a:cubicBezTo>
                  <a:cubicBezTo>
                    <a:pt x="353" y="67"/>
                    <a:pt x="353" y="67"/>
                    <a:pt x="352" y="66"/>
                  </a:cubicBezTo>
                  <a:cubicBezTo>
                    <a:pt x="324" y="31"/>
                    <a:pt x="324" y="31"/>
                    <a:pt x="324" y="31"/>
                  </a:cubicBezTo>
                  <a:cubicBezTo>
                    <a:pt x="347" y="8"/>
                    <a:pt x="347" y="8"/>
                    <a:pt x="347" y="8"/>
                  </a:cubicBezTo>
                  <a:cubicBezTo>
                    <a:pt x="348" y="7"/>
                    <a:pt x="349" y="6"/>
                    <a:pt x="349" y="5"/>
                  </a:cubicBezTo>
                  <a:cubicBezTo>
                    <a:pt x="349" y="3"/>
                    <a:pt x="347" y="0"/>
                    <a:pt x="344" y="0"/>
                  </a:cubicBezTo>
                  <a:cubicBezTo>
                    <a:pt x="342" y="0"/>
                    <a:pt x="341" y="1"/>
                    <a:pt x="341" y="2"/>
                  </a:cubicBezTo>
                  <a:cubicBezTo>
                    <a:pt x="306" y="37"/>
                    <a:pt x="306" y="37"/>
                    <a:pt x="306" y="37"/>
                  </a:cubicBezTo>
                  <a:lnTo>
                    <a:pt x="306" y="5"/>
                  </a:lnTo>
                  <a:close/>
                  <a:moveTo>
                    <a:pt x="264" y="35"/>
                  </a:moveTo>
                  <a:cubicBezTo>
                    <a:pt x="263" y="35"/>
                    <a:pt x="260" y="35"/>
                    <a:pt x="260" y="39"/>
                  </a:cubicBezTo>
                  <a:cubicBezTo>
                    <a:pt x="260" y="43"/>
                    <a:pt x="263" y="43"/>
                    <a:pt x="264" y="43"/>
                  </a:cubicBezTo>
                  <a:cubicBezTo>
                    <a:pt x="282" y="43"/>
                    <a:pt x="282" y="43"/>
                    <a:pt x="282" y="43"/>
                  </a:cubicBezTo>
                  <a:cubicBezTo>
                    <a:pt x="285" y="43"/>
                    <a:pt x="286" y="42"/>
                    <a:pt x="286" y="39"/>
                  </a:cubicBezTo>
                  <a:cubicBezTo>
                    <a:pt x="286" y="35"/>
                    <a:pt x="283" y="35"/>
                    <a:pt x="282" y="35"/>
                  </a:cubicBezTo>
                  <a:lnTo>
                    <a:pt x="264" y="35"/>
                  </a:lnTo>
                  <a:close/>
                  <a:moveTo>
                    <a:pt x="228" y="66"/>
                  </a:moveTo>
                  <a:cubicBezTo>
                    <a:pt x="223" y="66"/>
                    <a:pt x="219" y="64"/>
                    <a:pt x="217" y="61"/>
                  </a:cubicBezTo>
                  <a:cubicBezTo>
                    <a:pt x="214" y="57"/>
                    <a:pt x="213" y="52"/>
                    <a:pt x="213" y="47"/>
                  </a:cubicBezTo>
                  <a:cubicBezTo>
                    <a:pt x="213" y="42"/>
                    <a:pt x="214" y="36"/>
                    <a:pt x="216" y="33"/>
                  </a:cubicBezTo>
                  <a:cubicBezTo>
                    <a:pt x="220" y="27"/>
                    <a:pt x="226" y="27"/>
                    <a:pt x="228" y="27"/>
                  </a:cubicBezTo>
                  <a:cubicBezTo>
                    <a:pt x="241" y="27"/>
                    <a:pt x="244" y="37"/>
                    <a:pt x="244" y="47"/>
                  </a:cubicBezTo>
                  <a:cubicBezTo>
                    <a:pt x="244" y="50"/>
                    <a:pt x="244" y="56"/>
                    <a:pt x="240" y="61"/>
                  </a:cubicBezTo>
                  <a:cubicBezTo>
                    <a:pt x="237" y="65"/>
                    <a:pt x="233" y="66"/>
                    <a:pt x="228" y="66"/>
                  </a:cubicBezTo>
                  <a:moveTo>
                    <a:pt x="254" y="46"/>
                  </a:moveTo>
                  <a:cubicBezTo>
                    <a:pt x="254" y="29"/>
                    <a:pt x="244" y="19"/>
                    <a:pt x="229" y="19"/>
                  </a:cubicBezTo>
                  <a:cubicBezTo>
                    <a:pt x="224" y="19"/>
                    <a:pt x="216" y="20"/>
                    <a:pt x="210" y="27"/>
                  </a:cubicBezTo>
                  <a:cubicBezTo>
                    <a:pt x="204" y="33"/>
                    <a:pt x="203" y="42"/>
                    <a:pt x="203" y="47"/>
                  </a:cubicBezTo>
                  <a:cubicBezTo>
                    <a:pt x="203" y="50"/>
                    <a:pt x="203" y="60"/>
                    <a:pt x="210" y="67"/>
                  </a:cubicBezTo>
                  <a:cubicBezTo>
                    <a:pt x="216" y="73"/>
                    <a:pt x="223" y="74"/>
                    <a:pt x="228" y="74"/>
                  </a:cubicBezTo>
                  <a:cubicBezTo>
                    <a:pt x="233" y="74"/>
                    <a:pt x="241" y="73"/>
                    <a:pt x="247" y="66"/>
                  </a:cubicBezTo>
                  <a:cubicBezTo>
                    <a:pt x="253" y="60"/>
                    <a:pt x="254" y="51"/>
                    <a:pt x="254" y="46"/>
                  </a:cubicBezTo>
                  <a:moveTo>
                    <a:pt x="182" y="24"/>
                  </a:moveTo>
                  <a:cubicBezTo>
                    <a:pt x="182" y="22"/>
                    <a:pt x="181" y="19"/>
                    <a:pt x="177" y="19"/>
                  </a:cubicBezTo>
                  <a:cubicBezTo>
                    <a:pt x="173" y="19"/>
                    <a:pt x="173" y="22"/>
                    <a:pt x="173" y="24"/>
                  </a:cubicBezTo>
                  <a:cubicBezTo>
                    <a:pt x="173" y="69"/>
                    <a:pt x="173" y="69"/>
                    <a:pt x="173" y="69"/>
                  </a:cubicBezTo>
                  <a:cubicBezTo>
                    <a:pt x="173" y="71"/>
                    <a:pt x="173" y="73"/>
                    <a:pt x="177" y="73"/>
                  </a:cubicBezTo>
                  <a:cubicBezTo>
                    <a:pt x="182" y="73"/>
                    <a:pt x="182" y="71"/>
                    <a:pt x="182" y="69"/>
                  </a:cubicBezTo>
                  <a:cubicBezTo>
                    <a:pt x="182" y="49"/>
                    <a:pt x="182" y="49"/>
                    <a:pt x="182" y="49"/>
                  </a:cubicBezTo>
                  <a:cubicBezTo>
                    <a:pt x="182" y="43"/>
                    <a:pt x="182" y="36"/>
                    <a:pt x="189" y="31"/>
                  </a:cubicBezTo>
                  <a:cubicBezTo>
                    <a:pt x="191" y="29"/>
                    <a:pt x="194" y="29"/>
                    <a:pt x="197" y="28"/>
                  </a:cubicBezTo>
                  <a:cubicBezTo>
                    <a:pt x="198" y="28"/>
                    <a:pt x="201" y="28"/>
                    <a:pt x="201" y="24"/>
                  </a:cubicBezTo>
                  <a:cubicBezTo>
                    <a:pt x="201" y="19"/>
                    <a:pt x="196" y="19"/>
                    <a:pt x="195" y="19"/>
                  </a:cubicBezTo>
                  <a:cubicBezTo>
                    <a:pt x="189" y="19"/>
                    <a:pt x="183" y="23"/>
                    <a:pt x="182" y="29"/>
                  </a:cubicBezTo>
                  <a:lnTo>
                    <a:pt x="182" y="24"/>
                  </a:lnTo>
                  <a:close/>
                  <a:moveTo>
                    <a:pt x="151" y="47"/>
                  </a:moveTo>
                  <a:cubicBezTo>
                    <a:pt x="151" y="49"/>
                    <a:pt x="151" y="60"/>
                    <a:pt x="142" y="65"/>
                  </a:cubicBezTo>
                  <a:cubicBezTo>
                    <a:pt x="140" y="66"/>
                    <a:pt x="138" y="66"/>
                    <a:pt x="136" y="66"/>
                  </a:cubicBezTo>
                  <a:cubicBezTo>
                    <a:pt x="124" y="66"/>
                    <a:pt x="121" y="55"/>
                    <a:pt x="121" y="47"/>
                  </a:cubicBezTo>
                  <a:cubicBezTo>
                    <a:pt x="121" y="44"/>
                    <a:pt x="122" y="42"/>
                    <a:pt x="122" y="40"/>
                  </a:cubicBezTo>
                  <a:cubicBezTo>
                    <a:pt x="123" y="32"/>
                    <a:pt x="127" y="27"/>
                    <a:pt x="135" y="27"/>
                  </a:cubicBezTo>
                  <a:cubicBezTo>
                    <a:pt x="139" y="27"/>
                    <a:pt x="144" y="28"/>
                    <a:pt x="148" y="33"/>
                  </a:cubicBezTo>
                  <a:cubicBezTo>
                    <a:pt x="150" y="37"/>
                    <a:pt x="151" y="42"/>
                    <a:pt x="151" y="47"/>
                  </a:cubicBezTo>
                  <a:moveTo>
                    <a:pt x="160" y="5"/>
                  </a:moveTo>
                  <a:cubicBezTo>
                    <a:pt x="160" y="3"/>
                    <a:pt x="159" y="2"/>
                    <a:pt x="157" y="1"/>
                  </a:cubicBezTo>
                  <a:cubicBezTo>
                    <a:pt x="156" y="0"/>
                    <a:pt x="155" y="0"/>
                    <a:pt x="155" y="0"/>
                  </a:cubicBezTo>
                  <a:cubicBezTo>
                    <a:pt x="153" y="0"/>
                    <a:pt x="152" y="1"/>
                    <a:pt x="151" y="3"/>
                  </a:cubicBezTo>
                  <a:cubicBezTo>
                    <a:pt x="151" y="3"/>
                    <a:pt x="151" y="4"/>
                    <a:pt x="151" y="5"/>
                  </a:cubicBezTo>
                  <a:cubicBezTo>
                    <a:pt x="151" y="27"/>
                    <a:pt x="151" y="27"/>
                    <a:pt x="151" y="27"/>
                  </a:cubicBezTo>
                  <a:cubicBezTo>
                    <a:pt x="149" y="25"/>
                    <a:pt x="145" y="19"/>
                    <a:pt x="134" y="19"/>
                  </a:cubicBezTo>
                  <a:cubicBezTo>
                    <a:pt x="117" y="19"/>
                    <a:pt x="112" y="33"/>
                    <a:pt x="112" y="46"/>
                  </a:cubicBezTo>
                  <a:cubicBezTo>
                    <a:pt x="112" y="61"/>
                    <a:pt x="118" y="74"/>
                    <a:pt x="134" y="74"/>
                  </a:cubicBezTo>
                  <a:cubicBezTo>
                    <a:pt x="139" y="74"/>
                    <a:pt x="143" y="73"/>
                    <a:pt x="146" y="71"/>
                  </a:cubicBezTo>
                  <a:cubicBezTo>
                    <a:pt x="149" y="69"/>
                    <a:pt x="150" y="68"/>
                    <a:pt x="151" y="67"/>
                  </a:cubicBezTo>
                  <a:cubicBezTo>
                    <a:pt x="151" y="69"/>
                    <a:pt x="151" y="70"/>
                    <a:pt x="151" y="71"/>
                  </a:cubicBezTo>
                  <a:cubicBezTo>
                    <a:pt x="151" y="72"/>
                    <a:pt x="153" y="73"/>
                    <a:pt x="155" y="73"/>
                  </a:cubicBezTo>
                  <a:cubicBezTo>
                    <a:pt x="159" y="73"/>
                    <a:pt x="160" y="70"/>
                    <a:pt x="160" y="69"/>
                  </a:cubicBezTo>
                  <a:lnTo>
                    <a:pt x="160" y="5"/>
                  </a:lnTo>
                  <a:close/>
                  <a:moveTo>
                    <a:pt x="73" y="22"/>
                  </a:moveTo>
                  <a:cubicBezTo>
                    <a:pt x="73" y="21"/>
                    <a:pt x="72" y="19"/>
                    <a:pt x="69" y="19"/>
                  </a:cubicBezTo>
                  <a:cubicBezTo>
                    <a:pt x="66" y="19"/>
                    <a:pt x="64" y="21"/>
                    <a:pt x="64" y="24"/>
                  </a:cubicBezTo>
                  <a:cubicBezTo>
                    <a:pt x="64" y="25"/>
                    <a:pt x="64" y="25"/>
                    <a:pt x="64" y="26"/>
                  </a:cubicBezTo>
                  <a:cubicBezTo>
                    <a:pt x="83" y="73"/>
                    <a:pt x="83" y="73"/>
                    <a:pt x="83" y="73"/>
                  </a:cubicBezTo>
                  <a:cubicBezTo>
                    <a:pt x="81" y="77"/>
                    <a:pt x="81" y="78"/>
                    <a:pt x="79" y="80"/>
                  </a:cubicBezTo>
                  <a:cubicBezTo>
                    <a:pt x="78" y="82"/>
                    <a:pt x="75" y="83"/>
                    <a:pt x="73" y="83"/>
                  </a:cubicBezTo>
                  <a:cubicBezTo>
                    <a:pt x="72" y="83"/>
                    <a:pt x="69" y="82"/>
                    <a:pt x="69" y="82"/>
                  </a:cubicBezTo>
                  <a:cubicBezTo>
                    <a:pt x="68" y="82"/>
                    <a:pt x="67" y="82"/>
                    <a:pt x="67" y="83"/>
                  </a:cubicBezTo>
                  <a:cubicBezTo>
                    <a:pt x="66" y="83"/>
                    <a:pt x="66" y="85"/>
                    <a:pt x="66" y="86"/>
                  </a:cubicBezTo>
                  <a:cubicBezTo>
                    <a:pt x="66" y="90"/>
                    <a:pt x="68" y="91"/>
                    <a:pt x="73" y="91"/>
                  </a:cubicBezTo>
                  <a:cubicBezTo>
                    <a:pt x="85" y="91"/>
                    <a:pt x="88" y="84"/>
                    <a:pt x="91" y="74"/>
                  </a:cubicBezTo>
                  <a:cubicBezTo>
                    <a:pt x="108" y="25"/>
                    <a:pt x="108" y="25"/>
                    <a:pt x="108" y="25"/>
                  </a:cubicBezTo>
                  <a:cubicBezTo>
                    <a:pt x="108" y="25"/>
                    <a:pt x="108" y="24"/>
                    <a:pt x="108" y="24"/>
                  </a:cubicBezTo>
                  <a:cubicBezTo>
                    <a:pt x="108" y="21"/>
                    <a:pt x="106" y="19"/>
                    <a:pt x="103" y="19"/>
                  </a:cubicBezTo>
                  <a:cubicBezTo>
                    <a:pt x="100" y="19"/>
                    <a:pt x="99" y="21"/>
                    <a:pt x="99" y="22"/>
                  </a:cubicBezTo>
                  <a:cubicBezTo>
                    <a:pt x="91" y="47"/>
                    <a:pt x="91" y="47"/>
                    <a:pt x="91" y="47"/>
                  </a:cubicBezTo>
                  <a:cubicBezTo>
                    <a:pt x="91" y="48"/>
                    <a:pt x="89" y="53"/>
                    <a:pt x="89" y="54"/>
                  </a:cubicBezTo>
                  <a:cubicBezTo>
                    <a:pt x="88" y="57"/>
                    <a:pt x="87" y="59"/>
                    <a:pt x="87" y="62"/>
                  </a:cubicBezTo>
                  <a:cubicBezTo>
                    <a:pt x="86" y="60"/>
                    <a:pt x="86" y="58"/>
                    <a:pt x="85" y="54"/>
                  </a:cubicBezTo>
                  <a:lnTo>
                    <a:pt x="73" y="22"/>
                  </a:lnTo>
                  <a:close/>
                  <a:moveTo>
                    <a:pt x="47" y="69"/>
                  </a:moveTo>
                  <a:cubicBezTo>
                    <a:pt x="47" y="70"/>
                    <a:pt x="48" y="73"/>
                    <a:pt x="52" y="73"/>
                  </a:cubicBezTo>
                  <a:cubicBezTo>
                    <a:pt x="54" y="73"/>
                    <a:pt x="56" y="72"/>
                    <a:pt x="56" y="71"/>
                  </a:cubicBezTo>
                  <a:cubicBezTo>
                    <a:pt x="57" y="70"/>
                    <a:pt x="57" y="70"/>
                    <a:pt x="57" y="69"/>
                  </a:cubicBezTo>
                  <a:cubicBezTo>
                    <a:pt x="57" y="5"/>
                    <a:pt x="57" y="5"/>
                    <a:pt x="57" y="5"/>
                  </a:cubicBezTo>
                  <a:cubicBezTo>
                    <a:pt x="57" y="4"/>
                    <a:pt x="56" y="0"/>
                    <a:pt x="52" y="0"/>
                  </a:cubicBezTo>
                  <a:cubicBezTo>
                    <a:pt x="49" y="0"/>
                    <a:pt x="48" y="2"/>
                    <a:pt x="48" y="3"/>
                  </a:cubicBezTo>
                  <a:cubicBezTo>
                    <a:pt x="47" y="3"/>
                    <a:pt x="47" y="4"/>
                    <a:pt x="47" y="5"/>
                  </a:cubicBezTo>
                  <a:cubicBezTo>
                    <a:pt x="47" y="32"/>
                    <a:pt x="47" y="32"/>
                    <a:pt x="47" y="32"/>
                  </a:cubicBezTo>
                  <a:cubicBezTo>
                    <a:pt x="10" y="32"/>
                    <a:pt x="10" y="32"/>
                    <a:pt x="10" y="32"/>
                  </a:cubicBezTo>
                  <a:cubicBezTo>
                    <a:pt x="10" y="5"/>
                    <a:pt x="10" y="5"/>
                    <a:pt x="10" y="5"/>
                  </a:cubicBezTo>
                  <a:cubicBezTo>
                    <a:pt x="10" y="3"/>
                    <a:pt x="10" y="2"/>
                    <a:pt x="8" y="1"/>
                  </a:cubicBezTo>
                  <a:cubicBezTo>
                    <a:pt x="7" y="0"/>
                    <a:pt x="6" y="0"/>
                    <a:pt x="5" y="0"/>
                  </a:cubicBezTo>
                  <a:cubicBezTo>
                    <a:pt x="1" y="0"/>
                    <a:pt x="0" y="4"/>
                    <a:pt x="0" y="5"/>
                  </a:cubicBezTo>
                  <a:cubicBezTo>
                    <a:pt x="0" y="69"/>
                    <a:pt x="0" y="69"/>
                    <a:pt x="0" y="69"/>
                  </a:cubicBezTo>
                  <a:cubicBezTo>
                    <a:pt x="0" y="70"/>
                    <a:pt x="1" y="72"/>
                    <a:pt x="3" y="73"/>
                  </a:cubicBezTo>
                  <a:cubicBezTo>
                    <a:pt x="3" y="73"/>
                    <a:pt x="4" y="73"/>
                    <a:pt x="5" y="73"/>
                  </a:cubicBezTo>
                  <a:cubicBezTo>
                    <a:pt x="9" y="73"/>
                    <a:pt x="10" y="70"/>
                    <a:pt x="10" y="69"/>
                  </a:cubicBezTo>
                  <a:cubicBezTo>
                    <a:pt x="10" y="40"/>
                    <a:pt x="10" y="40"/>
                    <a:pt x="10" y="40"/>
                  </a:cubicBezTo>
                  <a:cubicBezTo>
                    <a:pt x="47" y="40"/>
                    <a:pt x="47" y="40"/>
                    <a:pt x="47" y="40"/>
                  </a:cubicBezTo>
                  <a:lnTo>
                    <a:pt x="47" y="6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14">
              <a:extLst>
                <a:ext uri="{FF2B5EF4-FFF2-40B4-BE49-F238E27FC236}">
                  <a16:creationId xmlns:a16="http://schemas.microsoft.com/office/drawing/2014/main" id="{428B5FFB-98B0-4849-9E8F-1CE8E38839B6}"/>
                </a:ext>
              </a:extLst>
            </p:cNvPr>
            <p:cNvSpPr>
              <a:spLocks noEditPoints="1"/>
            </p:cNvSpPr>
            <p:nvPr/>
          </p:nvSpPr>
          <p:spPr bwMode="auto">
            <a:xfrm>
              <a:off x="9193213" y="6146800"/>
              <a:ext cx="1274763" cy="330200"/>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5">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51013374"/>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9" name="Rektangel: övre hörn, ett rundat och ett klippt 8">
            <a:extLst>
              <a:ext uri="{FF2B5EF4-FFF2-40B4-BE49-F238E27FC236}">
                <a16:creationId xmlns:a16="http://schemas.microsoft.com/office/drawing/2014/main" id="{DB4F11C9-1898-47B8-BFBA-B64BDBC711AC}"/>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ktangel: övre hörn, ett rundat och ett klippt 6">
            <a:extLst>
              <a:ext uri="{FF2B5EF4-FFF2-40B4-BE49-F238E27FC236}">
                <a16:creationId xmlns:a16="http://schemas.microsoft.com/office/drawing/2014/main" id="{2F5989B4-053B-45A3-8831-4FD01102D652}"/>
              </a:ext>
            </a:extLst>
          </p:cNvPr>
          <p:cNvSpPr/>
          <p:nvPr/>
        </p:nvSpPr>
        <p:spPr>
          <a:xfrm>
            <a:off x="216000" y="774000"/>
            <a:ext cx="11761200" cy="5868987"/>
          </a:xfrm>
          <a:prstGeom prst="snipRoundRect">
            <a:avLst>
              <a:gd name="adj1" fmla="val 11181"/>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5">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5">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23116092"/>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9" name="Rektangel: övre hörn, ett rundat och ett klippt 8">
            <a:extLst>
              <a:ext uri="{FF2B5EF4-FFF2-40B4-BE49-F238E27FC236}">
                <a16:creationId xmlns:a16="http://schemas.microsoft.com/office/drawing/2014/main" id="{DB4F11C9-1898-47B8-BFBA-B64BDBC711AC}"/>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ktangel: övre hörn, ett rundat och ett klippt 6">
            <a:extLst>
              <a:ext uri="{FF2B5EF4-FFF2-40B4-BE49-F238E27FC236}">
                <a16:creationId xmlns:a16="http://schemas.microsoft.com/office/drawing/2014/main" id="{2F5989B4-053B-45A3-8831-4FD01102D652}"/>
              </a:ext>
            </a:extLst>
          </p:cNvPr>
          <p:cNvSpPr/>
          <p:nvPr/>
        </p:nvSpPr>
        <p:spPr>
          <a:xfrm>
            <a:off x="216000" y="774000"/>
            <a:ext cx="11761200" cy="5868987"/>
          </a:xfrm>
          <a:prstGeom prst="snipRoundRect">
            <a:avLst>
              <a:gd name="adj1" fmla="val 11181"/>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upp 15">
            <a:extLst>
              <a:ext uri="{FF2B5EF4-FFF2-40B4-BE49-F238E27FC236}">
                <a16:creationId xmlns:a16="http://schemas.microsoft.com/office/drawing/2014/main" id="{66AD731D-9266-42ED-A6C6-62419BA18C38}"/>
              </a:ext>
            </a:extLst>
          </p:cNvPr>
          <p:cNvGrpSpPr/>
          <p:nvPr userDrawn="1"/>
        </p:nvGrpSpPr>
        <p:grpSpPr>
          <a:xfrm>
            <a:off x="9503866" y="6146799"/>
            <a:ext cx="2271712" cy="331787"/>
            <a:chOff x="3827463" y="-796925"/>
            <a:chExt cx="2271712" cy="331787"/>
          </a:xfrm>
        </p:grpSpPr>
        <p:sp>
          <p:nvSpPr>
            <p:cNvPr id="17" name="Freeform 5">
              <a:extLst>
                <a:ext uri="{FF2B5EF4-FFF2-40B4-BE49-F238E27FC236}">
                  <a16:creationId xmlns:a16="http://schemas.microsoft.com/office/drawing/2014/main" id="{3CB882FA-7146-4310-93AD-3EFC83B6E634}"/>
                </a:ext>
              </a:extLst>
            </p:cNvPr>
            <p:cNvSpPr>
              <a:spLocks noEditPoints="1"/>
            </p:cNvSpPr>
            <p:nvPr userDrawn="1"/>
          </p:nvSpPr>
          <p:spPr bwMode="auto">
            <a:xfrm>
              <a:off x="5262563" y="-709613"/>
              <a:ext cx="836612" cy="241300"/>
            </a:xfrm>
            <a:custGeom>
              <a:avLst/>
              <a:gdLst>
                <a:gd name="T0" fmla="*/ 257 w 263"/>
                <a:gd name="T1" fmla="*/ 73 h 74"/>
                <a:gd name="T2" fmla="*/ 258 w 263"/>
                <a:gd name="T3" fmla="*/ 66 h 74"/>
                <a:gd name="T4" fmla="*/ 252 w 263"/>
                <a:gd name="T5" fmla="*/ 54 h 74"/>
                <a:gd name="T6" fmla="*/ 258 w 263"/>
                <a:gd name="T7" fmla="*/ 28 h 74"/>
                <a:gd name="T8" fmla="*/ 258 w 263"/>
                <a:gd name="T9" fmla="*/ 20 h 74"/>
                <a:gd name="T10" fmla="*/ 252 w 263"/>
                <a:gd name="T11" fmla="*/ 8 h 74"/>
                <a:gd name="T12" fmla="*/ 243 w 263"/>
                <a:gd name="T13" fmla="*/ 8 h 74"/>
                <a:gd name="T14" fmla="*/ 237 w 263"/>
                <a:gd name="T15" fmla="*/ 20 h 74"/>
                <a:gd name="T16" fmla="*/ 237 w 263"/>
                <a:gd name="T17" fmla="*/ 28 h 74"/>
                <a:gd name="T18" fmla="*/ 243 w 263"/>
                <a:gd name="T19" fmla="*/ 58 h 74"/>
                <a:gd name="T20" fmla="*/ 209 w 263"/>
                <a:gd name="T21" fmla="*/ 19 h 74"/>
                <a:gd name="T22" fmla="*/ 205 w 263"/>
                <a:gd name="T23" fmla="*/ 69 h 74"/>
                <a:gd name="T24" fmla="*/ 214 w 263"/>
                <a:gd name="T25" fmla="*/ 69 h 74"/>
                <a:gd name="T26" fmla="*/ 221 w 263"/>
                <a:gd name="T27" fmla="*/ 31 h 74"/>
                <a:gd name="T28" fmla="*/ 233 w 263"/>
                <a:gd name="T29" fmla="*/ 24 h 74"/>
                <a:gd name="T30" fmla="*/ 214 w 263"/>
                <a:gd name="T31" fmla="*/ 29 h 74"/>
                <a:gd name="T32" fmla="*/ 176 w 263"/>
                <a:gd name="T33" fmla="*/ 47 h 74"/>
                <a:gd name="T34" fmla="*/ 180 w 263"/>
                <a:gd name="T35" fmla="*/ 61 h 74"/>
                <a:gd name="T36" fmla="*/ 159 w 263"/>
                <a:gd name="T37" fmla="*/ 58 h 74"/>
                <a:gd name="T38" fmla="*/ 171 w 263"/>
                <a:gd name="T39" fmla="*/ 49 h 74"/>
                <a:gd name="T40" fmla="*/ 192 w 263"/>
                <a:gd name="T41" fmla="*/ 39 h 74"/>
                <a:gd name="T42" fmla="*/ 172 w 263"/>
                <a:gd name="T43" fmla="*/ 19 h 74"/>
                <a:gd name="T44" fmla="*/ 152 w 263"/>
                <a:gd name="T45" fmla="*/ 33 h 74"/>
                <a:gd name="T46" fmla="*/ 161 w 263"/>
                <a:gd name="T47" fmla="*/ 34 h 74"/>
                <a:gd name="T48" fmla="*/ 183 w 263"/>
                <a:gd name="T49" fmla="*/ 35 h 74"/>
                <a:gd name="T50" fmla="*/ 174 w 263"/>
                <a:gd name="T51" fmla="*/ 41 h 74"/>
                <a:gd name="T52" fmla="*/ 150 w 263"/>
                <a:gd name="T53" fmla="*/ 58 h 74"/>
                <a:gd name="T54" fmla="*/ 183 w 263"/>
                <a:gd name="T55" fmla="*/ 66 h 74"/>
                <a:gd name="T56" fmla="*/ 188 w 263"/>
                <a:gd name="T57" fmla="*/ 73 h 74"/>
                <a:gd name="T58" fmla="*/ 192 w 263"/>
                <a:gd name="T59" fmla="*/ 39 h 74"/>
                <a:gd name="T60" fmla="*/ 71 w 263"/>
                <a:gd name="T61" fmla="*/ 73 h 74"/>
                <a:gd name="T62" fmla="*/ 76 w 263"/>
                <a:gd name="T63" fmla="*/ 69 h 74"/>
                <a:gd name="T64" fmla="*/ 79 w 263"/>
                <a:gd name="T65" fmla="*/ 33 h 74"/>
                <a:gd name="T66" fmla="*/ 98 w 263"/>
                <a:gd name="T67" fmla="*/ 36 h 74"/>
                <a:gd name="T68" fmla="*/ 98 w 263"/>
                <a:gd name="T69" fmla="*/ 69 h 74"/>
                <a:gd name="T70" fmla="*/ 103 w 263"/>
                <a:gd name="T71" fmla="*/ 73 h 74"/>
                <a:gd name="T72" fmla="*/ 108 w 263"/>
                <a:gd name="T73" fmla="*/ 69 h 74"/>
                <a:gd name="T74" fmla="*/ 110 w 263"/>
                <a:gd name="T75" fmla="*/ 33 h 74"/>
                <a:gd name="T76" fmla="*/ 130 w 263"/>
                <a:gd name="T77" fmla="*/ 38 h 74"/>
                <a:gd name="T78" fmla="*/ 130 w 263"/>
                <a:gd name="T79" fmla="*/ 69 h 74"/>
                <a:gd name="T80" fmla="*/ 135 w 263"/>
                <a:gd name="T81" fmla="*/ 73 h 74"/>
                <a:gd name="T82" fmla="*/ 140 w 263"/>
                <a:gd name="T83" fmla="*/ 38 h 74"/>
                <a:gd name="T84" fmla="*/ 122 w 263"/>
                <a:gd name="T85" fmla="*/ 19 h 74"/>
                <a:gd name="T86" fmla="*/ 100 w 263"/>
                <a:gd name="T87" fmla="*/ 21 h 74"/>
                <a:gd name="T88" fmla="*/ 76 w 263"/>
                <a:gd name="T89" fmla="*/ 26 h 74"/>
                <a:gd name="T90" fmla="*/ 69 w 263"/>
                <a:gd name="T91" fmla="*/ 20 h 74"/>
                <a:gd name="T92" fmla="*/ 67 w 263"/>
                <a:gd name="T93" fmla="*/ 69 h 74"/>
                <a:gd name="T94" fmla="*/ 16 w 263"/>
                <a:gd name="T95" fmla="*/ 25 h 74"/>
                <a:gd name="T96" fmla="*/ 18 w 263"/>
                <a:gd name="T97" fmla="*/ 10 h 74"/>
                <a:gd name="T98" fmla="*/ 43 w 263"/>
                <a:gd name="T99" fmla="*/ 17 h 74"/>
                <a:gd name="T100" fmla="*/ 48 w 263"/>
                <a:gd name="T101" fmla="*/ 22 h 74"/>
                <a:gd name="T102" fmla="*/ 47 w 263"/>
                <a:gd name="T103" fmla="*/ 5 h 74"/>
                <a:gd name="T104" fmla="*/ 4 w 263"/>
                <a:gd name="T105" fmla="*/ 20 h 74"/>
                <a:gd name="T106" fmla="*/ 21 w 263"/>
                <a:gd name="T107" fmla="*/ 38 h 74"/>
                <a:gd name="T108" fmla="*/ 41 w 263"/>
                <a:gd name="T109" fmla="*/ 46 h 74"/>
                <a:gd name="T110" fmla="*/ 41 w 263"/>
                <a:gd name="T111" fmla="*/ 62 h 74"/>
                <a:gd name="T112" fmla="*/ 16 w 263"/>
                <a:gd name="T113" fmla="*/ 62 h 74"/>
                <a:gd name="T114" fmla="*/ 6 w 263"/>
                <a:gd name="T115" fmla="*/ 49 h 74"/>
                <a:gd name="T116" fmla="*/ 9 w 263"/>
                <a:gd name="T117" fmla="*/ 68 h 74"/>
                <a:gd name="T118" fmla="*/ 55 w 263"/>
                <a:gd name="T119" fmla="*/ 53 h 74"/>
                <a:gd name="T120" fmla="*/ 26 w 263"/>
                <a:gd name="T12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74">
                  <a:moveTo>
                    <a:pt x="243" y="58"/>
                  </a:moveTo>
                  <a:cubicBezTo>
                    <a:pt x="243" y="66"/>
                    <a:pt x="243" y="73"/>
                    <a:pt x="257" y="73"/>
                  </a:cubicBezTo>
                  <a:cubicBezTo>
                    <a:pt x="260" y="73"/>
                    <a:pt x="263" y="73"/>
                    <a:pt x="263" y="70"/>
                  </a:cubicBezTo>
                  <a:cubicBezTo>
                    <a:pt x="263" y="66"/>
                    <a:pt x="260" y="66"/>
                    <a:pt x="258" y="66"/>
                  </a:cubicBezTo>
                  <a:cubicBezTo>
                    <a:pt x="255" y="65"/>
                    <a:pt x="253" y="65"/>
                    <a:pt x="253" y="62"/>
                  </a:cubicBezTo>
                  <a:cubicBezTo>
                    <a:pt x="252" y="61"/>
                    <a:pt x="252" y="60"/>
                    <a:pt x="252" y="54"/>
                  </a:cubicBezTo>
                  <a:cubicBezTo>
                    <a:pt x="252" y="28"/>
                    <a:pt x="252" y="28"/>
                    <a:pt x="252" y="28"/>
                  </a:cubicBezTo>
                  <a:cubicBezTo>
                    <a:pt x="258" y="28"/>
                    <a:pt x="258" y="28"/>
                    <a:pt x="258" y="28"/>
                  </a:cubicBezTo>
                  <a:cubicBezTo>
                    <a:pt x="260" y="28"/>
                    <a:pt x="262" y="28"/>
                    <a:pt x="262" y="24"/>
                  </a:cubicBezTo>
                  <a:cubicBezTo>
                    <a:pt x="262" y="20"/>
                    <a:pt x="260" y="20"/>
                    <a:pt x="258" y="20"/>
                  </a:cubicBezTo>
                  <a:cubicBezTo>
                    <a:pt x="252" y="20"/>
                    <a:pt x="252" y="20"/>
                    <a:pt x="252" y="20"/>
                  </a:cubicBezTo>
                  <a:cubicBezTo>
                    <a:pt x="252" y="8"/>
                    <a:pt x="252" y="8"/>
                    <a:pt x="252" y="8"/>
                  </a:cubicBezTo>
                  <a:cubicBezTo>
                    <a:pt x="252" y="7"/>
                    <a:pt x="252" y="4"/>
                    <a:pt x="247" y="4"/>
                  </a:cubicBezTo>
                  <a:cubicBezTo>
                    <a:pt x="243" y="4"/>
                    <a:pt x="243" y="7"/>
                    <a:pt x="243" y="8"/>
                  </a:cubicBezTo>
                  <a:cubicBezTo>
                    <a:pt x="243" y="20"/>
                    <a:pt x="243" y="20"/>
                    <a:pt x="243" y="20"/>
                  </a:cubicBezTo>
                  <a:cubicBezTo>
                    <a:pt x="237" y="20"/>
                    <a:pt x="237" y="20"/>
                    <a:pt x="237" y="20"/>
                  </a:cubicBezTo>
                  <a:cubicBezTo>
                    <a:pt x="236" y="20"/>
                    <a:pt x="233" y="20"/>
                    <a:pt x="233" y="24"/>
                  </a:cubicBezTo>
                  <a:cubicBezTo>
                    <a:pt x="233" y="28"/>
                    <a:pt x="236" y="28"/>
                    <a:pt x="237" y="28"/>
                  </a:cubicBezTo>
                  <a:cubicBezTo>
                    <a:pt x="243" y="28"/>
                    <a:pt x="243" y="28"/>
                    <a:pt x="243" y="28"/>
                  </a:cubicBezTo>
                  <a:lnTo>
                    <a:pt x="243" y="58"/>
                  </a:lnTo>
                  <a:close/>
                  <a:moveTo>
                    <a:pt x="214" y="24"/>
                  </a:moveTo>
                  <a:cubicBezTo>
                    <a:pt x="214" y="22"/>
                    <a:pt x="213" y="19"/>
                    <a:pt x="209" y="19"/>
                  </a:cubicBezTo>
                  <a:cubicBezTo>
                    <a:pt x="205" y="19"/>
                    <a:pt x="205" y="22"/>
                    <a:pt x="205" y="24"/>
                  </a:cubicBezTo>
                  <a:cubicBezTo>
                    <a:pt x="205" y="69"/>
                    <a:pt x="205" y="69"/>
                    <a:pt x="205" y="69"/>
                  </a:cubicBezTo>
                  <a:cubicBezTo>
                    <a:pt x="205" y="71"/>
                    <a:pt x="205" y="73"/>
                    <a:pt x="209" y="73"/>
                  </a:cubicBezTo>
                  <a:cubicBezTo>
                    <a:pt x="214" y="73"/>
                    <a:pt x="214" y="71"/>
                    <a:pt x="214" y="69"/>
                  </a:cubicBezTo>
                  <a:cubicBezTo>
                    <a:pt x="214" y="49"/>
                    <a:pt x="214" y="49"/>
                    <a:pt x="214" y="49"/>
                  </a:cubicBezTo>
                  <a:cubicBezTo>
                    <a:pt x="214" y="43"/>
                    <a:pt x="214" y="36"/>
                    <a:pt x="221" y="31"/>
                  </a:cubicBezTo>
                  <a:cubicBezTo>
                    <a:pt x="224" y="29"/>
                    <a:pt x="226" y="29"/>
                    <a:pt x="229" y="28"/>
                  </a:cubicBezTo>
                  <a:cubicBezTo>
                    <a:pt x="230" y="28"/>
                    <a:pt x="233" y="28"/>
                    <a:pt x="233" y="24"/>
                  </a:cubicBezTo>
                  <a:cubicBezTo>
                    <a:pt x="233" y="19"/>
                    <a:pt x="229" y="19"/>
                    <a:pt x="227" y="19"/>
                  </a:cubicBezTo>
                  <a:cubicBezTo>
                    <a:pt x="221" y="19"/>
                    <a:pt x="216" y="23"/>
                    <a:pt x="214" y="29"/>
                  </a:cubicBezTo>
                  <a:lnTo>
                    <a:pt x="214" y="24"/>
                  </a:lnTo>
                  <a:close/>
                  <a:moveTo>
                    <a:pt x="176" y="47"/>
                  </a:moveTo>
                  <a:cubicBezTo>
                    <a:pt x="180" y="47"/>
                    <a:pt x="181" y="46"/>
                    <a:pt x="183" y="46"/>
                  </a:cubicBezTo>
                  <a:cubicBezTo>
                    <a:pt x="183" y="52"/>
                    <a:pt x="183" y="57"/>
                    <a:pt x="180" y="61"/>
                  </a:cubicBezTo>
                  <a:cubicBezTo>
                    <a:pt x="179" y="63"/>
                    <a:pt x="175" y="66"/>
                    <a:pt x="169" y="66"/>
                  </a:cubicBezTo>
                  <a:cubicBezTo>
                    <a:pt x="164" y="66"/>
                    <a:pt x="159" y="63"/>
                    <a:pt x="159" y="58"/>
                  </a:cubicBezTo>
                  <a:cubicBezTo>
                    <a:pt x="159" y="52"/>
                    <a:pt x="164" y="51"/>
                    <a:pt x="166" y="50"/>
                  </a:cubicBezTo>
                  <a:cubicBezTo>
                    <a:pt x="167" y="50"/>
                    <a:pt x="169" y="49"/>
                    <a:pt x="171" y="49"/>
                  </a:cubicBezTo>
                  <a:lnTo>
                    <a:pt x="176" y="47"/>
                  </a:lnTo>
                  <a:close/>
                  <a:moveTo>
                    <a:pt x="192" y="39"/>
                  </a:moveTo>
                  <a:cubicBezTo>
                    <a:pt x="192" y="34"/>
                    <a:pt x="192" y="29"/>
                    <a:pt x="188" y="25"/>
                  </a:cubicBezTo>
                  <a:cubicBezTo>
                    <a:pt x="184" y="20"/>
                    <a:pt x="178" y="19"/>
                    <a:pt x="172" y="19"/>
                  </a:cubicBezTo>
                  <a:cubicBezTo>
                    <a:pt x="165" y="19"/>
                    <a:pt x="158" y="21"/>
                    <a:pt x="154" y="27"/>
                  </a:cubicBezTo>
                  <a:cubicBezTo>
                    <a:pt x="153" y="28"/>
                    <a:pt x="152" y="31"/>
                    <a:pt x="152" y="33"/>
                  </a:cubicBezTo>
                  <a:cubicBezTo>
                    <a:pt x="152" y="35"/>
                    <a:pt x="153" y="37"/>
                    <a:pt x="157" y="37"/>
                  </a:cubicBezTo>
                  <a:cubicBezTo>
                    <a:pt x="160" y="37"/>
                    <a:pt x="161" y="35"/>
                    <a:pt x="161" y="34"/>
                  </a:cubicBezTo>
                  <a:cubicBezTo>
                    <a:pt x="162" y="31"/>
                    <a:pt x="164" y="27"/>
                    <a:pt x="172" y="27"/>
                  </a:cubicBezTo>
                  <a:cubicBezTo>
                    <a:pt x="174" y="27"/>
                    <a:pt x="183" y="27"/>
                    <a:pt x="183" y="35"/>
                  </a:cubicBezTo>
                  <a:cubicBezTo>
                    <a:pt x="183" y="38"/>
                    <a:pt x="182" y="39"/>
                    <a:pt x="180" y="39"/>
                  </a:cubicBezTo>
                  <a:cubicBezTo>
                    <a:pt x="179" y="40"/>
                    <a:pt x="177" y="40"/>
                    <a:pt x="174" y="41"/>
                  </a:cubicBezTo>
                  <a:cubicBezTo>
                    <a:pt x="165" y="42"/>
                    <a:pt x="165" y="42"/>
                    <a:pt x="165" y="42"/>
                  </a:cubicBezTo>
                  <a:cubicBezTo>
                    <a:pt x="160" y="44"/>
                    <a:pt x="150" y="46"/>
                    <a:pt x="150" y="58"/>
                  </a:cubicBezTo>
                  <a:cubicBezTo>
                    <a:pt x="150" y="67"/>
                    <a:pt x="156" y="74"/>
                    <a:pt x="167" y="74"/>
                  </a:cubicBezTo>
                  <a:cubicBezTo>
                    <a:pt x="171" y="74"/>
                    <a:pt x="178" y="73"/>
                    <a:pt x="183" y="66"/>
                  </a:cubicBezTo>
                  <a:cubicBezTo>
                    <a:pt x="183" y="70"/>
                    <a:pt x="183" y="70"/>
                    <a:pt x="184" y="71"/>
                  </a:cubicBezTo>
                  <a:cubicBezTo>
                    <a:pt x="184" y="73"/>
                    <a:pt x="186" y="73"/>
                    <a:pt x="188" y="73"/>
                  </a:cubicBezTo>
                  <a:cubicBezTo>
                    <a:pt x="191" y="73"/>
                    <a:pt x="192" y="71"/>
                    <a:pt x="192" y="69"/>
                  </a:cubicBezTo>
                  <a:lnTo>
                    <a:pt x="192" y="39"/>
                  </a:lnTo>
                  <a:close/>
                  <a:moveTo>
                    <a:pt x="67" y="69"/>
                  </a:moveTo>
                  <a:cubicBezTo>
                    <a:pt x="67" y="70"/>
                    <a:pt x="67" y="73"/>
                    <a:pt x="71" y="73"/>
                  </a:cubicBezTo>
                  <a:cubicBezTo>
                    <a:pt x="74" y="73"/>
                    <a:pt x="75" y="72"/>
                    <a:pt x="76" y="71"/>
                  </a:cubicBezTo>
                  <a:cubicBezTo>
                    <a:pt x="76" y="70"/>
                    <a:pt x="76" y="70"/>
                    <a:pt x="76" y="69"/>
                  </a:cubicBezTo>
                  <a:cubicBezTo>
                    <a:pt x="76" y="46"/>
                    <a:pt x="76" y="46"/>
                    <a:pt x="76" y="46"/>
                  </a:cubicBezTo>
                  <a:cubicBezTo>
                    <a:pt x="76" y="40"/>
                    <a:pt x="76" y="36"/>
                    <a:pt x="79" y="33"/>
                  </a:cubicBezTo>
                  <a:cubicBezTo>
                    <a:pt x="81" y="29"/>
                    <a:pt x="85" y="27"/>
                    <a:pt x="89" y="27"/>
                  </a:cubicBezTo>
                  <a:cubicBezTo>
                    <a:pt x="97" y="27"/>
                    <a:pt x="98" y="34"/>
                    <a:pt x="98" y="36"/>
                  </a:cubicBezTo>
                  <a:cubicBezTo>
                    <a:pt x="98" y="37"/>
                    <a:pt x="98" y="38"/>
                    <a:pt x="98" y="43"/>
                  </a:cubicBezTo>
                  <a:cubicBezTo>
                    <a:pt x="98" y="69"/>
                    <a:pt x="98" y="69"/>
                    <a:pt x="98" y="69"/>
                  </a:cubicBezTo>
                  <a:cubicBezTo>
                    <a:pt x="98" y="70"/>
                    <a:pt x="99" y="72"/>
                    <a:pt x="101" y="73"/>
                  </a:cubicBezTo>
                  <a:cubicBezTo>
                    <a:pt x="101" y="73"/>
                    <a:pt x="102" y="73"/>
                    <a:pt x="103" y="73"/>
                  </a:cubicBezTo>
                  <a:cubicBezTo>
                    <a:pt x="104" y="73"/>
                    <a:pt x="105" y="73"/>
                    <a:pt x="106" y="73"/>
                  </a:cubicBezTo>
                  <a:cubicBezTo>
                    <a:pt x="108" y="72"/>
                    <a:pt x="108" y="70"/>
                    <a:pt x="108" y="69"/>
                  </a:cubicBezTo>
                  <a:cubicBezTo>
                    <a:pt x="108" y="44"/>
                    <a:pt x="108" y="44"/>
                    <a:pt x="108" y="44"/>
                  </a:cubicBezTo>
                  <a:cubicBezTo>
                    <a:pt x="108" y="39"/>
                    <a:pt x="108" y="36"/>
                    <a:pt x="110" y="33"/>
                  </a:cubicBezTo>
                  <a:cubicBezTo>
                    <a:pt x="112" y="30"/>
                    <a:pt x="115" y="27"/>
                    <a:pt x="120" y="27"/>
                  </a:cubicBezTo>
                  <a:cubicBezTo>
                    <a:pt x="130" y="27"/>
                    <a:pt x="130" y="35"/>
                    <a:pt x="130" y="38"/>
                  </a:cubicBezTo>
                  <a:cubicBezTo>
                    <a:pt x="130" y="40"/>
                    <a:pt x="130" y="43"/>
                    <a:pt x="130" y="46"/>
                  </a:cubicBezTo>
                  <a:cubicBezTo>
                    <a:pt x="130" y="69"/>
                    <a:pt x="130" y="69"/>
                    <a:pt x="130" y="69"/>
                  </a:cubicBezTo>
                  <a:cubicBezTo>
                    <a:pt x="130" y="70"/>
                    <a:pt x="130" y="72"/>
                    <a:pt x="132" y="73"/>
                  </a:cubicBezTo>
                  <a:cubicBezTo>
                    <a:pt x="133" y="73"/>
                    <a:pt x="134" y="73"/>
                    <a:pt x="135" y="73"/>
                  </a:cubicBezTo>
                  <a:cubicBezTo>
                    <a:pt x="139" y="73"/>
                    <a:pt x="140" y="70"/>
                    <a:pt x="140" y="69"/>
                  </a:cubicBezTo>
                  <a:cubicBezTo>
                    <a:pt x="140" y="38"/>
                    <a:pt x="140" y="38"/>
                    <a:pt x="140" y="38"/>
                  </a:cubicBezTo>
                  <a:cubicBezTo>
                    <a:pt x="140" y="33"/>
                    <a:pt x="139" y="29"/>
                    <a:pt x="136" y="24"/>
                  </a:cubicBezTo>
                  <a:cubicBezTo>
                    <a:pt x="132" y="20"/>
                    <a:pt x="127" y="19"/>
                    <a:pt x="122" y="19"/>
                  </a:cubicBezTo>
                  <a:cubicBezTo>
                    <a:pt x="114" y="19"/>
                    <a:pt x="109" y="22"/>
                    <a:pt x="105" y="27"/>
                  </a:cubicBezTo>
                  <a:cubicBezTo>
                    <a:pt x="105" y="26"/>
                    <a:pt x="103" y="23"/>
                    <a:pt x="100" y="21"/>
                  </a:cubicBezTo>
                  <a:cubicBezTo>
                    <a:pt x="97" y="19"/>
                    <a:pt x="94" y="19"/>
                    <a:pt x="91" y="19"/>
                  </a:cubicBezTo>
                  <a:cubicBezTo>
                    <a:pt x="84" y="19"/>
                    <a:pt x="80" y="21"/>
                    <a:pt x="76" y="26"/>
                  </a:cubicBezTo>
                  <a:cubicBezTo>
                    <a:pt x="76" y="23"/>
                    <a:pt x="76" y="21"/>
                    <a:pt x="74" y="20"/>
                  </a:cubicBezTo>
                  <a:cubicBezTo>
                    <a:pt x="72" y="19"/>
                    <a:pt x="70" y="19"/>
                    <a:pt x="69" y="20"/>
                  </a:cubicBezTo>
                  <a:cubicBezTo>
                    <a:pt x="67" y="21"/>
                    <a:pt x="67" y="22"/>
                    <a:pt x="67" y="24"/>
                  </a:cubicBezTo>
                  <a:lnTo>
                    <a:pt x="67" y="69"/>
                  </a:lnTo>
                  <a:close/>
                  <a:moveTo>
                    <a:pt x="26" y="29"/>
                  </a:moveTo>
                  <a:cubicBezTo>
                    <a:pt x="22" y="28"/>
                    <a:pt x="18" y="27"/>
                    <a:pt x="16" y="25"/>
                  </a:cubicBezTo>
                  <a:cubicBezTo>
                    <a:pt x="16" y="25"/>
                    <a:pt x="14" y="23"/>
                    <a:pt x="14" y="19"/>
                  </a:cubicBezTo>
                  <a:cubicBezTo>
                    <a:pt x="14" y="15"/>
                    <a:pt x="15" y="12"/>
                    <a:pt x="18" y="10"/>
                  </a:cubicBezTo>
                  <a:cubicBezTo>
                    <a:pt x="20" y="9"/>
                    <a:pt x="24" y="8"/>
                    <a:pt x="28" y="8"/>
                  </a:cubicBezTo>
                  <a:cubicBezTo>
                    <a:pt x="39" y="8"/>
                    <a:pt x="42" y="14"/>
                    <a:pt x="43" y="17"/>
                  </a:cubicBezTo>
                  <a:cubicBezTo>
                    <a:pt x="44" y="18"/>
                    <a:pt x="45" y="20"/>
                    <a:pt x="45" y="20"/>
                  </a:cubicBezTo>
                  <a:cubicBezTo>
                    <a:pt x="46" y="22"/>
                    <a:pt x="47" y="22"/>
                    <a:pt x="48" y="22"/>
                  </a:cubicBezTo>
                  <a:cubicBezTo>
                    <a:pt x="51" y="22"/>
                    <a:pt x="53" y="20"/>
                    <a:pt x="53" y="17"/>
                  </a:cubicBezTo>
                  <a:cubicBezTo>
                    <a:pt x="53" y="15"/>
                    <a:pt x="51" y="9"/>
                    <a:pt x="47" y="5"/>
                  </a:cubicBezTo>
                  <a:cubicBezTo>
                    <a:pt x="41" y="0"/>
                    <a:pt x="33" y="0"/>
                    <a:pt x="28" y="0"/>
                  </a:cubicBezTo>
                  <a:cubicBezTo>
                    <a:pt x="12" y="0"/>
                    <a:pt x="4" y="8"/>
                    <a:pt x="4" y="20"/>
                  </a:cubicBezTo>
                  <a:cubicBezTo>
                    <a:pt x="4" y="31"/>
                    <a:pt x="11" y="34"/>
                    <a:pt x="13" y="35"/>
                  </a:cubicBezTo>
                  <a:cubicBezTo>
                    <a:pt x="15" y="36"/>
                    <a:pt x="18" y="37"/>
                    <a:pt x="21" y="38"/>
                  </a:cubicBezTo>
                  <a:cubicBezTo>
                    <a:pt x="28" y="40"/>
                    <a:pt x="28" y="40"/>
                    <a:pt x="28" y="40"/>
                  </a:cubicBezTo>
                  <a:cubicBezTo>
                    <a:pt x="34" y="42"/>
                    <a:pt x="38" y="43"/>
                    <a:pt x="41" y="46"/>
                  </a:cubicBezTo>
                  <a:cubicBezTo>
                    <a:pt x="43" y="47"/>
                    <a:pt x="45" y="50"/>
                    <a:pt x="45" y="54"/>
                  </a:cubicBezTo>
                  <a:cubicBezTo>
                    <a:pt x="45" y="57"/>
                    <a:pt x="43" y="60"/>
                    <a:pt x="41" y="62"/>
                  </a:cubicBezTo>
                  <a:cubicBezTo>
                    <a:pt x="37" y="65"/>
                    <a:pt x="31" y="65"/>
                    <a:pt x="29" y="65"/>
                  </a:cubicBezTo>
                  <a:cubicBezTo>
                    <a:pt x="26" y="65"/>
                    <a:pt x="21" y="65"/>
                    <a:pt x="16" y="62"/>
                  </a:cubicBezTo>
                  <a:cubicBezTo>
                    <a:pt x="12" y="59"/>
                    <a:pt x="11" y="55"/>
                    <a:pt x="10" y="52"/>
                  </a:cubicBezTo>
                  <a:cubicBezTo>
                    <a:pt x="10" y="50"/>
                    <a:pt x="9" y="49"/>
                    <a:pt x="6" y="49"/>
                  </a:cubicBezTo>
                  <a:cubicBezTo>
                    <a:pt x="4" y="49"/>
                    <a:pt x="0" y="50"/>
                    <a:pt x="0" y="54"/>
                  </a:cubicBezTo>
                  <a:cubicBezTo>
                    <a:pt x="0" y="55"/>
                    <a:pt x="2" y="63"/>
                    <a:pt x="9" y="68"/>
                  </a:cubicBezTo>
                  <a:cubicBezTo>
                    <a:pt x="14" y="72"/>
                    <a:pt x="21" y="74"/>
                    <a:pt x="28" y="74"/>
                  </a:cubicBezTo>
                  <a:cubicBezTo>
                    <a:pt x="40" y="74"/>
                    <a:pt x="55" y="69"/>
                    <a:pt x="55" y="53"/>
                  </a:cubicBezTo>
                  <a:cubicBezTo>
                    <a:pt x="55" y="37"/>
                    <a:pt x="43" y="34"/>
                    <a:pt x="35" y="32"/>
                  </a:cubicBezTo>
                  <a:lnTo>
                    <a:pt x="26"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6">
              <a:extLst>
                <a:ext uri="{FF2B5EF4-FFF2-40B4-BE49-F238E27FC236}">
                  <a16:creationId xmlns:a16="http://schemas.microsoft.com/office/drawing/2014/main" id="{4A2726D5-A080-4CA7-9639-8742730B8B20}"/>
                </a:ext>
              </a:extLst>
            </p:cNvPr>
            <p:cNvSpPr>
              <a:spLocks noEditPoints="1"/>
            </p:cNvSpPr>
            <p:nvPr userDrawn="1"/>
          </p:nvSpPr>
          <p:spPr bwMode="auto">
            <a:xfrm>
              <a:off x="3827463" y="-796925"/>
              <a:ext cx="1416050"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5">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64339095"/>
      </p:ext>
    </p:extLst>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9" name="Rektangel: övre hörn, ett rundat och ett klippt 8">
            <a:extLst>
              <a:ext uri="{FF2B5EF4-FFF2-40B4-BE49-F238E27FC236}">
                <a16:creationId xmlns:a16="http://schemas.microsoft.com/office/drawing/2014/main" id="{DB4F11C9-1898-47B8-BFBA-B64BDBC711AC}"/>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ktangel: övre hörn, ett rundat och ett klippt 6">
            <a:extLst>
              <a:ext uri="{FF2B5EF4-FFF2-40B4-BE49-F238E27FC236}">
                <a16:creationId xmlns:a16="http://schemas.microsoft.com/office/drawing/2014/main" id="{2F5989B4-053B-45A3-8831-4FD01102D652}"/>
              </a:ext>
            </a:extLst>
          </p:cNvPr>
          <p:cNvSpPr/>
          <p:nvPr/>
        </p:nvSpPr>
        <p:spPr>
          <a:xfrm>
            <a:off x="216000" y="774000"/>
            <a:ext cx="11761200" cy="5868987"/>
          </a:xfrm>
          <a:prstGeom prst="snipRoundRect">
            <a:avLst>
              <a:gd name="adj1" fmla="val 11181"/>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upp 12">
            <a:extLst>
              <a:ext uri="{FF2B5EF4-FFF2-40B4-BE49-F238E27FC236}">
                <a16:creationId xmlns:a16="http://schemas.microsoft.com/office/drawing/2014/main" id="{9357385C-973E-453D-B7C0-79088BAD9CE0}"/>
              </a:ext>
            </a:extLst>
          </p:cNvPr>
          <p:cNvGrpSpPr/>
          <p:nvPr userDrawn="1"/>
        </p:nvGrpSpPr>
        <p:grpSpPr>
          <a:xfrm>
            <a:off x="9345116" y="6146799"/>
            <a:ext cx="2430462" cy="331788"/>
            <a:chOff x="4710113" y="-950913"/>
            <a:chExt cx="2430462" cy="331788"/>
          </a:xfrm>
        </p:grpSpPr>
        <p:sp>
          <p:nvSpPr>
            <p:cNvPr id="11" name="Freeform 5">
              <a:extLst>
                <a:ext uri="{FF2B5EF4-FFF2-40B4-BE49-F238E27FC236}">
                  <a16:creationId xmlns:a16="http://schemas.microsoft.com/office/drawing/2014/main" id="{E59D6842-FA9C-4BC4-99B3-062991EF052B}"/>
                </a:ext>
              </a:extLst>
            </p:cNvPr>
            <p:cNvSpPr>
              <a:spLocks noEditPoints="1"/>
            </p:cNvSpPr>
            <p:nvPr userDrawn="1"/>
          </p:nvSpPr>
          <p:spPr bwMode="auto">
            <a:xfrm>
              <a:off x="6151563" y="-863600"/>
              <a:ext cx="989012" cy="241300"/>
            </a:xfrm>
            <a:custGeom>
              <a:avLst/>
              <a:gdLst>
                <a:gd name="T0" fmla="*/ 288 w 311"/>
                <a:gd name="T1" fmla="*/ 27 h 74"/>
                <a:gd name="T2" fmla="*/ 309 w 311"/>
                <a:gd name="T3" fmla="*/ 34 h 74"/>
                <a:gd name="T4" fmla="*/ 265 w 311"/>
                <a:gd name="T5" fmla="*/ 35 h 74"/>
                <a:gd name="T6" fmla="*/ 308 w 311"/>
                <a:gd name="T7" fmla="*/ 63 h 74"/>
                <a:gd name="T8" fmla="*/ 301 w 311"/>
                <a:gd name="T9" fmla="*/ 57 h 74"/>
                <a:gd name="T10" fmla="*/ 248 w 311"/>
                <a:gd name="T11" fmla="*/ 12 h 74"/>
                <a:gd name="T12" fmla="*/ 242 w 311"/>
                <a:gd name="T13" fmla="*/ 6 h 74"/>
                <a:gd name="T14" fmla="*/ 243 w 311"/>
                <a:gd name="T15" fmla="*/ 24 h 74"/>
                <a:gd name="T16" fmla="*/ 252 w 311"/>
                <a:gd name="T17" fmla="*/ 71 h 74"/>
                <a:gd name="T18" fmla="*/ 212 w 311"/>
                <a:gd name="T19" fmla="*/ 40 h 74"/>
                <a:gd name="T20" fmla="*/ 212 w 311"/>
                <a:gd name="T21" fmla="*/ 26 h 74"/>
                <a:gd name="T22" fmla="*/ 232 w 311"/>
                <a:gd name="T23" fmla="*/ 33 h 74"/>
                <a:gd name="T24" fmla="*/ 208 w 311"/>
                <a:gd name="T25" fmla="*/ 49 h 74"/>
                <a:gd name="T26" fmla="*/ 213 w 311"/>
                <a:gd name="T27" fmla="*/ 67 h 74"/>
                <a:gd name="T28" fmla="*/ 197 w 311"/>
                <a:gd name="T29" fmla="*/ 54 h 74"/>
                <a:gd name="T30" fmla="*/ 213 w 311"/>
                <a:gd name="T31" fmla="*/ 74 h 74"/>
                <a:gd name="T32" fmla="*/ 218 w 311"/>
                <a:gd name="T33" fmla="*/ 42 h 74"/>
                <a:gd name="T34" fmla="*/ 155 w 311"/>
                <a:gd name="T35" fmla="*/ 33 h 74"/>
                <a:gd name="T36" fmla="*/ 176 w 311"/>
                <a:gd name="T37" fmla="*/ 33 h 74"/>
                <a:gd name="T38" fmla="*/ 165 w 311"/>
                <a:gd name="T39" fmla="*/ 19 h 74"/>
                <a:gd name="T40" fmla="*/ 166 w 311"/>
                <a:gd name="T41" fmla="*/ 50 h 74"/>
                <a:gd name="T42" fmla="*/ 155 w 311"/>
                <a:gd name="T43" fmla="*/ 62 h 74"/>
                <a:gd name="T44" fmla="*/ 144 w 311"/>
                <a:gd name="T45" fmla="*/ 58 h 74"/>
                <a:gd name="T46" fmla="*/ 179 w 311"/>
                <a:gd name="T47" fmla="*/ 70 h 74"/>
                <a:gd name="T48" fmla="*/ 164 w 311"/>
                <a:gd name="T49" fmla="*/ 40 h 74"/>
                <a:gd name="T50" fmla="*/ 123 w 311"/>
                <a:gd name="T51" fmla="*/ 61 h 74"/>
                <a:gd name="T52" fmla="*/ 108 w 311"/>
                <a:gd name="T53" fmla="*/ 50 h 74"/>
                <a:gd name="T54" fmla="*/ 134 w 311"/>
                <a:gd name="T55" fmla="*/ 39 h 74"/>
                <a:gd name="T56" fmla="*/ 97 w 311"/>
                <a:gd name="T57" fmla="*/ 27 h 74"/>
                <a:gd name="T58" fmla="*/ 104 w 311"/>
                <a:gd name="T59" fmla="*/ 34 h 74"/>
                <a:gd name="T60" fmla="*/ 123 w 311"/>
                <a:gd name="T61" fmla="*/ 39 h 74"/>
                <a:gd name="T62" fmla="*/ 92 w 311"/>
                <a:gd name="T63" fmla="*/ 58 h 74"/>
                <a:gd name="T64" fmla="*/ 126 w 311"/>
                <a:gd name="T65" fmla="*/ 71 h 74"/>
                <a:gd name="T66" fmla="*/ 134 w 311"/>
                <a:gd name="T67" fmla="*/ 39 h 74"/>
                <a:gd name="T68" fmla="*/ 73 w 311"/>
                <a:gd name="T69" fmla="*/ 5 h 74"/>
                <a:gd name="T70" fmla="*/ 82 w 311"/>
                <a:gd name="T71" fmla="*/ 69 h 74"/>
                <a:gd name="T72" fmla="*/ 16 w 311"/>
                <a:gd name="T73" fmla="*/ 57 h 74"/>
                <a:gd name="T74" fmla="*/ 34 w 311"/>
                <a:gd name="T75" fmla="*/ 8 h 74"/>
                <a:gd name="T76" fmla="*/ 64 w 311"/>
                <a:gd name="T77" fmla="*/ 21 h 74"/>
                <a:gd name="T78" fmla="*/ 9 w 311"/>
                <a:gd name="T79" fmla="*/ 10 h 74"/>
                <a:gd name="T80" fmla="*/ 34 w 311"/>
                <a:gd name="T81" fmla="*/ 74 h 74"/>
                <a:gd name="T82" fmla="*/ 59 w 311"/>
                <a:gd name="T83"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 h="74">
                  <a:moveTo>
                    <a:pt x="288" y="66"/>
                  </a:moveTo>
                  <a:cubicBezTo>
                    <a:pt x="275" y="66"/>
                    <a:pt x="273" y="55"/>
                    <a:pt x="273" y="46"/>
                  </a:cubicBezTo>
                  <a:cubicBezTo>
                    <a:pt x="273" y="36"/>
                    <a:pt x="277" y="27"/>
                    <a:pt x="288" y="27"/>
                  </a:cubicBezTo>
                  <a:cubicBezTo>
                    <a:pt x="296" y="27"/>
                    <a:pt x="299" y="32"/>
                    <a:pt x="300" y="34"/>
                  </a:cubicBezTo>
                  <a:cubicBezTo>
                    <a:pt x="301" y="36"/>
                    <a:pt x="302" y="38"/>
                    <a:pt x="304" y="38"/>
                  </a:cubicBezTo>
                  <a:cubicBezTo>
                    <a:pt x="307" y="38"/>
                    <a:pt x="309" y="36"/>
                    <a:pt x="309" y="34"/>
                  </a:cubicBezTo>
                  <a:cubicBezTo>
                    <a:pt x="309" y="33"/>
                    <a:pt x="309" y="32"/>
                    <a:pt x="307" y="29"/>
                  </a:cubicBezTo>
                  <a:cubicBezTo>
                    <a:pt x="305" y="24"/>
                    <a:pt x="300" y="19"/>
                    <a:pt x="288" y="19"/>
                  </a:cubicBezTo>
                  <a:cubicBezTo>
                    <a:pt x="284" y="19"/>
                    <a:pt x="270" y="19"/>
                    <a:pt x="265" y="35"/>
                  </a:cubicBezTo>
                  <a:cubicBezTo>
                    <a:pt x="263" y="38"/>
                    <a:pt x="263" y="42"/>
                    <a:pt x="263" y="46"/>
                  </a:cubicBezTo>
                  <a:cubicBezTo>
                    <a:pt x="263" y="59"/>
                    <a:pt x="269" y="74"/>
                    <a:pt x="288" y="74"/>
                  </a:cubicBezTo>
                  <a:cubicBezTo>
                    <a:pt x="302" y="74"/>
                    <a:pt x="307" y="66"/>
                    <a:pt x="308" y="63"/>
                  </a:cubicBezTo>
                  <a:cubicBezTo>
                    <a:pt x="310" y="61"/>
                    <a:pt x="311" y="58"/>
                    <a:pt x="311" y="57"/>
                  </a:cubicBezTo>
                  <a:cubicBezTo>
                    <a:pt x="311" y="53"/>
                    <a:pt x="307" y="53"/>
                    <a:pt x="306" y="53"/>
                  </a:cubicBezTo>
                  <a:cubicBezTo>
                    <a:pt x="303" y="53"/>
                    <a:pt x="302" y="55"/>
                    <a:pt x="301" y="57"/>
                  </a:cubicBezTo>
                  <a:cubicBezTo>
                    <a:pt x="300" y="60"/>
                    <a:pt x="297" y="66"/>
                    <a:pt x="288" y="66"/>
                  </a:cubicBezTo>
                  <a:moveTo>
                    <a:pt x="242" y="6"/>
                  </a:moveTo>
                  <a:cubicBezTo>
                    <a:pt x="242" y="9"/>
                    <a:pt x="244" y="12"/>
                    <a:pt x="248" y="12"/>
                  </a:cubicBezTo>
                  <a:cubicBezTo>
                    <a:pt x="251" y="12"/>
                    <a:pt x="253" y="10"/>
                    <a:pt x="253" y="6"/>
                  </a:cubicBezTo>
                  <a:cubicBezTo>
                    <a:pt x="253" y="2"/>
                    <a:pt x="251" y="0"/>
                    <a:pt x="248" y="0"/>
                  </a:cubicBezTo>
                  <a:cubicBezTo>
                    <a:pt x="245" y="0"/>
                    <a:pt x="242" y="2"/>
                    <a:pt x="242" y="6"/>
                  </a:cubicBezTo>
                  <a:moveTo>
                    <a:pt x="252" y="24"/>
                  </a:moveTo>
                  <a:cubicBezTo>
                    <a:pt x="252" y="23"/>
                    <a:pt x="252" y="19"/>
                    <a:pt x="248" y="19"/>
                  </a:cubicBezTo>
                  <a:cubicBezTo>
                    <a:pt x="244" y="19"/>
                    <a:pt x="243" y="23"/>
                    <a:pt x="243" y="24"/>
                  </a:cubicBezTo>
                  <a:cubicBezTo>
                    <a:pt x="243" y="69"/>
                    <a:pt x="243" y="69"/>
                    <a:pt x="243" y="69"/>
                  </a:cubicBezTo>
                  <a:cubicBezTo>
                    <a:pt x="243" y="72"/>
                    <a:pt x="245" y="73"/>
                    <a:pt x="248" y="73"/>
                  </a:cubicBezTo>
                  <a:cubicBezTo>
                    <a:pt x="250" y="73"/>
                    <a:pt x="252" y="72"/>
                    <a:pt x="252" y="71"/>
                  </a:cubicBezTo>
                  <a:cubicBezTo>
                    <a:pt x="252" y="71"/>
                    <a:pt x="252" y="70"/>
                    <a:pt x="252" y="69"/>
                  </a:cubicBezTo>
                  <a:lnTo>
                    <a:pt x="252" y="24"/>
                  </a:lnTo>
                  <a:close/>
                  <a:moveTo>
                    <a:pt x="212" y="40"/>
                  </a:moveTo>
                  <a:cubicBezTo>
                    <a:pt x="207" y="39"/>
                    <a:pt x="203" y="38"/>
                    <a:pt x="203" y="33"/>
                  </a:cubicBezTo>
                  <a:cubicBezTo>
                    <a:pt x="203" y="31"/>
                    <a:pt x="204" y="29"/>
                    <a:pt x="206" y="28"/>
                  </a:cubicBezTo>
                  <a:cubicBezTo>
                    <a:pt x="208" y="26"/>
                    <a:pt x="211" y="26"/>
                    <a:pt x="212" y="26"/>
                  </a:cubicBezTo>
                  <a:cubicBezTo>
                    <a:pt x="220" y="26"/>
                    <a:pt x="223" y="31"/>
                    <a:pt x="224" y="33"/>
                  </a:cubicBezTo>
                  <a:cubicBezTo>
                    <a:pt x="225" y="36"/>
                    <a:pt x="226" y="37"/>
                    <a:pt x="228" y="37"/>
                  </a:cubicBezTo>
                  <a:cubicBezTo>
                    <a:pt x="230" y="37"/>
                    <a:pt x="232" y="36"/>
                    <a:pt x="232" y="33"/>
                  </a:cubicBezTo>
                  <a:cubicBezTo>
                    <a:pt x="232" y="31"/>
                    <a:pt x="230" y="19"/>
                    <a:pt x="212" y="19"/>
                  </a:cubicBezTo>
                  <a:cubicBezTo>
                    <a:pt x="195" y="19"/>
                    <a:pt x="194" y="32"/>
                    <a:pt x="194" y="34"/>
                  </a:cubicBezTo>
                  <a:cubicBezTo>
                    <a:pt x="194" y="44"/>
                    <a:pt x="203" y="47"/>
                    <a:pt x="208" y="49"/>
                  </a:cubicBezTo>
                  <a:cubicBezTo>
                    <a:pt x="214" y="50"/>
                    <a:pt x="214" y="50"/>
                    <a:pt x="214" y="50"/>
                  </a:cubicBezTo>
                  <a:cubicBezTo>
                    <a:pt x="219" y="52"/>
                    <a:pt x="224" y="53"/>
                    <a:pt x="224" y="59"/>
                  </a:cubicBezTo>
                  <a:cubicBezTo>
                    <a:pt x="224" y="63"/>
                    <a:pt x="219" y="67"/>
                    <a:pt x="213" y="67"/>
                  </a:cubicBezTo>
                  <a:cubicBezTo>
                    <a:pt x="209" y="67"/>
                    <a:pt x="205" y="65"/>
                    <a:pt x="203" y="62"/>
                  </a:cubicBezTo>
                  <a:cubicBezTo>
                    <a:pt x="202" y="60"/>
                    <a:pt x="202" y="60"/>
                    <a:pt x="200" y="56"/>
                  </a:cubicBezTo>
                  <a:cubicBezTo>
                    <a:pt x="200" y="55"/>
                    <a:pt x="199" y="54"/>
                    <a:pt x="197" y="54"/>
                  </a:cubicBezTo>
                  <a:cubicBezTo>
                    <a:pt x="195" y="54"/>
                    <a:pt x="192" y="55"/>
                    <a:pt x="192" y="58"/>
                  </a:cubicBezTo>
                  <a:cubicBezTo>
                    <a:pt x="192" y="60"/>
                    <a:pt x="193" y="65"/>
                    <a:pt x="197" y="69"/>
                  </a:cubicBezTo>
                  <a:cubicBezTo>
                    <a:pt x="203" y="74"/>
                    <a:pt x="210" y="74"/>
                    <a:pt x="213" y="74"/>
                  </a:cubicBezTo>
                  <a:cubicBezTo>
                    <a:pt x="217" y="74"/>
                    <a:pt x="223" y="73"/>
                    <a:pt x="227" y="70"/>
                  </a:cubicBezTo>
                  <a:cubicBezTo>
                    <a:pt x="230" y="68"/>
                    <a:pt x="233" y="64"/>
                    <a:pt x="233" y="58"/>
                  </a:cubicBezTo>
                  <a:cubicBezTo>
                    <a:pt x="233" y="47"/>
                    <a:pt x="223" y="44"/>
                    <a:pt x="218" y="42"/>
                  </a:cubicBezTo>
                  <a:lnTo>
                    <a:pt x="212" y="40"/>
                  </a:lnTo>
                  <a:close/>
                  <a:moveTo>
                    <a:pt x="164" y="40"/>
                  </a:moveTo>
                  <a:cubicBezTo>
                    <a:pt x="159" y="39"/>
                    <a:pt x="155" y="38"/>
                    <a:pt x="155" y="33"/>
                  </a:cubicBezTo>
                  <a:cubicBezTo>
                    <a:pt x="155" y="31"/>
                    <a:pt x="156" y="29"/>
                    <a:pt x="158" y="28"/>
                  </a:cubicBezTo>
                  <a:cubicBezTo>
                    <a:pt x="160" y="26"/>
                    <a:pt x="163" y="26"/>
                    <a:pt x="164" y="26"/>
                  </a:cubicBezTo>
                  <a:cubicBezTo>
                    <a:pt x="172" y="26"/>
                    <a:pt x="175" y="31"/>
                    <a:pt x="176" y="33"/>
                  </a:cubicBezTo>
                  <a:cubicBezTo>
                    <a:pt x="177" y="36"/>
                    <a:pt x="178" y="37"/>
                    <a:pt x="180" y="37"/>
                  </a:cubicBezTo>
                  <a:cubicBezTo>
                    <a:pt x="182" y="37"/>
                    <a:pt x="185" y="36"/>
                    <a:pt x="185" y="33"/>
                  </a:cubicBezTo>
                  <a:cubicBezTo>
                    <a:pt x="185" y="31"/>
                    <a:pt x="182" y="19"/>
                    <a:pt x="165" y="19"/>
                  </a:cubicBezTo>
                  <a:cubicBezTo>
                    <a:pt x="147" y="19"/>
                    <a:pt x="146" y="32"/>
                    <a:pt x="146" y="34"/>
                  </a:cubicBezTo>
                  <a:cubicBezTo>
                    <a:pt x="146" y="44"/>
                    <a:pt x="155" y="47"/>
                    <a:pt x="160" y="49"/>
                  </a:cubicBezTo>
                  <a:cubicBezTo>
                    <a:pt x="166" y="50"/>
                    <a:pt x="166" y="50"/>
                    <a:pt x="166" y="50"/>
                  </a:cubicBezTo>
                  <a:cubicBezTo>
                    <a:pt x="171" y="52"/>
                    <a:pt x="176" y="53"/>
                    <a:pt x="176" y="59"/>
                  </a:cubicBezTo>
                  <a:cubicBezTo>
                    <a:pt x="176" y="63"/>
                    <a:pt x="172" y="67"/>
                    <a:pt x="166" y="67"/>
                  </a:cubicBezTo>
                  <a:cubicBezTo>
                    <a:pt x="161" y="67"/>
                    <a:pt x="157" y="65"/>
                    <a:pt x="155" y="62"/>
                  </a:cubicBezTo>
                  <a:cubicBezTo>
                    <a:pt x="154" y="60"/>
                    <a:pt x="154" y="60"/>
                    <a:pt x="152" y="56"/>
                  </a:cubicBezTo>
                  <a:cubicBezTo>
                    <a:pt x="152" y="55"/>
                    <a:pt x="151" y="54"/>
                    <a:pt x="149" y="54"/>
                  </a:cubicBezTo>
                  <a:cubicBezTo>
                    <a:pt x="147" y="54"/>
                    <a:pt x="144" y="55"/>
                    <a:pt x="144" y="58"/>
                  </a:cubicBezTo>
                  <a:cubicBezTo>
                    <a:pt x="144" y="60"/>
                    <a:pt x="145" y="65"/>
                    <a:pt x="150" y="69"/>
                  </a:cubicBezTo>
                  <a:cubicBezTo>
                    <a:pt x="155" y="74"/>
                    <a:pt x="162" y="74"/>
                    <a:pt x="165" y="74"/>
                  </a:cubicBezTo>
                  <a:cubicBezTo>
                    <a:pt x="170" y="74"/>
                    <a:pt x="175" y="73"/>
                    <a:pt x="179" y="70"/>
                  </a:cubicBezTo>
                  <a:cubicBezTo>
                    <a:pt x="182" y="68"/>
                    <a:pt x="185" y="64"/>
                    <a:pt x="185" y="58"/>
                  </a:cubicBezTo>
                  <a:cubicBezTo>
                    <a:pt x="185" y="47"/>
                    <a:pt x="175" y="44"/>
                    <a:pt x="170" y="42"/>
                  </a:cubicBezTo>
                  <a:lnTo>
                    <a:pt x="164" y="40"/>
                  </a:lnTo>
                  <a:close/>
                  <a:moveTo>
                    <a:pt x="119" y="47"/>
                  </a:moveTo>
                  <a:cubicBezTo>
                    <a:pt x="123" y="47"/>
                    <a:pt x="124" y="46"/>
                    <a:pt x="126" y="46"/>
                  </a:cubicBezTo>
                  <a:cubicBezTo>
                    <a:pt x="126" y="52"/>
                    <a:pt x="125" y="57"/>
                    <a:pt x="123" y="61"/>
                  </a:cubicBezTo>
                  <a:cubicBezTo>
                    <a:pt x="121" y="63"/>
                    <a:pt x="117" y="66"/>
                    <a:pt x="112" y="66"/>
                  </a:cubicBezTo>
                  <a:cubicBezTo>
                    <a:pt x="107" y="66"/>
                    <a:pt x="102" y="63"/>
                    <a:pt x="102" y="58"/>
                  </a:cubicBezTo>
                  <a:cubicBezTo>
                    <a:pt x="102" y="52"/>
                    <a:pt x="107" y="51"/>
                    <a:pt x="108" y="50"/>
                  </a:cubicBezTo>
                  <a:cubicBezTo>
                    <a:pt x="110" y="50"/>
                    <a:pt x="112" y="49"/>
                    <a:pt x="113" y="49"/>
                  </a:cubicBezTo>
                  <a:lnTo>
                    <a:pt x="119" y="47"/>
                  </a:lnTo>
                  <a:close/>
                  <a:moveTo>
                    <a:pt x="134" y="39"/>
                  </a:moveTo>
                  <a:cubicBezTo>
                    <a:pt x="134" y="34"/>
                    <a:pt x="134" y="29"/>
                    <a:pt x="131" y="25"/>
                  </a:cubicBezTo>
                  <a:cubicBezTo>
                    <a:pt x="127" y="20"/>
                    <a:pt x="121" y="19"/>
                    <a:pt x="115" y="19"/>
                  </a:cubicBezTo>
                  <a:cubicBezTo>
                    <a:pt x="108" y="19"/>
                    <a:pt x="101" y="21"/>
                    <a:pt x="97" y="27"/>
                  </a:cubicBezTo>
                  <a:cubicBezTo>
                    <a:pt x="96" y="28"/>
                    <a:pt x="95" y="31"/>
                    <a:pt x="95" y="33"/>
                  </a:cubicBezTo>
                  <a:cubicBezTo>
                    <a:pt x="95" y="35"/>
                    <a:pt x="96" y="37"/>
                    <a:pt x="99" y="37"/>
                  </a:cubicBezTo>
                  <a:cubicBezTo>
                    <a:pt x="103" y="37"/>
                    <a:pt x="103" y="35"/>
                    <a:pt x="104" y="34"/>
                  </a:cubicBezTo>
                  <a:cubicBezTo>
                    <a:pt x="105" y="31"/>
                    <a:pt x="106" y="27"/>
                    <a:pt x="115" y="27"/>
                  </a:cubicBezTo>
                  <a:cubicBezTo>
                    <a:pt x="117" y="27"/>
                    <a:pt x="126" y="27"/>
                    <a:pt x="126" y="35"/>
                  </a:cubicBezTo>
                  <a:cubicBezTo>
                    <a:pt x="126" y="38"/>
                    <a:pt x="125" y="39"/>
                    <a:pt x="123" y="39"/>
                  </a:cubicBezTo>
                  <a:cubicBezTo>
                    <a:pt x="122" y="40"/>
                    <a:pt x="120" y="40"/>
                    <a:pt x="117" y="41"/>
                  </a:cubicBezTo>
                  <a:cubicBezTo>
                    <a:pt x="108" y="42"/>
                    <a:pt x="108" y="42"/>
                    <a:pt x="108" y="42"/>
                  </a:cubicBezTo>
                  <a:cubicBezTo>
                    <a:pt x="102" y="44"/>
                    <a:pt x="92" y="46"/>
                    <a:pt x="92" y="58"/>
                  </a:cubicBezTo>
                  <a:cubicBezTo>
                    <a:pt x="92" y="67"/>
                    <a:pt x="99" y="74"/>
                    <a:pt x="110" y="74"/>
                  </a:cubicBezTo>
                  <a:cubicBezTo>
                    <a:pt x="114" y="74"/>
                    <a:pt x="121" y="73"/>
                    <a:pt x="126" y="66"/>
                  </a:cubicBezTo>
                  <a:cubicBezTo>
                    <a:pt x="126" y="70"/>
                    <a:pt x="126" y="70"/>
                    <a:pt x="126" y="71"/>
                  </a:cubicBezTo>
                  <a:cubicBezTo>
                    <a:pt x="127" y="73"/>
                    <a:pt x="129" y="73"/>
                    <a:pt x="130" y="73"/>
                  </a:cubicBezTo>
                  <a:cubicBezTo>
                    <a:pt x="134" y="73"/>
                    <a:pt x="134" y="71"/>
                    <a:pt x="134" y="69"/>
                  </a:cubicBezTo>
                  <a:lnTo>
                    <a:pt x="134" y="39"/>
                  </a:lnTo>
                  <a:close/>
                  <a:moveTo>
                    <a:pt x="82" y="5"/>
                  </a:moveTo>
                  <a:cubicBezTo>
                    <a:pt x="82" y="4"/>
                    <a:pt x="82" y="0"/>
                    <a:pt x="78" y="0"/>
                  </a:cubicBezTo>
                  <a:cubicBezTo>
                    <a:pt x="73" y="0"/>
                    <a:pt x="73" y="4"/>
                    <a:pt x="73" y="5"/>
                  </a:cubicBezTo>
                  <a:cubicBezTo>
                    <a:pt x="73" y="69"/>
                    <a:pt x="73" y="69"/>
                    <a:pt x="73" y="69"/>
                  </a:cubicBezTo>
                  <a:cubicBezTo>
                    <a:pt x="73" y="72"/>
                    <a:pt x="75" y="73"/>
                    <a:pt x="78" y="73"/>
                  </a:cubicBezTo>
                  <a:cubicBezTo>
                    <a:pt x="82" y="73"/>
                    <a:pt x="82" y="70"/>
                    <a:pt x="82" y="69"/>
                  </a:cubicBezTo>
                  <a:lnTo>
                    <a:pt x="82" y="5"/>
                  </a:lnTo>
                  <a:close/>
                  <a:moveTo>
                    <a:pt x="34" y="66"/>
                  </a:moveTo>
                  <a:cubicBezTo>
                    <a:pt x="29" y="66"/>
                    <a:pt x="21" y="65"/>
                    <a:pt x="16" y="57"/>
                  </a:cubicBezTo>
                  <a:cubicBezTo>
                    <a:pt x="12" y="51"/>
                    <a:pt x="10" y="44"/>
                    <a:pt x="10" y="37"/>
                  </a:cubicBezTo>
                  <a:cubicBezTo>
                    <a:pt x="10" y="29"/>
                    <a:pt x="12" y="19"/>
                    <a:pt x="19" y="13"/>
                  </a:cubicBezTo>
                  <a:cubicBezTo>
                    <a:pt x="24" y="9"/>
                    <a:pt x="30" y="8"/>
                    <a:pt x="34" y="8"/>
                  </a:cubicBezTo>
                  <a:cubicBezTo>
                    <a:pt x="42" y="8"/>
                    <a:pt x="49" y="10"/>
                    <a:pt x="54" y="21"/>
                  </a:cubicBezTo>
                  <a:cubicBezTo>
                    <a:pt x="55" y="24"/>
                    <a:pt x="56" y="26"/>
                    <a:pt x="58" y="26"/>
                  </a:cubicBezTo>
                  <a:cubicBezTo>
                    <a:pt x="61" y="26"/>
                    <a:pt x="64" y="24"/>
                    <a:pt x="64" y="21"/>
                  </a:cubicBezTo>
                  <a:cubicBezTo>
                    <a:pt x="64" y="18"/>
                    <a:pt x="61" y="12"/>
                    <a:pt x="58" y="9"/>
                  </a:cubicBezTo>
                  <a:cubicBezTo>
                    <a:pt x="50" y="0"/>
                    <a:pt x="38" y="0"/>
                    <a:pt x="34" y="0"/>
                  </a:cubicBezTo>
                  <a:cubicBezTo>
                    <a:pt x="30" y="0"/>
                    <a:pt x="18" y="0"/>
                    <a:pt x="9" y="10"/>
                  </a:cubicBezTo>
                  <a:cubicBezTo>
                    <a:pt x="2" y="17"/>
                    <a:pt x="0" y="27"/>
                    <a:pt x="0" y="37"/>
                  </a:cubicBezTo>
                  <a:cubicBezTo>
                    <a:pt x="0" y="47"/>
                    <a:pt x="2" y="56"/>
                    <a:pt x="8" y="64"/>
                  </a:cubicBezTo>
                  <a:cubicBezTo>
                    <a:pt x="11" y="68"/>
                    <a:pt x="18" y="74"/>
                    <a:pt x="34" y="74"/>
                  </a:cubicBezTo>
                  <a:cubicBezTo>
                    <a:pt x="40" y="74"/>
                    <a:pt x="53" y="73"/>
                    <a:pt x="61" y="61"/>
                  </a:cubicBezTo>
                  <a:cubicBezTo>
                    <a:pt x="62" y="60"/>
                    <a:pt x="65" y="55"/>
                    <a:pt x="65" y="52"/>
                  </a:cubicBezTo>
                  <a:cubicBezTo>
                    <a:pt x="65" y="49"/>
                    <a:pt x="61" y="48"/>
                    <a:pt x="59" y="48"/>
                  </a:cubicBezTo>
                  <a:cubicBezTo>
                    <a:pt x="56" y="48"/>
                    <a:pt x="56" y="50"/>
                    <a:pt x="54" y="53"/>
                  </a:cubicBezTo>
                  <a:cubicBezTo>
                    <a:pt x="51" y="61"/>
                    <a:pt x="43" y="66"/>
                    <a:pt x="34" y="66"/>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6">
              <a:extLst>
                <a:ext uri="{FF2B5EF4-FFF2-40B4-BE49-F238E27FC236}">
                  <a16:creationId xmlns:a16="http://schemas.microsoft.com/office/drawing/2014/main" id="{C4F7CDC4-77E7-4CEA-A203-C364AE44D29C}"/>
                </a:ext>
              </a:extLst>
            </p:cNvPr>
            <p:cNvSpPr>
              <a:spLocks noEditPoints="1"/>
            </p:cNvSpPr>
            <p:nvPr userDrawn="1"/>
          </p:nvSpPr>
          <p:spPr bwMode="auto">
            <a:xfrm>
              <a:off x="4710113" y="-950913"/>
              <a:ext cx="1416050" cy="331788"/>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5">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542999098"/>
      </p:ext>
    </p:extLst>
  </p:cSld>
  <p:clrMap bg1="dk1" tx1="lt1" bg2="dk2" tx2="lt2" accent1="accent1" accent2="accent2" accent3="accent3" accent4="accent4" accent5="accent5" accent6="accent6" hlink="hlink" folHlink="folHlink"/>
  <p:sldLayoutIdLst>
    <p:sldLayoutId id="2147483722" r:id="rId1"/>
    <p:sldLayoutId id="2147483723" r:id="rId2"/>
    <p:sldLayoutId id="2147483724" r:id="rId3"/>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FBD97D-C04A-4418-A8EB-468221CA48B5}" type="datetimeFigureOut">
              <a:rPr lang="it-IT" smtClean="0">
                <a:solidFill>
                  <a:prstClr val="black">
                    <a:tint val="75000"/>
                  </a:prstClr>
                </a:solidFill>
              </a:rPr>
              <a:pPr/>
              <a:t>16/03/2022</a:t>
            </a:fld>
            <a:endParaRPr lang="it-IT">
              <a:solidFill>
                <a:prstClr val="black">
                  <a:tint val="75000"/>
                </a:prstClr>
              </a:solidFill>
            </a:endParaRPr>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BA9C3A-82E0-4FC1-8343-13FC122D8522}"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2597640812"/>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7" name="Freeform 15">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reeform 5">
            <a:extLst>
              <a:ext uri="{FF2B5EF4-FFF2-40B4-BE49-F238E27FC236}">
                <a16:creationId xmlns:a16="http://schemas.microsoft.com/office/drawing/2014/main" id="{7713221E-6E72-488C-A20B-C6CF1C88823B}"/>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Tree>
    <p:extLst>
      <p:ext uri="{BB962C8B-B14F-4D97-AF65-F5344CB8AC3E}">
        <p14:creationId xmlns:p14="http://schemas.microsoft.com/office/powerpoint/2010/main" val="2619029509"/>
      </p:ext>
    </p:extLst>
  </p:cSld>
  <p:clrMap bg1="dk1" tx1="lt1" bg2="dk2" tx2="lt2" accent1="accent1" accent2="accent2" accent3="accent3" accent4="accent4" accent5="accent5" accent6="accent6" hlink="hlink" folHlink="folHlink"/>
  <p:sldLayoutIdLst>
    <p:sldLayoutId id="2147483741" r:id="rId1"/>
    <p:sldLayoutId id="2147483742" r:id="rId2"/>
    <p:sldLayoutId id="2147483743"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15">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2B55B4"/>
              </a:solidFill>
            </a:endParaRPr>
          </a:p>
        </p:txBody>
      </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reeform 5">
            <a:extLst>
              <a:ext uri="{FF2B5EF4-FFF2-40B4-BE49-F238E27FC236}">
                <a16:creationId xmlns:a16="http://schemas.microsoft.com/office/drawing/2014/main" id="{9D44FDAC-07C9-4888-8618-7FDEFF1ADA78}"/>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solidFill>
                <a:srgbClr val="2B55B4"/>
              </a:solidFill>
            </a:endParaRPr>
          </a:p>
        </p:txBody>
      </p:sp>
    </p:spTree>
    <p:extLst>
      <p:ext uri="{BB962C8B-B14F-4D97-AF65-F5344CB8AC3E}">
        <p14:creationId xmlns:p14="http://schemas.microsoft.com/office/powerpoint/2010/main" val="113838353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Calibri Light" panose="020F03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ktangel: övre hörn, ett rundat och ett klippt 6">
            <a:extLst>
              <a:ext uri="{FF2B5EF4-FFF2-40B4-BE49-F238E27FC236}">
                <a16:creationId xmlns:a16="http://schemas.microsoft.com/office/drawing/2014/main" id="{2F5989B4-053B-45A3-8831-4FD01102D652}"/>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ktangel: övre hörn, ett rundat och ett klippt 8">
            <a:extLst>
              <a:ext uri="{FF2B5EF4-FFF2-40B4-BE49-F238E27FC236}">
                <a16:creationId xmlns:a16="http://schemas.microsoft.com/office/drawing/2014/main" id="{DB4F11C9-1898-47B8-BFBA-B64BDBC711AC}"/>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5">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5">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4561097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15">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2B55B4"/>
              </a:solidFill>
            </a:endParaRPr>
          </a:p>
        </p:txBody>
      </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reeform 5">
            <a:extLst>
              <a:ext uri="{FF2B5EF4-FFF2-40B4-BE49-F238E27FC236}">
                <a16:creationId xmlns:a16="http://schemas.microsoft.com/office/drawing/2014/main" id="{9D44FDAC-07C9-4888-8618-7FDEFF1ADA78}"/>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solidFill>
                <a:srgbClr val="2B55B4"/>
              </a:solidFill>
            </a:endParaRPr>
          </a:p>
        </p:txBody>
      </p:sp>
    </p:spTree>
    <p:extLst>
      <p:ext uri="{BB962C8B-B14F-4D97-AF65-F5344CB8AC3E}">
        <p14:creationId xmlns:p14="http://schemas.microsoft.com/office/powerpoint/2010/main" val="2178523864"/>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Calibri Light" panose="020F03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15">
            <a:extLst>
              <a:ext uri="{FF2B5EF4-FFF2-40B4-BE49-F238E27FC236}">
                <a16:creationId xmlns:a16="http://schemas.microsoft.com/office/drawing/2014/main" id="{F3BD6E87-CA0C-438D-96A7-6C57D98FBB29}"/>
              </a:ext>
            </a:extLst>
          </p:cNvPr>
          <p:cNvSpPr>
            <a:spLocks/>
          </p:cNvSpPr>
          <p:nvPr/>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9525"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a:extLst>
              <a:ext uri="{FF2B5EF4-FFF2-40B4-BE49-F238E27FC236}">
                <a16:creationId xmlns:a16="http://schemas.microsoft.com/office/drawing/2014/main" id="{7713221E-6E72-488C-A20B-C6CF1C88823B}"/>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 name="Freeform 15">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5">
            <a:extLst>
              <a:ext uri="{FF2B5EF4-FFF2-40B4-BE49-F238E27FC236}">
                <a16:creationId xmlns:a16="http://schemas.microsoft.com/office/drawing/2014/main" id="{9D44FDAC-07C9-4888-8618-7FDEFF1ADA78}"/>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15">
            <a:extLst>
              <a:ext uri="{FF2B5EF4-FFF2-40B4-BE49-F238E27FC236}">
                <a16:creationId xmlns:a16="http://schemas.microsoft.com/office/drawing/2014/main" id="{F3BD6E87-CA0C-438D-96A7-6C57D98FBB29}"/>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9525"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5">
            <a:extLst>
              <a:ext uri="{FF2B5EF4-FFF2-40B4-BE49-F238E27FC236}">
                <a16:creationId xmlns:a16="http://schemas.microsoft.com/office/drawing/2014/main" id="{7713221E-6E72-488C-A20B-C6CF1C88823B}"/>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15">
            <a:extLst>
              <a:ext uri="{FF2B5EF4-FFF2-40B4-BE49-F238E27FC236}">
                <a16:creationId xmlns:a16="http://schemas.microsoft.com/office/drawing/2014/main" id="{94AD8C86-734D-4CC3-8AFE-EFA75A733E27}"/>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026959123"/>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ktangel: övre hörn, ett rundat och ett klippt 8">
            <a:extLst>
              <a:ext uri="{FF2B5EF4-FFF2-40B4-BE49-F238E27FC236}">
                <a16:creationId xmlns:a16="http://schemas.microsoft.com/office/drawing/2014/main" id="{DB4F11C9-1898-47B8-BFBA-B64BDBC711AC}"/>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ktangel: övre hörn, ett rundat och ett klippt 6">
            <a:extLst>
              <a:ext uri="{FF2B5EF4-FFF2-40B4-BE49-F238E27FC236}">
                <a16:creationId xmlns:a16="http://schemas.microsoft.com/office/drawing/2014/main" id="{2F5989B4-053B-45A3-8831-4FD01102D652}"/>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5">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17" name="Grupp 16">
            <a:extLst>
              <a:ext uri="{FF2B5EF4-FFF2-40B4-BE49-F238E27FC236}">
                <a16:creationId xmlns:a16="http://schemas.microsoft.com/office/drawing/2014/main" id="{1B11690B-0DFD-4A97-BE64-EAA45D0FB22F}"/>
              </a:ext>
            </a:extLst>
          </p:cNvPr>
          <p:cNvGrpSpPr/>
          <p:nvPr userDrawn="1"/>
        </p:nvGrpSpPr>
        <p:grpSpPr>
          <a:xfrm>
            <a:off x="9715502" y="6146800"/>
            <a:ext cx="2151062" cy="384175"/>
            <a:chOff x="3941763" y="-757238"/>
            <a:chExt cx="2151062" cy="384175"/>
          </a:xfrm>
        </p:grpSpPr>
        <p:sp>
          <p:nvSpPr>
            <p:cNvPr id="14" name="Freeform 5">
              <a:extLst>
                <a:ext uri="{FF2B5EF4-FFF2-40B4-BE49-F238E27FC236}">
                  <a16:creationId xmlns:a16="http://schemas.microsoft.com/office/drawing/2014/main" id="{ADCE294F-FAD1-43C7-8EF6-B13B3B0B50DA}"/>
                </a:ext>
              </a:extLst>
            </p:cNvPr>
            <p:cNvSpPr>
              <a:spLocks noEditPoints="1"/>
            </p:cNvSpPr>
            <p:nvPr userDrawn="1"/>
          </p:nvSpPr>
          <p:spPr bwMode="auto">
            <a:xfrm>
              <a:off x="5243513" y="-669926"/>
              <a:ext cx="849312" cy="296863"/>
            </a:xfrm>
            <a:custGeom>
              <a:avLst/>
              <a:gdLst>
                <a:gd name="T0" fmla="*/ 252 w 267"/>
                <a:gd name="T1" fmla="*/ 6 h 91"/>
                <a:gd name="T2" fmla="*/ 240 w 267"/>
                <a:gd name="T3" fmla="*/ 4 h 91"/>
                <a:gd name="T4" fmla="*/ 245 w 267"/>
                <a:gd name="T5" fmla="*/ 6 h 91"/>
                <a:gd name="T6" fmla="*/ 247 w 267"/>
                <a:gd name="T7" fmla="*/ 18 h 91"/>
                <a:gd name="T8" fmla="*/ 267 w 267"/>
                <a:gd name="T9" fmla="*/ 4 h 91"/>
                <a:gd name="T10" fmla="*/ 260 w 267"/>
                <a:gd name="T11" fmla="*/ 15 h 91"/>
                <a:gd name="T12" fmla="*/ 253 w 267"/>
                <a:gd name="T13" fmla="*/ 4 h 91"/>
                <a:gd name="T14" fmla="*/ 255 w 267"/>
                <a:gd name="T15" fmla="*/ 18 h 91"/>
                <a:gd name="T16" fmla="*/ 255 w 267"/>
                <a:gd name="T17" fmla="*/ 6 h 91"/>
                <a:gd name="T18" fmla="*/ 259 w 267"/>
                <a:gd name="T19" fmla="*/ 18 h 91"/>
                <a:gd name="T20" fmla="*/ 264 w 267"/>
                <a:gd name="T21" fmla="*/ 9 h 91"/>
                <a:gd name="T22" fmla="*/ 265 w 267"/>
                <a:gd name="T23" fmla="*/ 9 h 91"/>
                <a:gd name="T24" fmla="*/ 267 w 267"/>
                <a:gd name="T25" fmla="*/ 18 h 91"/>
                <a:gd name="T26" fmla="*/ 215 w 267"/>
                <a:gd name="T27" fmla="*/ 66 h 91"/>
                <a:gd name="T28" fmla="*/ 200 w 267"/>
                <a:gd name="T29" fmla="*/ 47 h 91"/>
                <a:gd name="T30" fmla="*/ 215 w 267"/>
                <a:gd name="T31" fmla="*/ 27 h 91"/>
                <a:gd name="T32" fmla="*/ 227 w 267"/>
                <a:gd name="T33" fmla="*/ 61 h 91"/>
                <a:gd name="T34" fmla="*/ 241 w 267"/>
                <a:gd name="T35" fmla="*/ 46 h 91"/>
                <a:gd name="T36" fmla="*/ 197 w 267"/>
                <a:gd name="T37" fmla="*/ 27 h 91"/>
                <a:gd name="T38" fmla="*/ 197 w 267"/>
                <a:gd name="T39" fmla="*/ 67 h 91"/>
                <a:gd name="T40" fmla="*/ 234 w 267"/>
                <a:gd name="T41" fmla="*/ 66 h 91"/>
                <a:gd name="T42" fmla="*/ 171 w 267"/>
                <a:gd name="T43" fmla="*/ 44 h 91"/>
                <a:gd name="T44" fmla="*/ 157 w 267"/>
                <a:gd name="T45" fmla="*/ 63 h 91"/>
                <a:gd name="T46" fmla="*/ 144 w 267"/>
                <a:gd name="T47" fmla="*/ 45 h 91"/>
                <a:gd name="T48" fmla="*/ 158 w 267"/>
                <a:gd name="T49" fmla="*/ 27 h 91"/>
                <a:gd name="T50" fmla="*/ 180 w 267"/>
                <a:gd name="T51" fmla="*/ 23 h 91"/>
                <a:gd name="T52" fmla="*/ 172 w 267"/>
                <a:gd name="T53" fmla="*/ 21 h 91"/>
                <a:gd name="T54" fmla="*/ 165 w 267"/>
                <a:gd name="T55" fmla="*/ 21 h 91"/>
                <a:gd name="T56" fmla="*/ 135 w 267"/>
                <a:gd name="T57" fmla="*/ 35 h 91"/>
                <a:gd name="T58" fmla="*/ 156 w 267"/>
                <a:gd name="T59" fmla="*/ 71 h 91"/>
                <a:gd name="T60" fmla="*/ 171 w 267"/>
                <a:gd name="T61" fmla="*/ 69 h 91"/>
                <a:gd name="T62" fmla="*/ 149 w 267"/>
                <a:gd name="T63" fmla="*/ 81 h 91"/>
                <a:gd name="T64" fmla="*/ 142 w 267"/>
                <a:gd name="T65" fmla="*/ 73 h 91"/>
                <a:gd name="T66" fmla="*/ 143 w 267"/>
                <a:gd name="T67" fmla="*/ 87 h 91"/>
                <a:gd name="T68" fmla="*/ 174 w 267"/>
                <a:gd name="T69" fmla="*/ 86 h 91"/>
                <a:gd name="T70" fmla="*/ 180 w 267"/>
                <a:gd name="T71" fmla="*/ 23 h 91"/>
                <a:gd name="T72" fmla="*/ 119 w 267"/>
                <a:gd name="T73" fmla="*/ 12 h 91"/>
                <a:gd name="T74" fmla="*/ 119 w 267"/>
                <a:gd name="T75" fmla="*/ 0 h 91"/>
                <a:gd name="T76" fmla="*/ 123 w 267"/>
                <a:gd name="T77" fmla="*/ 24 h 91"/>
                <a:gd name="T78" fmla="*/ 114 w 267"/>
                <a:gd name="T79" fmla="*/ 24 h 91"/>
                <a:gd name="T80" fmla="*/ 119 w 267"/>
                <a:gd name="T81" fmla="*/ 73 h 91"/>
                <a:gd name="T82" fmla="*/ 123 w 267"/>
                <a:gd name="T83" fmla="*/ 69 h 91"/>
                <a:gd name="T84" fmla="*/ 88 w 267"/>
                <a:gd name="T85" fmla="*/ 24 h 91"/>
                <a:gd name="T86" fmla="*/ 79 w 267"/>
                <a:gd name="T87" fmla="*/ 24 h 91"/>
                <a:gd name="T88" fmla="*/ 84 w 267"/>
                <a:gd name="T89" fmla="*/ 73 h 91"/>
                <a:gd name="T90" fmla="*/ 88 w 267"/>
                <a:gd name="T91" fmla="*/ 49 h 91"/>
                <a:gd name="T92" fmla="*/ 103 w 267"/>
                <a:gd name="T93" fmla="*/ 28 h 91"/>
                <a:gd name="T94" fmla="*/ 102 w 267"/>
                <a:gd name="T95" fmla="*/ 19 h 91"/>
                <a:gd name="T96" fmla="*/ 88 w 267"/>
                <a:gd name="T97" fmla="*/ 24 h 91"/>
                <a:gd name="T98" fmla="*/ 34 w 267"/>
                <a:gd name="T99" fmla="*/ 65 h 91"/>
                <a:gd name="T100" fmla="*/ 34 w 267"/>
                <a:gd name="T101" fmla="*/ 8 h 91"/>
                <a:gd name="T102" fmla="*/ 34 w 267"/>
                <a:gd name="T103" fmla="*/ 0 h 91"/>
                <a:gd name="T104" fmla="*/ 34 w 267"/>
                <a:gd name="T105" fmla="*/ 74 h 91"/>
                <a:gd name="T106" fmla="*/ 68 w 267"/>
                <a:gd name="T107" fmla="*/ 36 h 91"/>
                <a:gd name="T108" fmla="*/ 34 w 267"/>
                <a:gd name="T10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91">
                  <a:moveTo>
                    <a:pt x="247" y="6"/>
                  </a:moveTo>
                  <a:cubicBezTo>
                    <a:pt x="252" y="6"/>
                    <a:pt x="252" y="6"/>
                    <a:pt x="252" y="6"/>
                  </a:cubicBezTo>
                  <a:cubicBezTo>
                    <a:pt x="252" y="4"/>
                    <a:pt x="252" y="4"/>
                    <a:pt x="252" y="4"/>
                  </a:cubicBezTo>
                  <a:cubicBezTo>
                    <a:pt x="240" y="4"/>
                    <a:pt x="240" y="4"/>
                    <a:pt x="240" y="4"/>
                  </a:cubicBezTo>
                  <a:cubicBezTo>
                    <a:pt x="240" y="6"/>
                    <a:pt x="240" y="6"/>
                    <a:pt x="240" y="6"/>
                  </a:cubicBezTo>
                  <a:cubicBezTo>
                    <a:pt x="245" y="6"/>
                    <a:pt x="245" y="6"/>
                    <a:pt x="245" y="6"/>
                  </a:cubicBezTo>
                  <a:cubicBezTo>
                    <a:pt x="245" y="18"/>
                    <a:pt x="245" y="18"/>
                    <a:pt x="245" y="18"/>
                  </a:cubicBezTo>
                  <a:cubicBezTo>
                    <a:pt x="247" y="18"/>
                    <a:pt x="247" y="18"/>
                    <a:pt x="247" y="18"/>
                  </a:cubicBezTo>
                  <a:lnTo>
                    <a:pt x="247" y="6"/>
                  </a:lnTo>
                  <a:close/>
                  <a:moveTo>
                    <a:pt x="267" y="4"/>
                  </a:moveTo>
                  <a:cubicBezTo>
                    <a:pt x="264" y="4"/>
                    <a:pt x="264" y="4"/>
                    <a:pt x="264" y="4"/>
                  </a:cubicBezTo>
                  <a:cubicBezTo>
                    <a:pt x="260" y="15"/>
                    <a:pt x="260" y="15"/>
                    <a:pt x="260" y="15"/>
                  </a:cubicBezTo>
                  <a:cubicBezTo>
                    <a:pt x="256" y="4"/>
                    <a:pt x="256" y="4"/>
                    <a:pt x="256" y="4"/>
                  </a:cubicBezTo>
                  <a:cubicBezTo>
                    <a:pt x="253" y="4"/>
                    <a:pt x="253" y="4"/>
                    <a:pt x="253" y="4"/>
                  </a:cubicBezTo>
                  <a:cubicBezTo>
                    <a:pt x="253" y="18"/>
                    <a:pt x="253" y="18"/>
                    <a:pt x="253" y="18"/>
                  </a:cubicBezTo>
                  <a:cubicBezTo>
                    <a:pt x="255" y="18"/>
                    <a:pt x="255" y="18"/>
                    <a:pt x="255" y="18"/>
                  </a:cubicBezTo>
                  <a:cubicBezTo>
                    <a:pt x="255" y="9"/>
                    <a:pt x="255" y="9"/>
                    <a:pt x="255" y="9"/>
                  </a:cubicBezTo>
                  <a:cubicBezTo>
                    <a:pt x="255" y="9"/>
                    <a:pt x="255" y="7"/>
                    <a:pt x="255" y="6"/>
                  </a:cubicBezTo>
                  <a:cubicBezTo>
                    <a:pt x="256" y="8"/>
                    <a:pt x="256" y="8"/>
                    <a:pt x="256" y="9"/>
                  </a:cubicBezTo>
                  <a:cubicBezTo>
                    <a:pt x="259" y="18"/>
                    <a:pt x="259" y="18"/>
                    <a:pt x="259" y="18"/>
                  </a:cubicBezTo>
                  <a:cubicBezTo>
                    <a:pt x="261" y="18"/>
                    <a:pt x="261" y="18"/>
                    <a:pt x="261" y="18"/>
                  </a:cubicBezTo>
                  <a:cubicBezTo>
                    <a:pt x="264" y="9"/>
                    <a:pt x="264" y="9"/>
                    <a:pt x="264" y="9"/>
                  </a:cubicBezTo>
                  <a:cubicBezTo>
                    <a:pt x="265" y="7"/>
                    <a:pt x="265" y="7"/>
                    <a:pt x="265" y="6"/>
                  </a:cubicBezTo>
                  <a:cubicBezTo>
                    <a:pt x="265" y="7"/>
                    <a:pt x="265" y="8"/>
                    <a:pt x="265" y="9"/>
                  </a:cubicBezTo>
                  <a:cubicBezTo>
                    <a:pt x="265" y="18"/>
                    <a:pt x="265" y="18"/>
                    <a:pt x="265" y="18"/>
                  </a:cubicBezTo>
                  <a:cubicBezTo>
                    <a:pt x="267" y="18"/>
                    <a:pt x="267" y="18"/>
                    <a:pt x="267" y="18"/>
                  </a:cubicBezTo>
                  <a:lnTo>
                    <a:pt x="267" y="4"/>
                  </a:lnTo>
                  <a:close/>
                  <a:moveTo>
                    <a:pt x="215" y="66"/>
                  </a:moveTo>
                  <a:cubicBezTo>
                    <a:pt x="210" y="66"/>
                    <a:pt x="206" y="64"/>
                    <a:pt x="204" y="61"/>
                  </a:cubicBezTo>
                  <a:cubicBezTo>
                    <a:pt x="201" y="57"/>
                    <a:pt x="200" y="52"/>
                    <a:pt x="200" y="47"/>
                  </a:cubicBezTo>
                  <a:cubicBezTo>
                    <a:pt x="200" y="42"/>
                    <a:pt x="201" y="36"/>
                    <a:pt x="203" y="33"/>
                  </a:cubicBezTo>
                  <a:cubicBezTo>
                    <a:pt x="207" y="27"/>
                    <a:pt x="213" y="27"/>
                    <a:pt x="215" y="27"/>
                  </a:cubicBezTo>
                  <a:cubicBezTo>
                    <a:pt x="228" y="27"/>
                    <a:pt x="231" y="37"/>
                    <a:pt x="231" y="47"/>
                  </a:cubicBezTo>
                  <a:cubicBezTo>
                    <a:pt x="231" y="50"/>
                    <a:pt x="231" y="56"/>
                    <a:pt x="227" y="61"/>
                  </a:cubicBezTo>
                  <a:cubicBezTo>
                    <a:pt x="225" y="65"/>
                    <a:pt x="220" y="66"/>
                    <a:pt x="215" y="66"/>
                  </a:cubicBezTo>
                  <a:moveTo>
                    <a:pt x="241" y="46"/>
                  </a:moveTo>
                  <a:cubicBezTo>
                    <a:pt x="241" y="29"/>
                    <a:pt x="231" y="19"/>
                    <a:pt x="216" y="19"/>
                  </a:cubicBezTo>
                  <a:cubicBezTo>
                    <a:pt x="211" y="19"/>
                    <a:pt x="203" y="20"/>
                    <a:pt x="197" y="27"/>
                  </a:cubicBezTo>
                  <a:cubicBezTo>
                    <a:pt x="191" y="33"/>
                    <a:pt x="190" y="42"/>
                    <a:pt x="190" y="47"/>
                  </a:cubicBezTo>
                  <a:cubicBezTo>
                    <a:pt x="190" y="50"/>
                    <a:pt x="190" y="60"/>
                    <a:pt x="197" y="67"/>
                  </a:cubicBezTo>
                  <a:cubicBezTo>
                    <a:pt x="203" y="73"/>
                    <a:pt x="210" y="74"/>
                    <a:pt x="215" y="74"/>
                  </a:cubicBezTo>
                  <a:cubicBezTo>
                    <a:pt x="220" y="74"/>
                    <a:pt x="228" y="73"/>
                    <a:pt x="234" y="66"/>
                  </a:cubicBezTo>
                  <a:cubicBezTo>
                    <a:pt x="240" y="60"/>
                    <a:pt x="241" y="51"/>
                    <a:pt x="241" y="46"/>
                  </a:cubicBezTo>
                  <a:moveTo>
                    <a:pt x="171" y="44"/>
                  </a:moveTo>
                  <a:cubicBezTo>
                    <a:pt x="171" y="47"/>
                    <a:pt x="171" y="53"/>
                    <a:pt x="168" y="57"/>
                  </a:cubicBezTo>
                  <a:cubicBezTo>
                    <a:pt x="166" y="61"/>
                    <a:pt x="162" y="63"/>
                    <a:pt x="157" y="63"/>
                  </a:cubicBezTo>
                  <a:cubicBezTo>
                    <a:pt x="152" y="63"/>
                    <a:pt x="149" y="61"/>
                    <a:pt x="147" y="58"/>
                  </a:cubicBezTo>
                  <a:cubicBezTo>
                    <a:pt x="144" y="55"/>
                    <a:pt x="144" y="50"/>
                    <a:pt x="144" y="45"/>
                  </a:cubicBezTo>
                  <a:cubicBezTo>
                    <a:pt x="144" y="41"/>
                    <a:pt x="144" y="36"/>
                    <a:pt x="147" y="33"/>
                  </a:cubicBezTo>
                  <a:cubicBezTo>
                    <a:pt x="150" y="28"/>
                    <a:pt x="154" y="27"/>
                    <a:pt x="158" y="27"/>
                  </a:cubicBezTo>
                  <a:cubicBezTo>
                    <a:pt x="171" y="27"/>
                    <a:pt x="171" y="42"/>
                    <a:pt x="171" y="44"/>
                  </a:cubicBezTo>
                  <a:moveTo>
                    <a:pt x="180" y="23"/>
                  </a:moveTo>
                  <a:cubicBezTo>
                    <a:pt x="180" y="22"/>
                    <a:pt x="179" y="20"/>
                    <a:pt x="176" y="20"/>
                  </a:cubicBezTo>
                  <a:cubicBezTo>
                    <a:pt x="173" y="20"/>
                    <a:pt x="172" y="21"/>
                    <a:pt x="172" y="21"/>
                  </a:cubicBezTo>
                  <a:cubicBezTo>
                    <a:pt x="172" y="22"/>
                    <a:pt x="172" y="23"/>
                    <a:pt x="172" y="26"/>
                  </a:cubicBezTo>
                  <a:cubicBezTo>
                    <a:pt x="170" y="24"/>
                    <a:pt x="169" y="22"/>
                    <a:pt x="165" y="21"/>
                  </a:cubicBezTo>
                  <a:cubicBezTo>
                    <a:pt x="163" y="20"/>
                    <a:pt x="161" y="19"/>
                    <a:pt x="157" y="19"/>
                  </a:cubicBezTo>
                  <a:cubicBezTo>
                    <a:pt x="146" y="19"/>
                    <a:pt x="138" y="25"/>
                    <a:pt x="135" y="35"/>
                  </a:cubicBezTo>
                  <a:cubicBezTo>
                    <a:pt x="134" y="39"/>
                    <a:pt x="134" y="42"/>
                    <a:pt x="134" y="46"/>
                  </a:cubicBezTo>
                  <a:cubicBezTo>
                    <a:pt x="134" y="59"/>
                    <a:pt x="140" y="71"/>
                    <a:pt x="156" y="71"/>
                  </a:cubicBezTo>
                  <a:cubicBezTo>
                    <a:pt x="165" y="71"/>
                    <a:pt x="169" y="67"/>
                    <a:pt x="171" y="64"/>
                  </a:cubicBezTo>
                  <a:cubicBezTo>
                    <a:pt x="171" y="69"/>
                    <a:pt x="171" y="69"/>
                    <a:pt x="171" y="69"/>
                  </a:cubicBezTo>
                  <a:cubicBezTo>
                    <a:pt x="171" y="76"/>
                    <a:pt x="170" y="83"/>
                    <a:pt x="158" y="83"/>
                  </a:cubicBezTo>
                  <a:cubicBezTo>
                    <a:pt x="156" y="83"/>
                    <a:pt x="151" y="83"/>
                    <a:pt x="149" y="81"/>
                  </a:cubicBezTo>
                  <a:cubicBezTo>
                    <a:pt x="148" y="80"/>
                    <a:pt x="147" y="79"/>
                    <a:pt x="147" y="77"/>
                  </a:cubicBezTo>
                  <a:cubicBezTo>
                    <a:pt x="146" y="75"/>
                    <a:pt x="145" y="73"/>
                    <a:pt x="142" y="73"/>
                  </a:cubicBezTo>
                  <a:cubicBezTo>
                    <a:pt x="139" y="73"/>
                    <a:pt x="137" y="75"/>
                    <a:pt x="137" y="78"/>
                  </a:cubicBezTo>
                  <a:cubicBezTo>
                    <a:pt x="137" y="80"/>
                    <a:pt x="139" y="85"/>
                    <a:pt x="143" y="87"/>
                  </a:cubicBezTo>
                  <a:cubicBezTo>
                    <a:pt x="146" y="90"/>
                    <a:pt x="152" y="91"/>
                    <a:pt x="158" y="91"/>
                  </a:cubicBezTo>
                  <a:cubicBezTo>
                    <a:pt x="165" y="91"/>
                    <a:pt x="171" y="90"/>
                    <a:pt x="174" y="86"/>
                  </a:cubicBezTo>
                  <a:cubicBezTo>
                    <a:pt x="178" y="82"/>
                    <a:pt x="180" y="77"/>
                    <a:pt x="180" y="66"/>
                  </a:cubicBezTo>
                  <a:lnTo>
                    <a:pt x="180" y="23"/>
                  </a:lnTo>
                  <a:close/>
                  <a:moveTo>
                    <a:pt x="113" y="6"/>
                  </a:moveTo>
                  <a:cubicBezTo>
                    <a:pt x="113" y="9"/>
                    <a:pt x="115" y="12"/>
                    <a:pt x="119" y="12"/>
                  </a:cubicBezTo>
                  <a:cubicBezTo>
                    <a:pt x="122" y="12"/>
                    <a:pt x="124" y="10"/>
                    <a:pt x="124" y="6"/>
                  </a:cubicBezTo>
                  <a:cubicBezTo>
                    <a:pt x="124" y="2"/>
                    <a:pt x="122" y="0"/>
                    <a:pt x="119" y="0"/>
                  </a:cubicBezTo>
                  <a:cubicBezTo>
                    <a:pt x="116" y="0"/>
                    <a:pt x="113" y="2"/>
                    <a:pt x="113" y="6"/>
                  </a:cubicBezTo>
                  <a:moveTo>
                    <a:pt x="123" y="24"/>
                  </a:moveTo>
                  <a:cubicBezTo>
                    <a:pt x="123" y="23"/>
                    <a:pt x="123" y="19"/>
                    <a:pt x="119" y="19"/>
                  </a:cubicBezTo>
                  <a:cubicBezTo>
                    <a:pt x="115" y="19"/>
                    <a:pt x="114" y="23"/>
                    <a:pt x="114" y="24"/>
                  </a:cubicBezTo>
                  <a:cubicBezTo>
                    <a:pt x="114" y="69"/>
                    <a:pt x="114" y="69"/>
                    <a:pt x="114" y="69"/>
                  </a:cubicBezTo>
                  <a:cubicBezTo>
                    <a:pt x="114" y="72"/>
                    <a:pt x="116" y="73"/>
                    <a:pt x="119" y="73"/>
                  </a:cubicBezTo>
                  <a:cubicBezTo>
                    <a:pt x="121" y="73"/>
                    <a:pt x="123" y="72"/>
                    <a:pt x="123" y="71"/>
                  </a:cubicBezTo>
                  <a:cubicBezTo>
                    <a:pt x="123" y="71"/>
                    <a:pt x="123" y="70"/>
                    <a:pt x="123" y="69"/>
                  </a:cubicBezTo>
                  <a:lnTo>
                    <a:pt x="123" y="24"/>
                  </a:lnTo>
                  <a:close/>
                  <a:moveTo>
                    <a:pt x="88" y="24"/>
                  </a:moveTo>
                  <a:cubicBezTo>
                    <a:pt x="88" y="22"/>
                    <a:pt x="88" y="19"/>
                    <a:pt x="84" y="19"/>
                  </a:cubicBezTo>
                  <a:cubicBezTo>
                    <a:pt x="80" y="19"/>
                    <a:pt x="79" y="22"/>
                    <a:pt x="79" y="24"/>
                  </a:cubicBezTo>
                  <a:cubicBezTo>
                    <a:pt x="79" y="69"/>
                    <a:pt x="79" y="69"/>
                    <a:pt x="79" y="69"/>
                  </a:cubicBezTo>
                  <a:cubicBezTo>
                    <a:pt x="79" y="71"/>
                    <a:pt x="80" y="73"/>
                    <a:pt x="84" y="73"/>
                  </a:cubicBezTo>
                  <a:cubicBezTo>
                    <a:pt x="88" y="73"/>
                    <a:pt x="88" y="71"/>
                    <a:pt x="88" y="69"/>
                  </a:cubicBezTo>
                  <a:cubicBezTo>
                    <a:pt x="88" y="49"/>
                    <a:pt x="88" y="49"/>
                    <a:pt x="88" y="49"/>
                  </a:cubicBezTo>
                  <a:cubicBezTo>
                    <a:pt x="88" y="43"/>
                    <a:pt x="88" y="36"/>
                    <a:pt x="95" y="31"/>
                  </a:cubicBezTo>
                  <a:cubicBezTo>
                    <a:pt x="98" y="29"/>
                    <a:pt x="101" y="29"/>
                    <a:pt x="103" y="28"/>
                  </a:cubicBezTo>
                  <a:cubicBezTo>
                    <a:pt x="105" y="28"/>
                    <a:pt x="107" y="28"/>
                    <a:pt x="107" y="24"/>
                  </a:cubicBezTo>
                  <a:cubicBezTo>
                    <a:pt x="107" y="19"/>
                    <a:pt x="103" y="19"/>
                    <a:pt x="102" y="19"/>
                  </a:cubicBezTo>
                  <a:cubicBezTo>
                    <a:pt x="96" y="19"/>
                    <a:pt x="90" y="23"/>
                    <a:pt x="88" y="29"/>
                  </a:cubicBezTo>
                  <a:lnTo>
                    <a:pt x="88" y="24"/>
                  </a:lnTo>
                  <a:close/>
                  <a:moveTo>
                    <a:pt x="58" y="36"/>
                  </a:moveTo>
                  <a:cubicBezTo>
                    <a:pt x="58" y="49"/>
                    <a:pt x="52" y="65"/>
                    <a:pt x="34" y="65"/>
                  </a:cubicBezTo>
                  <a:cubicBezTo>
                    <a:pt x="20" y="65"/>
                    <a:pt x="10" y="55"/>
                    <a:pt x="10" y="36"/>
                  </a:cubicBezTo>
                  <a:cubicBezTo>
                    <a:pt x="10" y="19"/>
                    <a:pt x="20" y="8"/>
                    <a:pt x="34" y="8"/>
                  </a:cubicBezTo>
                  <a:cubicBezTo>
                    <a:pt x="47" y="8"/>
                    <a:pt x="58" y="18"/>
                    <a:pt x="58" y="36"/>
                  </a:cubicBezTo>
                  <a:moveTo>
                    <a:pt x="34" y="0"/>
                  </a:moveTo>
                  <a:cubicBezTo>
                    <a:pt x="15" y="0"/>
                    <a:pt x="0" y="13"/>
                    <a:pt x="0" y="37"/>
                  </a:cubicBezTo>
                  <a:cubicBezTo>
                    <a:pt x="0" y="61"/>
                    <a:pt x="15" y="74"/>
                    <a:pt x="34" y="74"/>
                  </a:cubicBezTo>
                  <a:cubicBezTo>
                    <a:pt x="52" y="74"/>
                    <a:pt x="64" y="62"/>
                    <a:pt x="67" y="47"/>
                  </a:cubicBezTo>
                  <a:cubicBezTo>
                    <a:pt x="68" y="43"/>
                    <a:pt x="68" y="40"/>
                    <a:pt x="68" y="36"/>
                  </a:cubicBezTo>
                  <a:cubicBezTo>
                    <a:pt x="68" y="30"/>
                    <a:pt x="67" y="13"/>
                    <a:pt x="52" y="4"/>
                  </a:cubicBezTo>
                  <a:cubicBezTo>
                    <a:pt x="45" y="0"/>
                    <a:pt x="38" y="0"/>
                    <a:pt x="34" y="0"/>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6">
              <a:extLst>
                <a:ext uri="{FF2B5EF4-FFF2-40B4-BE49-F238E27FC236}">
                  <a16:creationId xmlns:a16="http://schemas.microsoft.com/office/drawing/2014/main" id="{8E2F5420-23EB-4F36-9BE5-3417CCB0F947}"/>
                </a:ext>
              </a:extLst>
            </p:cNvPr>
            <p:cNvSpPr>
              <a:spLocks noEditPoints="1"/>
            </p:cNvSpPr>
            <p:nvPr userDrawn="1"/>
          </p:nvSpPr>
          <p:spPr bwMode="auto">
            <a:xfrm>
              <a:off x="3941763" y="-757238"/>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1503398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ktangel: övre hörn, ett rundat och ett klippt 8">
            <a:extLst>
              <a:ext uri="{FF2B5EF4-FFF2-40B4-BE49-F238E27FC236}">
                <a16:creationId xmlns:a16="http://schemas.microsoft.com/office/drawing/2014/main" id="{DB4F11C9-1898-47B8-BFBA-B64BDBC711AC}"/>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ktangel: övre hörn, ett rundat och ett klippt 6">
            <a:extLst>
              <a:ext uri="{FF2B5EF4-FFF2-40B4-BE49-F238E27FC236}">
                <a16:creationId xmlns:a16="http://schemas.microsoft.com/office/drawing/2014/main" id="{2F5989B4-053B-45A3-8831-4FD01102D652}"/>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5">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1488138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753" r:id="rId3"/>
    <p:sldLayoutId id="2147483680" r:id="rId4"/>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ktangel: övre hörn, ett rundat och ett klippt 8">
            <a:extLst>
              <a:ext uri="{FF2B5EF4-FFF2-40B4-BE49-F238E27FC236}">
                <a16:creationId xmlns:a16="http://schemas.microsoft.com/office/drawing/2014/main" id="{DB4F11C9-1898-47B8-BFBA-B64BDBC711AC}"/>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ktangel: övre hörn, ett rundat och ett klippt 6">
            <a:extLst>
              <a:ext uri="{FF2B5EF4-FFF2-40B4-BE49-F238E27FC236}">
                <a16:creationId xmlns:a16="http://schemas.microsoft.com/office/drawing/2014/main" id="{2F5989B4-053B-45A3-8831-4FD01102D652}"/>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upp 3">
            <a:extLst>
              <a:ext uri="{FF2B5EF4-FFF2-40B4-BE49-F238E27FC236}">
                <a16:creationId xmlns:a16="http://schemas.microsoft.com/office/drawing/2014/main" id="{97ACD038-ED65-4FF3-9676-7E849B9718F2}"/>
              </a:ext>
            </a:extLst>
          </p:cNvPr>
          <p:cNvGrpSpPr/>
          <p:nvPr userDrawn="1"/>
        </p:nvGrpSpPr>
        <p:grpSpPr>
          <a:xfrm>
            <a:off x="9193213" y="6146800"/>
            <a:ext cx="2673351" cy="382588"/>
            <a:chOff x="9193213" y="6146800"/>
            <a:chExt cx="2673351" cy="382588"/>
          </a:xfrm>
        </p:grpSpPr>
        <p:sp>
          <p:nvSpPr>
            <p:cNvPr id="12" name="Freeform 13">
              <a:extLst>
                <a:ext uri="{FF2B5EF4-FFF2-40B4-BE49-F238E27FC236}">
                  <a16:creationId xmlns:a16="http://schemas.microsoft.com/office/drawing/2014/main" id="{74EEED3C-0BB7-44AB-BC83-C30974A65DE3}"/>
                </a:ext>
              </a:extLst>
            </p:cNvPr>
            <p:cNvSpPr>
              <a:spLocks noEditPoints="1"/>
            </p:cNvSpPr>
            <p:nvPr/>
          </p:nvSpPr>
          <p:spPr bwMode="auto">
            <a:xfrm>
              <a:off x="10499726" y="6234113"/>
              <a:ext cx="1366838" cy="295275"/>
            </a:xfrm>
            <a:custGeom>
              <a:avLst/>
              <a:gdLst>
                <a:gd name="T0" fmla="*/ 414 w 430"/>
                <a:gd name="T1" fmla="*/ 4 h 91"/>
                <a:gd name="T2" fmla="*/ 407 w 430"/>
                <a:gd name="T3" fmla="*/ 6 h 91"/>
                <a:gd name="T4" fmla="*/ 410 w 430"/>
                <a:gd name="T5" fmla="*/ 6 h 91"/>
                <a:gd name="T6" fmla="*/ 423 w 430"/>
                <a:gd name="T7" fmla="*/ 15 h 91"/>
                <a:gd name="T8" fmla="*/ 416 w 430"/>
                <a:gd name="T9" fmla="*/ 18 h 91"/>
                <a:gd name="T10" fmla="*/ 418 w 430"/>
                <a:gd name="T11" fmla="*/ 6 h 91"/>
                <a:gd name="T12" fmla="*/ 424 w 430"/>
                <a:gd name="T13" fmla="*/ 18 h 91"/>
                <a:gd name="T14" fmla="*/ 427 w 430"/>
                <a:gd name="T15" fmla="*/ 9 h 91"/>
                <a:gd name="T16" fmla="*/ 430 w 430"/>
                <a:gd name="T17" fmla="*/ 4 h 91"/>
                <a:gd name="T18" fmla="*/ 401 w 430"/>
                <a:gd name="T19" fmla="*/ 70 h 91"/>
                <a:gd name="T20" fmla="*/ 390 w 430"/>
                <a:gd name="T21" fmla="*/ 54 h 91"/>
                <a:gd name="T22" fmla="*/ 400 w 430"/>
                <a:gd name="T23" fmla="*/ 24 h 91"/>
                <a:gd name="T24" fmla="*/ 390 w 430"/>
                <a:gd name="T25" fmla="*/ 8 h 91"/>
                <a:gd name="T26" fmla="*/ 381 w 430"/>
                <a:gd name="T27" fmla="*/ 20 h 91"/>
                <a:gd name="T28" fmla="*/ 375 w 430"/>
                <a:gd name="T29" fmla="*/ 28 h 91"/>
                <a:gd name="T30" fmla="*/ 357 w 430"/>
                <a:gd name="T31" fmla="*/ 6 h 91"/>
                <a:gd name="T32" fmla="*/ 362 w 430"/>
                <a:gd name="T33" fmla="*/ 0 h 91"/>
                <a:gd name="T34" fmla="*/ 362 w 430"/>
                <a:gd name="T35" fmla="*/ 19 h 91"/>
                <a:gd name="T36" fmla="*/ 363 w 430"/>
                <a:gd name="T37" fmla="*/ 73 h 91"/>
                <a:gd name="T38" fmla="*/ 367 w 430"/>
                <a:gd name="T39" fmla="*/ 24 h 91"/>
                <a:gd name="T40" fmla="*/ 296 w 430"/>
                <a:gd name="T41" fmla="*/ 5 h 91"/>
                <a:gd name="T42" fmla="*/ 306 w 430"/>
                <a:gd name="T43" fmla="*/ 69 h 91"/>
                <a:gd name="T44" fmla="*/ 343 w 430"/>
                <a:gd name="T45" fmla="*/ 71 h 91"/>
                <a:gd name="T46" fmla="*/ 352 w 430"/>
                <a:gd name="T47" fmla="*/ 66 h 91"/>
                <a:gd name="T48" fmla="*/ 349 w 430"/>
                <a:gd name="T49" fmla="*/ 5 h 91"/>
                <a:gd name="T50" fmla="*/ 306 w 430"/>
                <a:gd name="T51" fmla="*/ 37 h 91"/>
                <a:gd name="T52" fmla="*/ 260 w 430"/>
                <a:gd name="T53" fmla="*/ 39 h 91"/>
                <a:gd name="T54" fmla="*/ 286 w 430"/>
                <a:gd name="T55" fmla="*/ 39 h 91"/>
                <a:gd name="T56" fmla="*/ 228 w 430"/>
                <a:gd name="T57" fmla="*/ 66 h 91"/>
                <a:gd name="T58" fmla="*/ 216 w 430"/>
                <a:gd name="T59" fmla="*/ 33 h 91"/>
                <a:gd name="T60" fmla="*/ 240 w 430"/>
                <a:gd name="T61" fmla="*/ 61 h 91"/>
                <a:gd name="T62" fmla="*/ 229 w 430"/>
                <a:gd name="T63" fmla="*/ 19 h 91"/>
                <a:gd name="T64" fmla="*/ 210 w 430"/>
                <a:gd name="T65" fmla="*/ 67 h 91"/>
                <a:gd name="T66" fmla="*/ 254 w 430"/>
                <a:gd name="T67" fmla="*/ 46 h 91"/>
                <a:gd name="T68" fmla="*/ 173 w 430"/>
                <a:gd name="T69" fmla="*/ 24 h 91"/>
                <a:gd name="T70" fmla="*/ 182 w 430"/>
                <a:gd name="T71" fmla="*/ 69 h 91"/>
                <a:gd name="T72" fmla="*/ 197 w 430"/>
                <a:gd name="T73" fmla="*/ 28 h 91"/>
                <a:gd name="T74" fmla="*/ 182 w 430"/>
                <a:gd name="T75" fmla="*/ 29 h 91"/>
                <a:gd name="T76" fmla="*/ 142 w 430"/>
                <a:gd name="T77" fmla="*/ 65 h 91"/>
                <a:gd name="T78" fmla="*/ 122 w 430"/>
                <a:gd name="T79" fmla="*/ 40 h 91"/>
                <a:gd name="T80" fmla="*/ 151 w 430"/>
                <a:gd name="T81" fmla="*/ 47 h 91"/>
                <a:gd name="T82" fmla="*/ 155 w 430"/>
                <a:gd name="T83" fmla="*/ 0 h 91"/>
                <a:gd name="T84" fmla="*/ 151 w 430"/>
                <a:gd name="T85" fmla="*/ 27 h 91"/>
                <a:gd name="T86" fmla="*/ 134 w 430"/>
                <a:gd name="T87" fmla="*/ 74 h 91"/>
                <a:gd name="T88" fmla="*/ 151 w 430"/>
                <a:gd name="T89" fmla="*/ 71 h 91"/>
                <a:gd name="T90" fmla="*/ 160 w 430"/>
                <a:gd name="T91" fmla="*/ 5 h 91"/>
                <a:gd name="T92" fmla="*/ 64 w 430"/>
                <a:gd name="T93" fmla="*/ 24 h 91"/>
                <a:gd name="T94" fmla="*/ 79 w 430"/>
                <a:gd name="T95" fmla="*/ 80 h 91"/>
                <a:gd name="T96" fmla="*/ 67 w 430"/>
                <a:gd name="T97" fmla="*/ 83 h 91"/>
                <a:gd name="T98" fmla="*/ 91 w 430"/>
                <a:gd name="T99" fmla="*/ 74 h 91"/>
                <a:gd name="T100" fmla="*/ 103 w 430"/>
                <a:gd name="T101" fmla="*/ 19 h 91"/>
                <a:gd name="T102" fmla="*/ 89 w 430"/>
                <a:gd name="T103" fmla="*/ 54 h 91"/>
                <a:gd name="T104" fmla="*/ 73 w 430"/>
                <a:gd name="T105" fmla="*/ 22 h 91"/>
                <a:gd name="T106" fmla="*/ 56 w 430"/>
                <a:gd name="T107" fmla="*/ 71 h 91"/>
                <a:gd name="T108" fmla="*/ 52 w 430"/>
                <a:gd name="T109" fmla="*/ 0 h 91"/>
                <a:gd name="T110" fmla="*/ 47 w 430"/>
                <a:gd name="T111" fmla="*/ 32 h 91"/>
                <a:gd name="T112" fmla="*/ 8 w 430"/>
                <a:gd name="T113" fmla="*/ 1 h 91"/>
                <a:gd name="T114" fmla="*/ 0 w 430"/>
                <a:gd name="T115" fmla="*/ 69 h 91"/>
                <a:gd name="T116" fmla="*/ 10 w 430"/>
                <a:gd name="T117" fmla="*/ 69 h 91"/>
                <a:gd name="T118" fmla="*/ 47 w 430"/>
                <a:gd name="T11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0" h="91">
                  <a:moveTo>
                    <a:pt x="410" y="6"/>
                  </a:moveTo>
                  <a:cubicBezTo>
                    <a:pt x="414" y="6"/>
                    <a:pt x="414" y="6"/>
                    <a:pt x="414" y="6"/>
                  </a:cubicBezTo>
                  <a:cubicBezTo>
                    <a:pt x="414" y="4"/>
                    <a:pt x="414" y="4"/>
                    <a:pt x="414" y="4"/>
                  </a:cubicBezTo>
                  <a:cubicBezTo>
                    <a:pt x="403" y="4"/>
                    <a:pt x="403" y="4"/>
                    <a:pt x="403" y="4"/>
                  </a:cubicBezTo>
                  <a:cubicBezTo>
                    <a:pt x="403" y="6"/>
                    <a:pt x="403" y="6"/>
                    <a:pt x="403" y="6"/>
                  </a:cubicBezTo>
                  <a:cubicBezTo>
                    <a:pt x="407" y="6"/>
                    <a:pt x="407" y="6"/>
                    <a:pt x="407" y="6"/>
                  </a:cubicBezTo>
                  <a:cubicBezTo>
                    <a:pt x="407" y="18"/>
                    <a:pt x="407" y="18"/>
                    <a:pt x="407" y="18"/>
                  </a:cubicBezTo>
                  <a:cubicBezTo>
                    <a:pt x="410" y="18"/>
                    <a:pt x="410" y="18"/>
                    <a:pt x="410" y="18"/>
                  </a:cubicBezTo>
                  <a:lnTo>
                    <a:pt x="410" y="6"/>
                  </a:lnTo>
                  <a:close/>
                  <a:moveTo>
                    <a:pt x="430" y="4"/>
                  </a:moveTo>
                  <a:cubicBezTo>
                    <a:pt x="426" y="4"/>
                    <a:pt x="426" y="4"/>
                    <a:pt x="426" y="4"/>
                  </a:cubicBezTo>
                  <a:cubicBezTo>
                    <a:pt x="423" y="15"/>
                    <a:pt x="423" y="15"/>
                    <a:pt x="423" y="15"/>
                  </a:cubicBezTo>
                  <a:cubicBezTo>
                    <a:pt x="419" y="4"/>
                    <a:pt x="419" y="4"/>
                    <a:pt x="419" y="4"/>
                  </a:cubicBezTo>
                  <a:cubicBezTo>
                    <a:pt x="416" y="4"/>
                    <a:pt x="416" y="4"/>
                    <a:pt x="416" y="4"/>
                  </a:cubicBezTo>
                  <a:cubicBezTo>
                    <a:pt x="416" y="18"/>
                    <a:pt x="416" y="18"/>
                    <a:pt x="416" y="18"/>
                  </a:cubicBezTo>
                  <a:cubicBezTo>
                    <a:pt x="418" y="18"/>
                    <a:pt x="418" y="18"/>
                    <a:pt x="418" y="18"/>
                  </a:cubicBezTo>
                  <a:cubicBezTo>
                    <a:pt x="418" y="9"/>
                    <a:pt x="418" y="9"/>
                    <a:pt x="418" y="9"/>
                  </a:cubicBezTo>
                  <a:cubicBezTo>
                    <a:pt x="418" y="9"/>
                    <a:pt x="418" y="7"/>
                    <a:pt x="418" y="6"/>
                  </a:cubicBezTo>
                  <a:cubicBezTo>
                    <a:pt x="418" y="8"/>
                    <a:pt x="419" y="8"/>
                    <a:pt x="419" y="9"/>
                  </a:cubicBezTo>
                  <a:cubicBezTo>
                    <a:pt x="422" y="18"/>
                    <a:pt x="422" y="18"/>
                    <a:pt x="422" y="18"/>
                  </a:cubicBezTo>
                  <a:cubicBezTo>
                    <a:pt x="424" y="18"/>
                    <a:pt x="424" y="18"/>
                    <a:pt x="424" y="18"/>
                  </a:cubicBezTo>
                  <a:cubicBezTo>
                    <a:pt x="427" y="9"/>
                    <a:pt x="427" y="9"/>
                    <a:pt x="427" y="9"/>
                  </a:cubicBezTo>
                  <a:cubicBezTo>
                    <a:pt x="427" y="7"/>
                    <a:pt x="427" y="7"/>
                    <a:pt x="428" y="6"/>
                  </a:cubicBezTo>
                  <a:cubicBezTo>
                    <a:pt x="428" y="7"/>
                    <a:pt x="427" y="8"/>
                    <a:pt x="427" y="9"/>
                  </a:cubicBezTo>
                  <a:cubicBezTo>
                    <a:pt x="427" y="18"/>
                    <a:pt x="427" y="18"/>
                    <a:pt x="427" y="18"/>
                  </a:cubicBezTo>
                  <a:cubicBezTo>
                    <a:pt x="430" y="18"/>
                    <a:pt x="430" y="18"/>
                    <a:pt x="430" y="18"/>
                  </a:cubicBezTo>
                  <a:lnTo>
                    <a:pt x="430" y="4"/>
                  </a:lnTo>
                  <a:close/>
                  <a:moveTo>
                    <a:pt x="381" y="58"/>
                  </a:moveTo>
                  <a:cubicBezTo>
                    <a:pt x="381" y="66"/>
                    <a:pt x="381" y="73"/>
                    <a:pt x="395" y="73"/>
                  </a:cubicBezTo>
                  <a:cubicBezTo>
                    <a:pt x="398" y="73"/>
                    <a:pt x="401" y="73"/>
                    <a:pt x="401" y="70"/>
                  </a:cubicBezTo>
                  <a:cubicBezTo>
                    <a:pt x="401" y="66"/>
                    <a:pt x="399" y="66"/>
                    <a:pt x="396" y="66"/>
                  </a:cubicBezTo>
                  <a:cubicBezTo>
                    <a:pt x="393" y="65"/>
                    <a:pt x="391" y="65"/>
                    <a:pt x="391" y="62"/>
                  </a:cubicBezTo>
                  <a:cubicBezTo>
                    <a:pt x="390" y="61"/>
                    <a:pt x="390" y="60"/>
                    <a:pt x="390" y="54"/>
                  </a:cubicBezTo>
                  <a:cubicBezTo>
                    <a:pt x="390" y="28"/>
                    <a:pt x="390" y="28"/>
                    <a:pt x="390" y="28"/>
                  </a:cubicBezTo>
                  <a:cubicBezTo>
                    <a:pt x="397" y="28"/>
                    <a:pt x="397" y="28"/>
                    <a:pt x="397" y="28"/>
                  </a:cubicBezTo>
                  <a:cubicBezTo>
                    <a:pt x="398" y="28"/>
                    <a:pt x="400" y="28"/>
                    <a:pt x="400" y="24"/>
                  </a:cubicBezTo>
                  <a:cubicBezTo>
                    <a:pt x="400" y="20"/>
                    <a:pt x="398" y="20"/>
                    <a:pt x="397" y="20"/>
                  </a:cubicBezTo>
                  <a:cubicBezTo>
                    <a:pt x="390" y="20"/>
                    <a:pt x="390" y="20"/>
                    <a:pt x="390" y="20"/>
                  </a:cubicBezTo>
                  <a:cubicBezTo>
                    <a:pt x="390" y="8"/>
                    <a:pt x="390" y="8"/>
                    <a:pt x="390" y="8"/>
                  </a:cubicBezTo>
                  <a:cubicBezTo>
                    <a:pt x="390" y="7"/>
                    <a:pt x="390" y="4"/>
                    <a:pt x="386" y="4"/>
                  </a:cubicBezTo>
                  <a:cubicBezTo>
                    <a:pt x="381" y="4"/>
                    <a:pt x="381" y="7"/>
                    <a:pt x="381" y="8"/>
                  </a:cubicBezTo>
                  <a:cubicBezTo>
                    <a:pt x="381" y="20"/>
                    <a:pt x="381" y="20"/>
                    <a:pt x="381" y="20"/>
                  </a:cubicBezTo>
                  <a:cubicBezTo>
                    <a:pt x="375" y="20"/>
                    <a:pt x="375" y="20"/>
                    <a:pt x="375" y="20"/>
                  </a:cubicBezTo>
                  <a:cubicBezTo>
                    <a:pt x="374" y="20"/>
                    <a:pt x="372" y="20"/>
                    <a:pt x="372" y="24"/>
                  </a:cubicBezTo>
                  <a:cubicBezTo>
                    <a:pt x="372" y="28"/>
                    <a:pt x="374" y="28"/>
                    <a:pt x="375" y="28"/>
                  </a:cubicBezTo>
                  <a:cubicBezTo>
                    <a:pt x="381" y="28"/>
                    <a:pt x="381" y="28"/>
                    <a:pt x="381" y="28"/>
                  </a:cubicBezTo>
                  <a:lnTo>
                    <a:pt x="381" y="58"/>
                  </a:lnTo>
                  <a:close/>
                  <a:moveTo>
                    <a:pt x="357" y="6"/>
                  </a:moveTo>
                  <a:cubicBezTo>
                    <a:pt x="357" y="9"/>
                    <a:pt x="359" y="12"/>
                    <a:pt x="362" y="12"/>
                  </a:cubicBezTo>
                  <a:cubicBezTo>
                    <a:pt x="366" y="12"/>
                    <a:pt x="368" y="10"/>
                    <a:pt x="368" y="6"/>
                  </a:cubicBezTo>
                  <a:cubicBezTo>
                    <a:pt x="368" y="2"/>
                    <a:pt x="365" y="0"/>
                    <a:pt x="362" y="0"/>
                  </a:cubicBezTo>
                  <a:cubicBezTo>
                    <a:pt x="359" y="0"/>
                    <a:pt x="357" y="2"/>
                    <a:pt x="357" y="6"/>
                  </a:cubicBezTo>
                  <a:moveTo>
                    <a:pt x="367" y="24"/>
                  </a:moveTo>
                  <a:cubicBezTo>
                    <a:pt x="367" y="23"/>
                    <a:pt x="367" y="19"/>
                    <a:pt x="362" y="19"/>
                  </a:cubicBezTo>
                  <a:cubicBezTo>
                    <a:pt x="358" y="19"/>
                    <a:pt x="358" y="23"/>
                    <a:pt x="358" y="24"/>
                  </a:cubicBezTo>
                  <a:cubicBezTo>
                    <a:pt x="358" y="69"/>
                    <a:pt x="358" y="69"/>
                    <a:pt x="358" y="69"/>
                  </a:cubicBezTo>
                  <a:cubicBezTo>
                    <a:pt x="358" y="72"/>
                    <a:pt x="360" y="73"/>
                    <a:pt x="363" y="73"/>
                  </a:cubicBezTo>
                  <a:cubicBezTo>
                    <a:pt x="365" y="73"/>
                    <a:pt x="366" y="72"/>
                    <a:pt x="367" y="71"/>
                  </a:cubicBezTo>
                  <a:cubicBezTo>
                    <a:pt x="367" y="71"/>
                    <a:pt x="367" y="70"/>
                    <a:pt x="367" y="69"/>
                  </a:cubicBezTo>
                  <a:lnTo>
                    <a:pt x="367" y="24"/>
                  </a:lnTo>
                  <a:close/>
                  <a:moveTo>
                    <a:pt x="306" y="5"/>
                  </a:moveTo>
                  <a:cubicBezTo>
                    <a:pt x="306" y="3"/>
                    <a:pt x="305" y="0"/>
                    <a:pt x="301" y="0"/>
                  </a:cubicBezTo>
                  <a:cubicBezTo>
                    <a:pt x="296" y="0"/>
                    <a:pt x="296" y="4"/>
                    <a:pt x="296" y="5"/>
                  </a:cubicBezTo>
                  <a:cubicBezTo>
                    <a:pt x="296" y="69"/>
                    <a:pt x="296" y="69"/>
                    <a:pt x="296" y="69"/>
                  </a:cubicBezTo>
                  <a:cubicBezTo>
                    <a:pt x="296" y="70"/>
                    <a:pt x="297" y="73"/>
                    <a:pt x="301" y="73"/>
                  </a:cubicBezTo>
                  <a:cubicBezTo>
                    <a:pt x="305" y="73"/>
                    <a:pt x="306" y="70"/>
                    <a:pt x="306" y="69"/>
                  </a:cubicBezTo>
                  <a:cubicBezTo>
                    <a:pt x="306" y="49"/>
                    <a:pt x="306" y="49"/>
                    <a:pt x="306" y="49"/>
                  </a:cubicBezTo>
                  <a:cubicBezTo>
                    <a:pt x="317" y="37"/>
                    <a:pt x="317" y="37"/>
                    <a:pt x="317" y="37"/>
                  </a:cubicBezTo>
                  <a:cubicBezTo>
                    <a:pt x="343" y="71"/>
                    <a:pt x="343" y="71"/>
                    <a:pt x="343" y="71"/>
                  </a:cubicBezTo>
                  <a:cubicBezTo>
                    <a:pt x="344" y="72"/>
                    <a:pt x="345" y="73"/>
                    <a:pt x="348" y="73"/>
                  </a:cubicBezTo>
                  <a:cubicBezTo>
                    <a:pt x="351" y="73"/>
                    <a:pt x="353" y="71"/>
                    <a:pt x="353" y="68"/>
                  </a:cubicBezTo>
                  <a:cubicBezTo>
                    <a:pt x="353" y="67"/>
                    <a:pt x="353" y="67"/>
                    <a:pt x="352" y="66"/>
                  </a:cubicBezTo>
                  <a:cubicBezTo>
                    <a:pt x="324" y="31"/>
                    <a:pt x="324" y="31"/>
                    <a:pt x="324" y="31"/>
                  </a:cubicBezTo>
                  <a:cubicBezTo>
                    <a:pt x="347" y="8"/>
                    <a:pt x="347" y="8"/>
                    <a:pt x="347" y="8"/>
                  </a:cubicBezTo>
                  <a:cubicBezTo>
                    <a:pt x="348" y="7"/>
                    <a:pt x="349" y="6"/>
                    <a:pt x="349" y="5"/>
                  </a:cubicBezTo>
                  <a:cubicBezTo>
                    <a:pt x="349" y="3"/>
                    <a:pt x="347" y="0"/>
                    <a:pt x="344" y="0"/>
                  </a:cubicBezTo>
                  <a:cubicBezTo>
                    <a:pt x="342" y="0"/>
                    <a:pt x="341" y="1"/>
                    <a:pt x="341" y="2"/>
                  </a:cubicBezTo>
                  <a:cubicBezTo>
                    <a:pt x="306" y="37"/>
                    <a:pt x="306" y="37"/>
                    <a:pt x="306" y="37"/>
                  </a:cubicBezTo>
                  <a:lnTo>
                    <a:pt x="306" y="5"/>
                  </a:lnTo>
                  <a:close/>
                  <a:moveTo>
                    <a:pt x="264" y="35"/>
                  </a:moveTo>
                  <a:cubicBezTo>
                    <a:pt x="263" y="35"/>
                    <a:pt x="260" y="35"/>
                    <a:pt x="260" y="39"/>
                  </a:cubicBezTo>
                  <a:cubicBezTo>
                    <a:pt x="260" y="43"/>
                    <a:pt x="263" y="43"/>
                    <a:pt x="264" y="43"/>
                  </a:cubicBezTo>
                  <a:cubicBezTo>
                    <a:pt x="282" y="43"/>
                    <a:pt x="282" y="43"/>
                    <a:pt x="282" y="43"/>
                  </a:cubicBezTo>
                  <a:cubicBezTo>
                    <a:pt x="285" y="43"/>
                    <a:pt x="286" y="42"/>
                    <a:pt x="286" y="39"/>
                  </a:cubicBezTo>
                  <a:cubicBezTo>
                    <a:pt x="286" y="35"/>
                    <a:pt x="283" y="35"/>
                    <a:pt x="282" y="35"/>
                  </a:cubicBezTo>
                  <a:lnTo>
                    <a:pt x="264" y="35"/>
                  </a:lnTo>
                  <a:close/>
                  <a:moveTo>
                    <a:pt x="228" y="66"/>
                  </a:moveTo>
                  <a:cubicBezTo>
                    <a:pt x="223" y="66"/>
                    <a:pt x="219" y="64"/>
                    <a:pt x="217" y="61"/>
                  </a:cubicBezTo>
                  <a:cubicBezTo>
                    <a:pt x="214" y="57"/>
                    <a:pt x="213" y="52"/>
                    <a:pt x="213" y="47"/>
                  </a:cubicBezTo>
                  <a:cubicBezTo>
                    <a:pt x="213" y="42"/>
                    <a:pt x="214" y="36"/>
                    <a:pt x="216" y="33"/>
                  </a:cubicBezTo>
                  <a:cubicBezTo>
                    <a:pt x="220" y="27"/>
                    <a:pt x="226" y="27"/>
                    <a:pt x="228" y="27"/>
                  </a:cubicBezTo>
                  <a:cubicBezTo>
                    <a:pt x="241" y="27"/>
                    <a:pt x="244" y="37"/>
                    <a:pt x="244" y="47"/>
                  </a:cubicBezTo>
                  <a:cubicBezTo>
                    <a:pt x="244" y="50"/>
                    <a:pt x="244" y="56"/>
                    <a:pt x="240" y="61"/>
                  </a:cubicBezTo>
                  <a:cubicBezTo>
                    <a:pt x="237" y="65"/>
                    <a:pt x="233" y="66"/>
                    <a:pt x="228" y="66"/>
                  </a:cubicBezTo>
                  <a:moveTo>
                    <a:pt x="254" y="46"/>
                  </a:moveTo>
                  <a:cubicBezTo>
                    <a:pt x="254" y="29"/>
                    <a:pt x="244" y="19"/>
                    <a:pt x="229" y="19"/>
                  </a:cubicBezTo>
                  <a:cubicBezTo>
                    <a:pt x="224" y="19"/>
                    <a:pt x="216" y="20"/>
                    <a:pt x="210" y="27"/>
                  </a:cubicBezTo>
                  <a:cubicBezTo>
                    <a:pt x="204" y="33"/>
                    <a:pt x="203" y="42"/>
                    <a:pt x="203" y="47"/>
                  </a:cubicBezTo>
                  <a:cubicBezTo>
                    <a:pt x="203" y="50"/>
                    <a:pt x="203" y="60"/>
                    <a:pt x="210" y="67"/>
                  </a:cubicBezTo>
                  <a:cubicBezTo>
                    <a:pt x="216" y="73"/>
                    <a:pt x="223" y="74"/>
                    <a:pt x="228" y="74"/>
                  </a:cubicBezTo>
                  <a:cubicBezTo>
                    <a:pt x="233" y="74"/>
                    <a:pt x="241" y="73"/>
                    <a:pt x="247" y="66"/>
                  </a:cubicBezTo>
                  <a:cubicBezTo>
                    <a:pt x="253" y="60"/>
                    <a:pt x="254" y="51"/>
                    <a:pt x="254" y="46"/>
                  </a:cubicBezTo>
                  <a:moveTo>
                    <a:pt x="182" y="24"/>
                  </a:moveTo>
                  <a:cubicBezTo>
                    <a:pt x="182" y="22"/>
                    <a:pt x="181" y="19"/>
                    <a:pt x="177" y="19"/>
                  </a:cubicBezTo>
                  <a:cubicBezTo>
                    <a:pt x="173" y="19"/>
                    <a:pt x="173" y="22"/>
                    <a:pt x="173" y="24"/>
                  </a:cubicBezTo>
                  <a:cubicBezTo>
                    <a:pt x="173" y="69"/>
                    <a:pt x="173" y="69"/>
                    <a:pt x="173" y="69"/>
                  </a:cubicBezTo>
                  <a:cubicBezTo>
                    <a:pt x="173" y="71"/>
                    <a:pt x="173" y="73"/>
                    <a:pt x="177" y="73"/>
                  </a:cubicBezTo>
                  <a:cubicBezTo>
                    <a:pt x="182" y="73"/>
                    <a:pt x="182" y="71"/>
                    <a:pt x="182" y="69"/>
                  </a:cubicBezTo>
                  <a:cubicBezTo>
                    <a:pt x="182" y="49"/>
                    <a:pt x="182" y="49"/>
                    <a:pt x="182" y="49"/>
                  </a:cubicBezTo>
                  <a:cubicBezTo>
                    <a:pt x="182" y="43"/>
                    <a:pt x="182" y="36"/>
                    <a:pt x="189" y="31"/>
                  </a:cubicBezTo>
                  <a:cubicBezTo>
                    <a:pt x="191" y="29"/>
                    <a:pt x="194" y="29"/>
                    <a:pt x="197" y="28"/>
                  </a:cubicBezTo>
                  <a:cubicBezTo>
                    <a:pt x="198" y="28"/>
                    <a:pt x="201" y="28"/>
                    <a:pt x="201" y="24"/>
                  </a:cubicBezTo>
                  <a:cubicBezTo>
                    <a:pt x="201" y="19"/>
                    <a:pt x="196" y="19"/>
                    <a:pt x="195" y="19"/>
                  </a:cubicBezTo>
                  <a:cubicBezTo>
                    <a:pt x="189" y="19"/>
                    <a:pt x="183" y="23"/>
                    <a:pt x="182" y="29"/>
                  </a:cubicBezTo>
                  <a:lnTo>
                    <a:pt x="182" y="24"/>
                  </a:lnTo>
                  <a:close/>
                  <a:moveTo>
                    <a:pt x="151" y="47"/>
                  </a:moveTo>
                  <a:cubicBezTo>
                    <a:pt x="151" y="49"/>
                    <a:pt x="151" y="60"/>
                    <a:pt x="142" y="65"/>
                  </a:cubicBezTo>
                  <a:cubicBezTo>
                    <a:pt x="140" y="66"/>
                    <a:pt x="138" y="66"/>
                    <a:pt x="136" y="66"/>
                  </a:cubicBezTo>
                  <a:cubicBezTo>
                    <a:pt x="124" y="66"/>
                    <a:pt x="121" y="55"/>
                    <a:pt x="121" y="47"/>
                  </a:cubicBezTo>
                  <a:cubicBezTo>
                    <a:pt x="121" y="44"/>
                    <a:pt x="122" y="42"/>
                    <a:pt x="122" y="40"/>
                  </a:cubicBezTo>
                  <a:cubicBezTo>
                    <a:pt x="123" y="32"/>
                    <a:pt x="127" y="27"/>
                    <a:pt x="135" y="27"/>
                  </a:cubicBezTo>
                  <a:cubicBezTo>
                    <a:pt x="139" y="27"/>
                    <a:pt x="144" y="28"/>
                    <a:pt x="148" y="33"/>
                  </a:cubicBezTo>
                  <a:cubicBezTo>
                    <a:pt x="150" y="37"/>
                    <a:pt x="151" y="42"/>
                    <a:pt x="151" y="47"/>
                  </a:cubicBezTo>
                  <a:moveTo>
                    <a:pt x="160" y="5"/>
                  </a:moveTo>
                  <a:cubicBezTo>
                    <a:pt x="160" y="3"/>
                    <a:pt x="159" y="2"/>
                    <a:pt x="157" y="1"/>
                  </a:cubicBezTo>
                  <a:cubicBezTo>
                    <a:pt x="156" y="0"/>
                    <a:pt x="155" y="0"/>
                    <a:pt x="155" y="0"/>
                  </a:cubicBezTo>
                  <a:cubicBezTo>
                    <a:pt x="153" y="0"/>
                    <a:pt x="152" y="1"/>
                    <a:pt x="151" y="3"/>
                  </a:cubicBezTo>
                  <a:cubicBezTo>
                    <a:pt x="151" y="3"/>
                    <a:pt x="151" y="4"/>
                    <a:pt x="151" y="5"/>
                  </a:cubicBezTo>
                  <a:cubicBezTo>
                    <a:pt x="151" y="27"/>
                    <a:pt x="151" y="27"/>
                    <a:pt x="151" y="27"/>
                  </a:cubicBezTo>
                  <a:cubicBezTo>
                    <a:pt x="149" y="25"/>
                    <a:pt x="145" y="19"/>
                    <a:pt x="134" y="19"/>
                  </a:cubicBezTo>
                  <a:cubicBezTo>
                    <a:pt x="117" y="19"/>
                    <a:pt x="112" y="33"/>
                    <a:pt x="112" y="46"/>
                  </a:cubicBezTo>
                  <a:cubicBezTo>
                    <a:pt x="112" y="61"/>
                    <a:pt x="118" y="74"/>
                    <a:pt x="134" y="74"/>
                  </a:cubicBezTo>
                  <a:cubicBezTo>
                    <a:pt x="139" y="74"/>
                    <a:pt x="143" y="73"/>
                    <a:pt x="146" y="71"/>
                  </a:cubicBezTo>
                  <a:cubicBezTo>
                    <a:pt x="149" y="69"/>
                    <a:pt x="150" y="68"/>
                    <a:pt x="151" y="67"/>
                  </a:cubicBezTo>
                  <a:cubicBezTo>
                    <a:pt x="151" y="69"/>
                    <a:pt x="151" y="70"/>
                    <a:pt x="151" y="71"/>
                  </a:cubicBezTo>
                  <a:cubicBezTo>
                    <a:pt x="151" y="72"/>
                    <a:pt x="153" y="73"/>
                    <a:pt x="155" y="73"/>
                  </a:cubicBezTo>
                  <a:cubicBezTo>
                    <a:pt x="159" y="73"/>
                    <a:pt x="160" y="70"/>
                    <a:pt x="160" y="69"/>
                  </a:cubicBezTo>
                  <a:lnTo>
                    <a:pt x="160" y="5"/>
                  </a:lnTo>
                  <a:close/>
                  <a:moveTo>
                    <a:pt x="73" y="22"/>
                  </a:moveTo>
                  <a:cubicBezTo>
                    <a:pt x="73" y="21"/>
                    <a:pt x="72" y="19"/>
                    <a:pt x="69" y="19"/>
                  </a:cubicBezTo>
                  <a:cubicBezTo>
                    <a:pt x="66" y="19"/>
                    <a:pt x="64" y="21"/>
                    <a:pt x="64" y="24"/>
                  </a:cubicBezTo>
                  <a:cubicBezTo>
                    <a:pt x="64" y="25"/>
                    <a:pt x="64" y="25"/>
                    <a:pt x="64" y="26"/>
                  </a:cubicBezTo>
                  <a:cubicBezTo>
                    <a:pt x="83" y="73"/>
                    <a:pt x="83" y="73"/>
                    <a:pt x="83" y="73"/>
                  </a:cubicBezTo>
                  <a:cubicBezTo>
                    <a:pt x="81" y="77"/>
                    <a:pt x="81" y="78"/>
                    <a:pt x="79" y="80"/>
                  </a:cubicBezTo>
                  <a:cubicBezTo>
                    <a:pt x="78" y="82"/>
                    <a:pt x="75" y="83"/>
                    <a:pt x="73" y="83"/>
                  </a:cubicBezTo>
                  <a:cubicBezTo>
                    <a:pt x="72" y="83"/>
                    <a:pt x="69" y="82"/>
                    <a:pt x="69" y="82"/>
                  </a:cubicBezTo>
                  <a:cubicBezTo>
                    <a:pt x="68" y="82"/>
                    <a:pt x="67" y="82"/>
                    <a:pt x="67" y="83"/>
                  </a:cubicBezTo>
                  <a:cubicBezTo>
                    <a:pt x="66" y="83"/>
                    <a:pt x="66" y="85"/>
                    <a:pt x="66" y="86"/>
                  </a:cubicBezTo>
                  <a:cubicBezTo>
                    <a:pt x="66" y="90"/>
                    <a:pt x="68" y="91"/>
                    <a:pt x="73" y="91"/>
                  </a:cubicBezTo>
                  <a:cubicBezTo>
                    <a:pt x="85" y="91"/>
                    <a:pt x="88" y="84"/>
                    <a:pt x="91" y="74"/>
                  </a:cubicBezTo>
                  <a:cubicBezTo>
                    <a:pt x="108" y="25"/>
                    <a:pt x="108" y="25"/>
                    <a:pt x="108" y="25"/>
                  </a:cubicBezTo>
                  <a:cubicBezTo>
                    <a:pt x="108" y="25"/>
                    <a:pt x="108" y="24"/>
                    <a:pt x="108" y="24"/>
                  </a:cubicBezTo>
                  <a:cubicBezTo>
                    <a:pt x="108" y="21"/>
                    <a:pt x="106" y="19"/>
                    <a:pt x="103" y="19"/>
                  </a:cubicBezTo>
                  <a:cubicBezTo>
                    <a:pt x="100" y="19"/>
                    <a:pt x="99" y="21"/>
                    <a:pt x="99" y="22"/>
                  </a:cubicBezTo>
                  <a:cubicBezTo>
                    <a:pt x="91" y="47"/>
                    <a:pt x="91" y="47"/>
                    <a:pt x="91" y="47"/>
                  </a:cubicBezTo>
                  <a:cubicBezTo>
                    <a:pt x="91" y="48"/>
                    <a:pt x="89" y="53"/>
                    <a:pt x="89" y="54"/>
                  </a:cubicBezTo>
                  <a:cubicBezTo>
                    <a:pt x="88" y="57"/>
                    <a:pt x="87" y="59"/>
                    <a:pt x="87" y="62"/>
                  </a:cubicBezTo>
                  <a:cubicBezTo>
                    <a:pt x="86" y="60"/>
                    <a:pt x="86" y="58"/>
                    <a:pt x="85" y="54"/>
                  </a:cubicBezTo>
                  <a:lnTo>
                    <a:pt x="73" y="22"/>
                  </a:lnTo>
                  <a:close/>
                  <a:moveTo>
                    <a:pt x="47" y="69"/>
                  </a:moveTo>
                  <a:cubicBezTo>
                    <a:pt x="47" y="70"/>
                    <a:pt x="48" y="73"/>
                    <a:pt x="52" y="73"/>
                  </a:cubicBezTo>
                  <a:cubicBezTo>
                    <a:pt x="54" y="73"/>
                    <a:pt x="56" y="72"/>
                    <a:pt x="56" y="71"/>
                  </a:cubicBezTo>
                  <a:cubicBezTo>
                    <a:pt x="57" y="70"/>
                    <a:pt x="57" y="70"/>
                    <a:pt x="57" y="69"/>
                  </a:cubicBezTo>
                  <a:cubicBezTo>
                    <a:pt x="57" y="5"/>
                    <a:pt x="57" y="5"/>
                    <a:pt x="57" y="5"/>
                  </a:cubicBezTo>
                  <a:cubicBezTo>
                    <a:pt x="57" y="4"/>
                    <a:pt x="56" y="0"/>
                    <a:pt x="52" y="0"/>
                  </a:cubicBezTo>
                  <a:cubicBezTo>
                    <a:pt x="49" y="0"/>
                    <a:pt x="48" y="2"/>
                    <a:pt x="48" y="3"/>
                  </a:cubicBezTo>
                  <a:cubicBezTo>
                    <a:pt x="47" y="3"/>
                    <a:pt x="47" y="4"/>
                    <a:pt x="47" y="5"/>
                  </a:cubicBezTo>
                  <a:cubicBezTo>
                    <a:pt x="47" y="32"/>
                    <a:pt x="47" y="32"/>
                    <a:pt x="47" y="32"/>
                  </a:cubicBezTo>
                  <a:cubicBezTo>
                    <a:pt x="10" y="32"/>
                    <a:pt x="10" y="32"/>
                    <a:pt x="10" y="32"/>
                  </a:cubicBezTo>
                  <a:cubicBezTo>
                    <a:pt x="10" y="5"/>
                    <a:pt x="10" y="5"/>
                    <a:pt x="10" y="5"/>
                  </a:cubicBezTo>
                  <a:cubicBezTo>
                    <a:pt x="10" y="3"/>
                    <a:pt x="10" y="2"/>
                    <a:pt x="8" y="1"/>
                  </a:cubicBezTo>
                  <a:cubicBezTo>
                    <a:pt x="7" y="0"/>
                    <a:pt x="6" y="0"/>
                    <a:pt x="5" y="0"/>
                  </a:cubicBezTo>
                  <a:cubicBezTo>
                    <a:pt x="1" y="0"/>
                    <a:pt x="0" y="4"/>
                    <a:pt x="0" y="5"/>
                  </a:cubicBezTo>
                  <a:cubicBezTo>
                    <a:pt x="0" y="69"/>
                    <a:pt x="0" y="69"/>
                    <a:pt x="0" y="69"/>
                  </a:cubicBezTo>
                  <a:cubicBezTo>
                    <a:pt x="0" y="70"/>
                    <a:pt x="1" y="72"/>
                    <a:pt x="3" y="73"/>
                  </a:cubicBezTo>
                  <a:cubicBezTo>
                    <a:pt x="3" y="73"/>
                    <a:pt x="4" y="73"/>
                    <a:pt x="5" y="73"/>
                  </a:cubicBezTo>
                  <a:cubicBezTo>
                    <a:pt x="9" y="73"/>
                    <a:pt x="10" y="70"/>
                    <a:pt x="10" y="69"/>
                  </a:cubicBezTo>
                  <a:cubicBezTo>
                    <a:pt x="10" y="40"/>
                    <a:pt x="10" y="40"/>
                    <a:pt x="10" y="40"/>
                  </a:cubicBezTo>
                  <a:cubicBezTo>
                    <a:pt x="47" y="40"/>
                    <a:pt x="47" y="40"/>
                    <a:pt x="47" y="40"/>
                  </a:cubicBezTo>
                  <a:lnTo>
                    <a:pt x="47" y="6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14">
              <a:extLst>
                <a:ext uri="{FF2B5EF4-FFF2-40B4-BE49-F238E27FC236}">
                  <a16:creationId xmlns:a16="http://schemas.microsoft.com/office/drawing/2014/main" id="{428B5FFB-98B0-4849-9E8F-1CE8E38839B6}"/>
                </a:ext>
              </a:extLst>
            </p:cNvPr>
            <p:cNvSpPr>
              <a:spLocks noEditPoints="1"/>
            </p:cNvSpPr>
            <p:nvPr/>
          </p:nvSpPr>
          <p:spPr bwMode="auto">
            <a:xfrm>
              <a:off x="9193213" y="6146800"/>
              <a:ext cx="1274763" cy="330200"/>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5">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45944203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ktangel: övre hörn, ett rundat och ett klippt 8">
            <a:extLst>
              <a:ext uri="{FF2B5EF4-FFF2-40B4-BE49-F238E27FC236}">
                <a16:creationId xmlns:a16="http://schemas.microsoft.com/office/drawing/2014/main" id="{DB4F11C9-1898-47B8-BFBA-B64BDBC711AC}"/>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ktangel: övre hörn, ett rundat och ett klippt 6">
            <a:extLst>
              <a:ext uri="{FF2B5EF4-FFF2-40B4-BE49-F238E27FC236}">
                <a16:creationId xmlns:a16="http://schemas.microsoft.com/office/drawing/2014/main" id="{2F5989B4-053B-45A3-8831-4FD01102D652}"/>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5">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5">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2106707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ktangel: övre hörn, ett rundat och ett klippt 8">
            <a:extLst>
              <a:ext uri="{FF2B5EF4-FFF2-40B4-BE49-F238E27FC236}">
                <a16:creationId xmlns:a16="http://schemas.microsoft.com/office/drawing/2014/main" id="{DB4F11C9-1898-47B8-BFBA-B64BDBC711AC}"/>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ktangel: övre hörn, ett rundat och ett klippt 6">
            <a:extLst>
              <a:ext uri="{FF2B5EF4-FFF2-40B4-BE49-F238E27FC236}">
                <a16:creationId xmlns:a16="http://schemas.microsoft.com/office/drawing/2014/main" id="{2F5989B4-053B-45A3-8831-4FD01102D652}"/>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upp 15">
            <a:extLst>
              <a:ext uri="{FF2B5EF4-FFF2-40B4-BE49-F238E27FC236}">
                <a16:creationId xmlns:a16="http://schemas.microsoft.com/office/drawing/2014/main" id="{66AD731D-9266-42ED-A6C6-62419BA18C38}"/>
              </a:ext>
            </a:extLst>
          </p:cNvPr>
          <p:cNvGrpSpPr/>
          <p:nvPr userDrawn="1"/>
        </p:nvGrpSpPr>
        <p:grpSpPr>
          <a:xfrm>
            <a:off x="9503866" y="6146799"/>
            <a:ext cx="2271712" cy="331787"/>
            <a:chOff x="3827463" y="-796925"/>
            <a:chExt cx="2271712" cy="331787"/>
          </a:xfrm>
        </p:grpSpPr>
        <p:sp>
          <p:nvSpPr>
            <p:cNvPr id="17" name="Freeform 5">
              <a:extLst>
                <a:ext uri="{FF2B5EF4-FFF2-40B4-BE49-F238E27FC236}">
                  <a16:creationId xmlns:a16="http://schemas.microsoft.com/office/drawing/2014/main" id="{3CB882FA-7146-4310-93AD-3EFC83B6E634}"/>
                </a:ext>
              </a:extLst>
            </p:cNvPr>
            <p:cNvSpPr>
              <a:spLocks noEditPoints="1"/>
            </p:cNvSpPr>
            <p:nvPr userDrawn="1"/>
          </p:nvSpPr>
          <p:spPr bwMode="auto">
            <a:xfrm>
              <a:off x="5262563" y="-709613"/>
              <a:ext cx="836612" cy="241300"/>
            </a:xfrm>
            <a:custGeom>
              <a:avLst/>
              <a:gdLst>
                <a:gd name="T0" fmla="*/ 257 w 263"/>
                <a:gd name="T1" fmla="*/ 73 h 74"/>
                <a:gd name="T2" fmla="*/ 258 w 263"/>
                <a:gd name="T3" fmla="*/ 66 h 74"/>
                <a:gd name="T4" fmla="*/ 252 w 263"/>
                <a:gd name="T5" fmla="*/ 54 h 74"/>
                <a:gd name="T6" fmla="*/ 258 w 263"/>
                <a:gd name="T7" fmla="*/ 28 h 74"/>
                <a:gd name="T8" fmla="*/ 258 w 263"/>
                <a:gd name="T9" fmla="*/ 20 h 74"/>
                <a:gd name="T10" fmla="*/ 252 w 263"/>
                <a:gd name="T11" fmla="*/ 8 h 74"/>
                <a:gd name="T12" fmla="*/ 243 w 263"/>
                <a:gd name="T13" fmla="*/ 8 h 74"/>
                <a:gd name="T14" fmla="*/ 237 w 263"/>
                <a:gd name="T15" fmla="*/ 20 h 74"/>
                <a:gd name="T16" fmla="*/ 237 w 263"/>
                <a:gd name="T17" fmla="*/ 28 h 74"/>
                <a:gd name="T18" fmla="*/ 243 w 263"/>
                <a:gd name="T19" fmla="*/ 58 h 74"/>
                <a:gd name="T20" fmla="*/ 209 w 263"/>
                <a:gd name="T21" fmla="*/ 19 h 74"/>
                <a:gd name="T22" fmla="*/ 205 w 263"/>
                <a:gd name="T23" fmla="*/ 69 h 74"/>
                <a:gd name="T24" fmla="*/ 214 w 263"/>
                <a:gd name="T25" fmla="*/ 69 h 74"/>
                <a:gd name="T26" fmla="*/ 221 w 263"/>
                <a:gd name="T27" fmla="*/ 31 h 74"/>
                <a:gd name="T28" fmla="*/ 233 w 263"/>
                <a:gd name="T29" fmla="*/ 24 h 74"/>
                <a:gd name="T30" fmla="*/ 214 w 263"/>
                <a:gd name="T31" fmla="*/ 29 h 74"/>
                <a:gd name="T32" fmla="*/ 176 w 263"/>
                <a:gd name="T33" fmla="*/ 47 h 74"/>
                <a:gd name="T34" fmla="*/ 180 w 263"/>
                <a:gd name="T35" fmla="*/ 61 h 74"/>
                <a:gd name="T36" fmla="*/ 159 w 263"/>
                <a:gd name="T37" fmla="*/ 58 h 74"/>
                <a:gd name="T38" fmla="*/ 171 w 263"/>
                <a:gd name="T39" fmla="*/ 49 h 74"/>
                <a:gd name="T40" fmla="*/ 192 w 263"/>
                <a:gd name="T41" fmla="*/ 39 h 74"/>
                <a:gd name="T42" fmla="*/ 172 w 263"/>
                <a:gd name="T43" fmla="*/ 19 h 74"/>
                <a:gd name="T44" fmla="*/ 152 w 263"/>
                <a:gd name="T45" fmla="*/ 33 h 74"/>
                <a:gd name="T46" fmla="*/ 161 w 263"/>
                <a:gd name="T47" fmla="*/ 34 h 74"/>
                <a:gd name="T48" fmla="*/ 183 w 263"/>
                <a:gd name="T49" fmla="*/ 35 h 74"/>
                <a:gd name="T50" fmla="*/ 174 w 263"/>
                <a:gd name="T51" fmla="*/ 41 h 74"/>
                <a:gd name="T52" fmla="*/ 150 w 263"/>
                <a:gd name="T53" fmla="*/ 58 h 74"/>
                <a:gd name="T54" fmla="*/ 183 w 263"/>
                <a:gd name="T55" fmla="*/ 66 h 74"/>
                <a:gd name="T56" fmla="*/ 188 w 263"/>
                <a:gd name="T57" fmla="*/ 73 h 74"/>
                <a:gd name="T58" fmla="*/ 192 w 263"/>
                <a:gd name="T59" fmla="*/ 39 h 74"/>
                <a:gd name="T60" fmla="*/ 71 w 263"/>
                <a:gd name="T61" fmla="*/ 73 h 74"/>
                <a:gd name="T62" fmla="*/ 76 w 263"/>
                <a:gd name="T63" fmla="*/ 69 h 74"/>
                <a:gd name="T64" fmla="*/ 79 w 263"/>
                <a:gd name="T65" fmla="*/ 33 h 74"/>
                <a:gd name="T66" fmla="*/ 98 w 263"/>
                <a:gd name="T67" fmla="*/ 36 h 74"/>
                <a:gd name="T68" fmla="*/ 98 w 263"/>
                <a:gd name="T69" fmla="*/ 69 h 74"/>
                <a:gd name="T70" fmla="*/ 103 w 263"/>
                <a:gd name="T71" fmla="*/ 73 h 74"/>
                <a:gd name="T72" fmla="*/ 108 w 263"/>
                <a:gd name="T73" fmla="*/ 69 h 74"/>
                <a:gd name="T74" fmla="*/ 110 w 263"/>
                <a:gd name="T75" fmla="*/ 33 h 74"/>
                <a:gd name="T76" fmla="*/ 130 w 263"/>
                <a:gd name="T77" fmla="*/ 38 h 74"/>
                <a:gd name="T78" fmla="*/ 130 w 263"/>
                <a:gd name="T79" fmla="*/ 69 h 74"/>
                <a:gd name="T80" fmla="*/ 135 w 263"/>
                <a:gd name="T81" fmla="*/ 73 h 74"/>
                <a:gd name="T82" fmla="*/ 140 w 263"/>
                <a:gd name="T83" fmla="*/ 38 h 74"/>
                <a:gd name="T84" fmla="*/ 122 w 263"/>
                <a:gd name="T85" fmla="*/ 19 h 74"/>
                <a:gd name="T86" fmla="*/ 100 w 263"/>
                <a:gd name="T87" fmla="*/ 21 h 74"/>
                <a:gd name="T88" fmla="*/ 76 w 263"/>
                <a:gd name="T89" fmla="*/ 26 h 74"/>
                <a:gd name="T90" fmla="*/ 69 w 263"/>
                <a:gd name="T91" fmla="*/ 20 h 74"/>
                <a:gd name="T92" fmla="*/ 67 w 263"/>
                <a:gd name="T93" fmla="*/ 69 h 74"/>
                <a:gd name="T94" fmla="*/ 16 w 263"/>
                <a:gd name="T95" fmla="*/ 25 h 74"/>
                <a:gd name="T96" fmla="*/ 18 w 263"/>
                <a:gd name="T97" fmla="*/ 10 h 74"/>
                <a:gd name="T98" fmla="*/ 43 w 263"/>
                <a:gd name="T99" fmla="*/ 17 h 74"/>
                <a:gd name="T100" fmla="*/ 48 w 263"/>
                <a:gd name="T101" fmla="*/ 22 h 74"/>
                <a:gd name="T102" fmla="*/ 47 w 263"/>
                <a:gd name="T103" fmla="*/ 5 h 74"/>
                <a:gd name="T104" fmla="*/ 4 w 263"/>
                <a:gd name="T105" fmla="*/ 20 h 74"/>
                <a:gd name="T106" fmla="*/ 21 w 263"/>
                <a:gd name="T107" fmla="*/ 38 h 74"/>
                <a:gd name="T108" fmla="*/ 41 w 263"/>
                <a:gd name="T109" fmla="*/ 46 h 74"/>
                <a:gd name="T110" fmla="*/ 41 w 263"/>
                <a:gd name="T111" fmla="*/ 62 h 74"/>
                <a:gd name="T112" fmla="*/ 16 w 263"/>
                <a:gd name="T113" fmla="*/ 62 h 74"/>
                <a:gd name="T114" fmla="*/ 6 w 263"/>
                <a:gd name="T115" fmla="*/ 49 h 74"/>
                <a:gd name="T116" fmla="*/ 9 w 263"/>
                <a:gd name="T117" fmla="*/ 68 h 74"/>
                <a:gd name="T118" fmla="*/ 55 w 263"/>
                <a:gd name="T119" fmla="*/ 53 h 74"/>
                <a:gd name="T120" fmla="*/ 26 w 263"/>
                <a:gd name="T12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74">
                  <a:moveTo>
                    <a:pt x="243" y="58"/>
                  </a:moveTo>
                  <a:cubicBezTo>
                    <a:pt x="243" y="66"/>
                    <a:pt x="243" y="73"/>
                    <a:pt x="257" y="73"/>
                  </a:cubicBezTo>
                  <a:cubicBezTo>
                    <a:pt x="260" y="73"/>
                    <a:pt x="263" y="73"/>
                    <a:pt x="263" y="70"/>
                  </a:cubicBezTo>
                  <a:cubicBezTo>
                    <a:pt x="263" y="66"/>
                    <a:pt x="260" y="66"/>
                    <a:pt x="258" y="66"/>
                  </a:cubicBezTo>
                  <a:cubicBezTo>
                    <a:pt x="255" y="65"/>
                    <a:pt x="253" y="65"/>
                    <a:pt x="253" y="62"/>
                  </a:cubicBezTo>
                  <a:cubicBezTo>
                    <a:pt x="252" y="61"/>
                    <a:pt x="252" y="60"/>
                    <a:pt x="252" y="54"/>
                  </a:cubicBezTo>
                  <a:cubicBezTo>
                    <a:pt x="252" y="28"/>
                    <a:pt x="252" y="28"/>
                    <a:pt x="252" y="28"/>
                  </a:cubicBezTo>
                  <a:cubicBezTo>
                    <a:pt x="258" y="28"/>
                    <a:pt x="258" y="28"/>
                    <a:pt x="258" y="28"/>
                  </a:cubicBezTo>
                  <a:cubicBezTo>
                    <a:pt x="260" y="28"/>
                    <a:pt x="262" y="28"/>
                    <a:pt x="262" y="24"/>
                  </a:cubicBezTo>
                  <a:cubicBezTo>
                    <a:pt x="262" y="20"/>
                    <a:pt x="260" y="20"/>
                    <a:pt x="258" y="20"/>
                  </a:cubicBezTo>
                  <a:cubicBezTo>
                    <a:pt x="252" y="20"/>
                    <a:pt x="252" y="20"/>
                    <a:pt x="252" y="20"/>
                  </a:cubicBezTo>
                  <a:cubicBezTo>
                    <a:pt x="252" y="8"/>
                    <a:pt x="252" y="8"/>
                    <a:pt x="252" y="8"/>
                  </a:cubicBezTo>
                  <a:cubicBezTo>
                    <a:pt x="252" y="7"/>
                    <a:pt x="252" y="4"/>
                    <a:pt x="247" y="4"/>
                  </a:cubicBezTo>
                  <a:cubicBezTo>
                    <a:pt x="243" y="4"/>
                    <a:pt x="243" y="7"/>
                    <a:pt x="243" y="8"/>
                  </a:cubicBezTo>
                  <a:cubicBezTo>
                    <a:pt x="243" y="20"/>
                    <a:pt x="243" y="20"/>
                    <a:pt x="243" y="20"/>
                  </a:cubicBezTo>
                  <a:cubicBezTo>
                    <a:pt x="237" y="20"/>
                    <a:pt x="237" y="20"/>
                    <a:pt x="237" y="20"/>
                  </a:cubicBezTo>
                  <a:cubicBezTo>
                    <a:pt x="236" y="20"/>
                    <a:pt x="233" y="20"/>
                    <a:pt x="233" y="24"/>
                  </a:cubicBezTo>
                  <a:cubicBezTo>
                    <a:pt x="233" y="28"/>
                    <a:pt x="236" y="28"/>
                    <a:pt x="237" y="28"/>
                  </a:cubicBezTo>
                  <a:cubicBezTo>
                    <a:pt x="243" y="28"/>
                    <a:pt x="243" y="28"/>
                    <a:pt x="243" y="28"/>
                  </a:cubicBezTo>
                  <a:lnTo>
                    <a:pt x="243" y="58"/>
                  </a:lnTo>
                  <a:close/>
                  <a:moveTo>
                    <a:pt x="214" y="24"/>
                  </a:moveTo>
                  <a:cubicBezTo>
                    <a:pt x="214" y="22"/>
                    <a:pt x="213" y="19"/>
                    <a:pt x="209" y="19"/>
                  </a:cubicBezTo>
                  <a:cubicBezTo>
                    <a:pt x="205" y="19"/>
                    <a:pt x="205" y="22"/>
                    <a:pt x="205" y="24"/>
                  </a:cubicBezTo>
                  <a:cubicBezTo>
                    <a:pt x="205" y="69"/>
                    <a:pt x="205" y="69"/>
                    <a:pt x="205" y="69"/>
                  </a:cubicBezTo>
                  <a:cubicBezTo>
                    <a:pt x="205" y="71"/>
                    <a:pt x="205" y="73"/>
                    <a:pt x="209" y="73"/>
                  </a:cubicBezTo>
                  <a:cubicBezTo>
                    <a:pt x="214" y="73"/>
                    <a:pt x="214" y="71"/>
                    <a:pt x="214" y="69"/>
                  </a:cubicBezTo>
                  <a:cubicBezTo>
                    <a:pt x="214" y="49"/>
                    <a:pt x="214" y="49"/>
                    <a:pt x="214" y="49"/>
                  </a:cubicBezTo>
                  <a:cubicBezTo>
                    <a:pt x="214" y="43"/>
                    <a:pt x="214" y="36"/>
                    <a:pt x="221" y="31"/>
                  </a:cubicBezTo>
                  <a:cubicBezTo>
                    <a:pt x="224" y="29"/>
                    <a:pt x="226" y="29"/>
                    <a:pt x="229" y="28"/>
                  </a:cubicBezTo>
                  <a:cubicBezTo>
                    <a:pt x="230" y="28"/>
                    <a:pt x="233" y="28"/>
                    <a:pt x="233" y="24"/>
                  </a:cubicBezTo>
                  <a:cubicBezTo>
                    <a:pt x="233" y="19"/>
                    <a:pt x="229" y="19"/>
                    <a:pt x="227" y="19"/>
                  </a:cubicBezTo>
                  <a:cubicBezTo>
                    <a:pt x="221" y="19"/>
                    <a:pt x="216" y="23"/>
                    <a:pt x="214" y="29"/>
                  </a:cubicBezTo>
                  <a:lnTo>
                    <a:pt x="214" y="24"/>
                  </a:lnTo>
                  <a:close/>
                  <a:moveTo>
                    <a:pt x="176" y="47"/>
                  </a:moveTo>
                  <a:cubicBezTo>
                    <a:pt x="180" y="47"/>
                    <a:pt x="181" y="46"/>
                    <a:pt x="183" y="46"/>
                  </a:cubicBezTo>
                  <a:cubicBezTo>
                    <a:pt x="183" y="52"/>
                    <a:pt x="183" y="57"/>
                    <a:pt x="180" y="61"/>
                  </a:cubicBezTo>
                  <a:cubicBezTo>
                    <a:pt x="179" y="63"/>
                    <a:pt x="175" y="66"/>
                    <a:pt x="169" y="66"/>
                  </a:cubicBezTo>
                  <a:cubicBezTo>
                    <a:pt x="164" y="66"/>
                    <a:pt x="159" y="63"/>
                    <a:pt x="159" y="58"/>
                  </a:cubicBezTo>
                  <a:cubicBezTo>
                    <a:pt x="159" y="52"/>
                    <a:pt x="164" y="51"/>
                    <a:pt x="166" y="50"/>
                  </a:cubicBezTo>
                  <a:cubicBezTo>
                    <a:pt x="167" y="50"/>
                    <a:pt x="169" y="49"/>
                    <a:pt x="171" y="49"/>
                  </a:cubicBezTo>
                  <a:lnTo>
                    <a:pt x="176" y="47"/>
                  </a:lnTo>
                  <a:close/>
                  <a:moveTo>
                    <a:pt x="192" y="39"/>
                  </a:moveTo>
                  <a:cubicBezTo>
                    <a:pt x="192" y="34"/>
                    <a:pt x="192" y="29"/>
                    <a:pt x="188" y="25"/>
                  </a:cubicBezTo>
                  <a:cubicBezTo>
                    <a:pt x="184" y="20"/>
                    <a:pt x="178" y="19"/>
                    <a:pt x="172" y="19"/>
                  </a:cubicBezTo>
                  <a:cubicBezTo>
                    <a:pt x="165" y="19"/>
                    <a:pt x="158" y="21"/>
                    <a:pt x="154" y="27"/>
                  </a:cubicBezTo>
                  <a:cubicBezTo>
                    <a:pt x="153" y="28"/>
                    <a:pt x="152" y="31"/>
                    <a:pt x="152" y="33"/>
                  </a:cubicBezTo>
                  <a:cubicBezTo>
                    <a:pt x="152" y="35"/>
                    <a:pt x="153" y="37"/>
                    <a:pt x="157" y="37"/>
                  </a:cubicBezTo>
                  <a:cubicBezTo>
                    <a:pt x="160" y="37"/>
                    <a:pt x="161" y="35"/>
                    <a:pt x="161" y="34"/>
                  </a:cubicBezTo>
                  <a:cubicBezTo>
                    <a:pt x="162" y="31"/>
                    <a:pt x="164" y="27"/>
                    <a:pt x="172" y="27"/>
                  </a:cubicBezTo>
                  <a:cubicBezTo>
                    <a:pt x="174" y="27"/>
                    <a:pt x="183" y="27"/>
                    <a:pt x="183" y="35"/>
                  </a:cubicBezTo>
                  <a:cubicBezTo>
                    <a:pt x="183" y="38"/>
                    <a:pt x="182" y="39"/>
                    <a:pt x="180" y="39"/>
                  </a:cubicBezTo>
                  <a:cubicBezTo>
                    <a:pt x="179" y="40"/>
                    <a:pt x="177" y="40"/>
                    <a:pt x="174" y="41"/>
                  </a:cubicBezTo>
                  <a:cubicBezTo>
                    <a:pt x="165" y="42"/>
                    <a:pt x="165" y="42"/>
                    <a:pt x="165" y="42"/>
                  </a:cubicBezTo>
                  <a:cubicBezTo>
                    <a:pt x="160" y="44"/>
                    <a:pt x="150" y="46"/>
                    <a:pt x="150" y="58"/>
                  </a:cubicBezTo>
                  <a:cubicBezTo>
                    <a:pt x="150" y="67"/>
                    <a:pt x="156" y="74"/>
                    <a:pt x="167" y="74"/>
                  </a:cubicBezTo>
                  <a:cubicBezTo>
                    <a:pt x="171" y="74"/>
                    <a:pt x="178" y="73"/>
                    <a:pt x="183" y="66"/>
                  </a:cubicBezTo>
                  <a:cubicBezTo>
                    <a:pt x="183" y="70"/>
                    <a:pt x="183" y="70"/>
                    <a:pt x="184" y="71"/>
                  </a:cubicBezTo>
                  <a:cubicBezTo>
                    <a:pt x="184" y="73"/>
                    <a:pt x="186" y="73"/>
                    <a:pt x="188" y="73"/>
                  </a:cubicBezTo>
                  <a:cubicBezTo>
                    <a:pt x="191" y="73"/>
                    <a:pt x="192" y="71"/>
                    <a:pt x="192" y="69"/>
                  </a:cubicBezTo>
                  <a:lnTo>
                    <a:pt x="192" y="39"/>
                  </a:lnTo>
                  <a:close/>
                  <a:moveTo>
                    <a:pt x="67" y="69"/>
                  </a:moveTo>
                  <a:cubicBezTo>
                    <a:pt x="67" y="70"/>
                    <a:pt x="67" y="73"/>
                    <a:pt x="71" y="73"/>
                  </a:cubicBezTo>
                  <a:cubicBezTo>
                    <a:pt x="74" y="73"/>
                    <a:pt x="75" y="72"/>
                    <a:pt x="76" y="71"/>
                  </a:cubicBezTo>
                  <a:cubicBezTo>
                    <a:pt x="76" y="70"/>
                    <a:pt x="76" y="70"/>
                    <a:pt x="76" y="69"/>
                  </a:cubicBezTo>
                  <a:cubicBezTo>
                    <a:pt x="76" y="46"/>
                    <a:pt x="76" y="46"/>
                    <a:pt x="76" y="46"/>
                  </a:cubicBezTo>
                  <a:cubicBezTo>
                    <a:pt x="76" y="40"/>
                    <a:pt x="76" y="36"/>
                    <a:pt x="79" y="33"/>
                  </a:cubicBezTo>
                  <a:cubicBezTo>
                    <a:pt x="81" y="29"/>
                    <a:pt x="85" y="27"/>
                    <a:pt x="89" y="27"/>
                  </a:cubicBezTo>
                  <a:cubicBezTo>
                    <a:pt x="97" y="27"/>
                    <a:pt x="98" y="34"/>
                    <a:pt x="98" y="36"/>
                  </a:cubicBezTo>
                  <a:cubicBezTo>
                    <a:pt x="98" y="37"/>
                    <a:pt x="98" y="38"/>
                    <a:pt x="98" y="43"/>
                  </a:cubicBezTo>
                  <a:cubicBezTo>
                    <a:pt x="98" y="69"/>
                    <a:pt x="98" y="69"/>
                    <a:pt x="98" y="69"/>
                  </a:cubicBezTo>
                  <a:cubicBezTo>
                    <a:pt x="98" y="70"/>
                    <a:pt x="99" y="72"/>
                    <a:pt x="101" y="73"/>
                  </a:cubicBezTo>
                  <a:cubicBezTo>
                    <a:pt x="101" y="73"/>
                    <a:pt x="102" y="73"/>
                    <a:pt x="103" y="73"/>
                  </a:cubicBezTo>
                  <a:cubicBezTo>
                    <a:pt x="104" y="73"/>
                    <a:pt x="105" y="73"/>
                    <a:pt x="106" y="73"/>
                  </a:cubicBezTo>
                  <a:cubicBezTo>
                    <a:pt x="108" y="72"/>
                    <a:pt x="108" y="70"/>
                    <a:pt x="108" y="69"/>
                  </a:cubicBezTo>
                  <a:cubicBezTo>
                    <a:pt x="108" y="44"/>
                    <a:pt x="108" y="44"/>
                    <a:pt x="108" y="44"/>
                  </a:cubicBezTo>
                  <a:cubicBezTo>
                    <a:pt x="108" y="39"/>
                    <a:pt x="108" y="36"/>
                    <a:pt x="110" y="33"/>
                  </a:cubicBezTo>
                  <a:cubicBezTo>
                    <a:pt x="112" y="30"/>
                    <a:pt x="115" y="27"/>
                    <a:pt x="120" y="27"/>
                  </a:cubicBezTo>
                  <a:cubicBezTo>
                    <a:pt x="130" y="27"/>
                    <a:pt x="130" y="35"/>
                    <a:pt x="130" y="38"/>
                  </a:cubicBezTo>
                  <a:cubicBezTo>
                    <a:pt x="130" y="40"/>
                    <a:pt x="130" y="43"/>
                    <a:pt x="130" y="46"/>
                  </a:cubicBezTo>
                  <a:cubicBezTo>
                    <a:pt x="130" y="69"/>
                    <a:pt x="130" y="69"/>
                    <a:pt x="130" y="69"/>
                  </a:cubicBezTo>
                  <a:cubicBezTo>
                    <a:pt x="130" y="70"/>
                    <a:pt x="130" y="72"/>
                    <a:pt x="132" y="73"/>
                  </a:cubicBezTo>
                  <a:cubicBezTo>
                    <a:pt x="133" y="73"/>
                    <a:pt x="134" y="73"/>
                    <a:pt x="135" y="73"/>
                  </a:cubicBezTo>
                  <a:cubicBezTo>
                    <a:pt x="139" y="73"/>
                    <a:pt x="140" y="70"/>
                    <a:pt x="140" y="69"/>
                  </a:cubicBezTo>
                  <a:cubicBezTo>
                    <a:pt x="140" y="38"/>
                    <a:pt x="140" y="38"/>
                    <a:pt x="140" y="38"/>
                  </a:cubicBezTo>
                  <a:cubicBezTo>
                    <a:pt x="140" y="33"/>
                    <a:pt x="139" y="29"/>
                    <a:pt x="136" y="24"/>
                  </a:cubicBezTo>
                  <a:cubicBezTo>
                    <a:pt x="132" y="20"/>
                    <a:pt x="127" y="19"/>
                    <a:pt x="122" y="19"/>
                  </a:cubicBezTo>
                  <a:cubicBezTo>
                    <a:pt x="114" y="19"/>
                    <a:pt x="109" y="22"/>
                    <a:pt x="105" y="27"/>
                  </a:cubicBezTo>
                  <a:cubicBezTo>
                    <a:pt x="105" y="26"/>
                    <a:pt x="103" y="23"/>
                    <a:pt x="100" y="21"/>
                  </a:cubicBezTo>
                  <a:cubicBezTo>
                    <a:pt x="97" y="19"/>
                    <a:pt x="94" y="19"/>
                    <a:pt x="91" y="19"/>
                  </a:cubicBezTo>
                  <a:cubicBezTo>
                    <a:pt x="84" y="19"/>
                    <a:pt x="80" y="21"/>
                    <a:pt x="76" y="26"/>
                  </a:cubicBezTo>
                  <a:cubicBezTo>
                    <a:pt x="76" y="23"/>
                    <a:pt x="76" y="21"/>
                    <a:pt x="74" y="20"/>
                  </a:cubicBezTo>
                  <a:cubicBezTo>
                    <a:pt x="72" y="19"/>
                    <a:pt x="70" y="19"/>
                    <a:pt x="69" y="20"/>
                  </a:cubicBezTo>
                  <a:cubicBezTo>
                    <a:pt x="67" y="21"/>
                    <a:pt x="67" y="22"/>
                    <a:pt x="67" y="24"/>
                  </a:cubicBezTo>
                  <a:lnTo>
                    <a:pt x="67" y="69"/>
                  </a:lnTo>
                  <a:close/>
                  <a:moveTo>
                    <a:pt x="26" y="29"/>
                  </a:moveTo>
                  <a:cubicBezTo>
                    <a:pt x="22" y="28"/>
                    <a:pt x="18" y="27"/>
                    <a:pt x="16" y="25"/>
                  </a:cubicBezTo>
                  <a:cubicBezTo>
                    <a:pt x="16" y="25"/>
                    <a:pt x="14" y="23"/>
                    <a:pt x="14" y="19"/>
                  </a:cubicBezTo>
                  <a:cubicBezTo>
                    <a:pt x="14" y="15"/>
                    <a:pt x="15" y="12"/>
                    <a:pt x="18" y="10"/>
                  </a:cubicBezTo>
                  <a:cubicBezTo>
                    <a:pt x="20" y="9"/>
                    <a:pt x="24" y="8"/>
                    <a:pt x="28" y="8"/>
                  </a:cubicBezTo>
                  <a:cubicBezTo>
                    <a:pt x="39" y="8"/>
                    <a:pt x="42" y="14"/>
                    <a:pt x="43" y="17"/>
                  </a:cubicBezTo>
                  <a:cubicBezTo>
                    <a:pt x="44" y="18"/>
                    <a:pt x="45" y="20"/>
                    <a:pt x="45" y="20"/>
                  </a:cubicBezTo>
                  <a:cubicBezTo>
                    <a:pt x="46" y="22"/>
                    <a:pt x="47" y="22"/>
                    <a:pt x="48" y="22"/>
                  </a:cubicBezTo>
                  <a:cubicBezTo>
                    <a:pt x="51" y="22"/>
                    <a:pt x="53" y="20"/>
                    <a:pt x="53" y="17"/>
                  </a:cubicBezTo>
                  <a:cubicBezTo>
                    <a:pt x="53" y="15"/>
                    <a:pt x="51" y="9"/>
                    <a:pt x="47" y="5"/>
                  </a:cubicBezTo>
                  <a:cubicBezTo>
                    <a:pt x="41" y="0"/>
                    <a:pt x="33" y="0"/>
                    <a:pt x="28" y="0"/>
                  </a:cubicBezTo>
                  <a:cubicBezTo>
                    <a:pt x="12" y="0"/>
                    <a:pt x="4" y="8"/>
                    <a:pt x="4" y="20"/>
                  </a:cubicBezTo>
                  <a:cubicBezTo>
                    <a:pt x="4" y="31"/>
                    <a:pt x="11" y="34"/>
                    <a:pt x="13" y="35"/>
                  </a:cubicBezTo>
                  <a:cubicBezTo>
                    <a:pt x="15" y="36"/>
                    <a:pt x="18" y="37"/>
                    <a:pt x="21" y="38"/>
                  </a:cubicBezTo>
                  <a:cubicBezTo>
                    <a:pt x="28" y="40"/>
                    <a:pt x="28" y="40"/>
                    <a:pt x="28" y="40"/>
                  </a:cubicBezTo>
                  <a:cubicBezTo>
                    <a:pt x="34" y="42"/>
                    <a:pt x="38" y="43"/>
                    <a:pt x="41" y="46"/>
                  </a:cubicBezTo>
                  <a:cubicBezTo>
                    <a:pt x="43" y="47"/>
                    <a:pt x="45" y="50"/>
                    <a:pt x="45" y="54"/>
                  </a:cubicBezTo>
                  <a:cubicBezTo>
                    <a:pt x="45" y="57"/>
                    <a:pt x="43" y="60"/>
                    <a:pt x="41" y="62"/>
                  </a:cubicBezTo>
                  <a:cubicBezTo>
                    <a:pt x="37" y="65"/>
                    <a:pt x="31" y="65"/>
                    <a:pt x="29" y="65"/>
                  </a:cubicBezTo>
                  <a:cubicBezTo>
                    <a:pt x="26" y="65"/>
                    <a:pt x="21" y="65"/>
                    <a:pt x="16" y="62"/>
                  </a:cubicBezTo>
                  <a:cubicBezTo>
                    <a:pt x="12" y="59"/>
                    <a:pt x="11" y="55"/>
                    <a:pt x="10" y="52"/>
                  </a:cubicBezTo>
                  <a:cubicBezTo>
                    <a:pt x="10" y="50"/>
                    <a:pt x="9" y="49"/>
                    <a:pt x="6" y="49"/>
                  </a:cubicBezTo>
                  <a:cubicBezTo>
                    <a:pt x="4" y="49"/>
                    <a:pt x="0" y="50"/>
                    <a:pt x="0" y="54"/>
                  </a:cubicBezTo>
                  <a:cubicBezTo>
                    <a:pt x="0" y="55"/>
                    <a:pt x="2" y="63"/>
                    <a:pt x="9" y="68"/>
                  </a:cubicBezTo>
                  <a:cubicBezTo>
                    <a:pt x="14" y="72"/>
                    <a:pt x="21" y="74"/>
                    <a:pt x="28" y="74"/>
                  </a:cubicBezTo>
                  <a:cubicBezTo>
                    <a:pt x="40" y="74"/>
                    <a:pt x="55" y="69"/>
                    <a:pt x="55" y="53"/>
                  </a:cubicBezTo>
                  <a:cubicBezTo>
                    <a:pt x="55" y="37"/>
                    <a:pt x="43" y="34"/>
                    <a:pt x="35" y="32"/>
                  </a:cubicBezTo>
                  <a:lnTo>
                    <a:pt x="26"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6">
              <a:extLst>
                <a:ext uri="{FF2B5EF4-FFF2-40B4-BE49-F238E27FC236}">
                  <a16:creationId xmlns:a16="http://schemas.microsoft.com/office/drawing/2014/main" id="{4A2726D5-A080-4CA7-9639-8742730B8B20}"/>
                </a:ext>
              </a:extLst>
            </p:cNvPr>
            <p:cNvSpPr>
              <a:spLocks noEditPoints="1"/>
            </p:cNvSpPr>
            <p:nvPr userDrawn="1"/>
          </p:nvSpPr>
          <p:spPr bwMode="auto">
            <a:xfrm>
              <a:off x="3827463" y="-796925"/>
              <a:ext cx="1416050"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5">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02708195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ktangel: övre hörn, ett rundat och ett klippt 8">
            <a:extLst>
              <a:ext uri="{FF2B5EF4-FFF2-40B4-BE49-F238E27FC236}">
                <a16:creationId xmlns:a16="http://schemas.microsoft.com/office/drawing/2014/main" id="{DB4F11C9-1898-47B8-BFBA-B64BDBC711AC}"/>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ktangel: övre hörn, ett rundat och ett klippt 6">
            <a:extLst>
              <a:ext uri="{FF2B5EF4-FFF2-40B4-BE49-F238E27FC236}">
                <a16:creationId xmlns:a16="http://schemas.microsoft.com/office/drawing/2014/main" id="{2F5989B4-053B-45A3-8831-4FD01102D652}"/>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upp 12">
            <a:extLst>
              <a:ext uri="{FF2B5EF4-FFF2-40B4-BE49-F238E27FC236}">
                <a16:creationId xmlns:a16="http://schemas.microsoft.com/office/drawing/2014/main" id="{9357385C-973E-453D-B7C0-79088BAD9CE0}"/>
              </a:ext>
            </a:extLst>
          </p:cNvPr>
          <p:cNvGrpSpPr/>
          <p:nvPr userDrawn="1"/>
        </p:nvGrpSpPr>
        <p:grpSpPr>
          <a:xfrm>
            <a:off x="9345116" y="6146799"/>
            <a:ext cx="2430462" cy="331788"/>
            <a:chOff x="4710113" y="-950913"/>
            <a:chExt cx="2430462" cy="331788"/>
          </a:xfrm>
        </p:grpSpPr>
        <p:sp>
          <p:nvSpPr>
            <p:cNvPr id="11" name="Freeform 5">
              <a:extLst>
                <a:ext uri="{FF2B5EF4-FFF2-40B4-BE49-F238E27FC236}">
                  <a16:creationId xmlns:a16="http://schemas.microsoft.com/office/drawing/2014/main" id="{E59D6842-FA9C-4BC4-99B3-062991EF052B}"/>
                </a:ext>
              </a:extLst>
            </p:cNvPr>
            <p:cNvSpPr>
              <a:spLocks noEditPoints="1"/>
            </p:cNvSpPr>
            <p:nvPr userDrawn="1"/>
          </p:nvSpPr>
          <p:spPr bwMode="auto">
            <a:xfrm>
              <a:off x="6151563" y="-863600"/>
              <a:ext cx="989012" cy="241300"/>
            </a:xfrm>
            <a:custGeom>
              <a:avLst/>
              <a:gdLst>
                <a:gd name="T0" fmla="*/ 288 w 311"/>
                <a:gd name="T1" fmla="*/ 27 h 74"/>
                <a:gd name="T2" fmla="*/ 309 w 311"/>
                <a:gd name="T3" fmla="*/ 34 h 74"/>
                <a:gd name="T4" fmla="*/ 265 w 311"/>
                <a:gd name="T5" fmla="*/ 35 h 74"/>
                <a:gd name="T6" fmla="*/ 308 w 311"/>
                <a:gd name="T7" fmla="*/ 63 h 74"/>
                <a:gd name="T8" fmla="*/ 301 w 311"/>
                <a:gd name="T9" fmla="*/ 57 h 74"/>
                <a:gd name="T10" fmla="*/ 248 w 311"/>
                <a:gd name="T11" fmla="*/ 12 h 74"/>
                <a:gd name="T12" fmla="*/ 242 w 311"/>
                <a:gd name="T13" fmla="*/ 6 h 74"/>
                <a:gd name="T14" fmla="*/ 243 w 311"/>
                <a:gd name="T15" fmla="*/ 24 h 74"/>
                <a:gd name="T16" fmla="*/ 252 w 311"/>
                <a:gd name="T17" fmla="*/ 71 h 74"/>
                <a:gd name="T18" fmla="*/ 212 w 311"/>
                <a:gd name="T19" fmla="*/ 40 h 74"/>
                <a:gd name="T20" fmla="*/ 212 w 311"/>
                <a:gd name="T21" fmla="*/ 26 h 74"/>
                <a:gd name="T22" fmla="*/ 232 w 311"/>
                <a:gd name="T23" fmla="*/ 33 h 74"/>
                <a:gd name="T24" fmla="*/ 208 w 311"/>
                <a:gd name="T25" fmla="*/ 49 h 74"/>
                <a:gd name="T26" fmla="*/ 213 w 311"/>
                <a:gd name="T27" fmla="*/ 67 h 74"/>
                <a:gd name="T28" fmla="*/ 197 w 311"/>
                <a:gd name="T29" fmla="*/ 54 h 74"/>
                <a:gd name="T30" fmla="*/ 213 w 311"/>
                <a:gd name="T31" fmla="*/ 74 h 74"/>
                <a:gd name="T32" fmla="*/ 218 w 311"/>
                <a:gd name="T33" fmla="*/ 42 h 74"/>
                <a:gd name="T34" fmla="*/ 155 w 311"/>
                <a:gd name="T35" fmla="*/ 33 h 74"/>
                <a:gd name="T36" fmla="*/ 176 w 311"/>
                <a:gd name="T37" fmla="*/ 33 h 74"/>
                <a:gd name="T38" fmla="*/ 165 w 311"/>
                <a:gd name="T39" fmla="*/ 19 h 74"/>
                <a:gd name="T40" fmla="*/ 166 w 311"/>
                <a:gd name="T41" fmla="*/ 50 h 74"/>
                <a:gd name="T42" fmla="*/ 155 w 311"/>
                <a:gd name="T43" fmla="*/ 62 h 74"/>
                <a:gd name="T44" fmla="*/ 144 w 311"/>
                <a:gd name="T45" fmla="*/ 58 h 74"/>
                <a:gd name="T46" fmla="*/ 179 w 311"/>
                <a:gd name="T47" fmla="*/ 70 h 74"/>
                <a:gd name="T48" fmla="*/ 164 w 311"/>
                <a:gd name="T49" fmla="*/ 40 h 74"/>
                <a:gd name="T50" fmla="*/ 123 w 311"/>
                <a:gd name="T51" fmla="*/ 61 h 74"/>
                <a:gd name="T52" fmla="*/ 108 w 311"/>
                <a:gd name="T53" fmla="*/ 50 h 74"/>
                <a:gd name="T54" fmla="*/ 134 w 311"/>
                <a:gd name="T55" fmla="*/ 39 h 74"/>
                <a:gd name="T56" fmla="*/ 97 w 311"/>
                <a:gd name="T57" fmla="*/ 27 h 74"/>
                <a:gd name="T58" fmla="*/ 104 w 311"/>
                <a:gd name="T59" fmla="*/ 34 h 74"/>
                <a:gd name="T60" fmla="*/ 123 w 311"/>
                <a:gd name="T61" fmla="*/ 39 h 74"/>
                <a:gd name="T62" fmla="*/ 92 w 311"/>
                <a:gd name="T63" fmla="*/ 58 h 74"/>
                <a:gd name="T64" fmla="*/ 126 w 311"/>
                <a:gd name="T65" fmla="*/ 71 h 74"/>
                <a:gd name="T66" fmla="*/ 134 w 311"/>
                <a:gd name="T67" fmla="*/ 39 h 74"/>
                <a:gd name="T68" fmla="*/ 73 w 311"/>
                <a:gd name="T69" fmla="*/ 5 h 74"/>
                <a:gd name="T70" fmla="*/ 82 w 311"/>
                <a:gd name="T71" fmla="*/ 69 h 74"/>
                <a:gd name="T72" fmla="*/ 16 w 311"/>
                <a:gd name="T73" fmla="*/ 57 h 74"/>
                <a:gd name="T74" fmla="*/ 34 w 311"/>
                <a:gd name="T75" fmla="*/ 8 h 74"/>
                <a:gd name="T76" fmla="*/ 64 w 311"/>
                <a:gd name="T77" fmla="*/ 21 h 74"/>
                <a:gd name="T78" fmla="*/ 9 w 311"/>
                <a:gd name="T79" fmla="*/ 10 h 74"/>
                <a:gd name="T80" fmla="*/ 34 w 311"/>
                <a:gd name="T81" fmla="*/ 74 h 74"/>
                <a:gd name="T82" fmla="*/ 59 w 311"/>
                <a:gd name="T83"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 h="74">
                  <a:moveTo>
                    <a:pt x="288" y="66"/>
                  </a:moveTo>
                  <a:cubicBezTo>
                    <a:pt x="275" y="66"/>
                    <a:pt x="273" y="55"/>
                    <a:pt x="273" y="46"/>
                  </a:cubicBezTo>
                  <a:cubicBezTo>
                    <a:pt x="273" y="36"/>
                    <a:pt x="277" y="27"/>
                    <a:pt x="288" y="27"/>
                  </a:cubicBezTo>
                  <a:cubicBezTo>
                    <a:pt x="296" y="27"/>
                    <a:pt x="299" y="32"/>
                    <a:pt x="300" y="34"/>
                  </a:cubicBezTo>
                  <a:cubicBezTo>
                    <a:pt x="301" y="36"/>
                    <a:pt x="302" y="38"/>
                    <a:pt x="304" y="38"/>
                  </a:cubicBezTo>
                  <a:cubicBezTo>
                    <a:pt x="307" y="38"/>
                    <a:pt x="309" y="36"/>
                    <a:pt x="309" y="34"/>
                  </a:cubicBezTo>
                  <a:cubicBezTo>
                    <a:pt x="309" y="33"/>
                    <a:pt x="309" y="32"/>
                    <a:pt x="307" y="29"/>
                  </a:cubicBezTo>
                  <a:cubicBezTo>
                    <a:pt x="305" y="24"/>
                    <a:pt x="300" y="19"/>
                    <a:pt x="288" y="19"/>
                  </a:cubicBezTo>
                  <a:cubicBezTo>
                    <a:pt x="284" y="19"/>
                    <a:pt x="270" y="19"/>
                    <a:pt x="265" y="35"/>
                  </a:cubicBezTo>
                  <a:cubicBezTo>
                    <a:pt x="263" y="38"/>
                    <a:pt x="263" y="42"/>
                    <a:pt x="263" y="46"/>
                  </a:cubicBezTo>
                  <a:cubicBezTo>
                    <a:pt x="263" y="59"/>
                    <a:pt x="269" y="74"/>
                    <a:pt x="288" y="74"/>
                  </a:cubicBezTo>
                  <a:cubicBezTo>
                    <a:pt x="302" y="74"/>
                    <a:pt x="307" y="66"/>
                    <a:pt x="308" y="63"/>
                  </a:cubicBezTo>
                  <a:cubicBezTo>
                    <a:pt x="310" y="61"/>
                    <a:pt x="311" y="58"/>
                    <a:pt x="311" y="57"/>
                  </a:cubicBezTo>
                  <a:cubicBezTo>
                    <a:pt x="311" y="53"/>
                    <a:pt x="307" y="53"/>
                    <a:pt x="306" y="53"/>
                  </a:cubicBezTo>
                  <a:cubicBezTo>
                    <a:pt x="303" y="53"/>
                    <a:pt x="302" y="55"/>
                    <a:pt x="301" y="57"/>
                  </a:cubicBezTo>
                  <a:cubicBezTo>
                    <a:pt x="300" y="60"/>
                    <a:pt x="297" y="66"/>
                    <a:pt x="288" y="66"/>
                  </a:cubicBezTo>
                  <a:moveTo>
                    <a:pt x="242" y="6"/>
                  </a:moveTo>
                  <a:cubicBezTo>
                    <a:pt x="242" y="9"/>
                    <a:pt x="244" y="12"/>
                    <a:pt x="248" y="12"/>
                  </a:cubicBezTo>
                  <a:cubicBezTo>
                    <a:pt x="251" y="12"/>
                    <a:pt x="253" y="10"/>
                    <a:pt x="253" y="6"/>
                  </a:cubicBezTo>
                  <a:cubicBezTo>
                    <a:pt x="253" y="2"/>
                    <a:pt x="251" y="0"/>
                    <a:pt x="248" y="0"/>
                  </a:cubicBezTo>
                  <a:cubicBezTo>
                    <a:pt x="245" y="0"/>
                    <a:pt x="242" y="2"/>
                    <a:pt x="242" y="6"/>
                  </a:cubicBezTo>
                  <a:moveTo>
                    <a:pt x="252" y="24"/>
                  </a:moveTo>
                  <a:cubicBezTo>
                    <a:pt x="252" y="23"/>
                    <a:pt x="252" y="19"/>
                    <a:pt x="248" y="19"/>
                  </a:cubicBezTo>
                  <a:cubicBezTo>
                    <a:pt x="244" y="19"/>
                    <a:pt x="243" y="23"/>
                    <a:pt x="243" y="24"/>
                  </a:cubicBezTo>
                  <a:cubicBezTo>
                    <a:pt x="243" y="69"/>
                    <a:pt x="243" y="69"/>
                    <a:pt x="243" y="69"/>
                  </a:cubicBezTo>
                  <a:cubicBezTo>
                    <a:pt x="243" y="72"/>
                    <a:pt x="245" y="73"/>
                    <a:pt x="248" y="73"/>
                  </a:cubicBezTo>
                  <a:cubicBezTo>
                    <a:pt x="250" y="73"/>
                    <a:pt x="252" y="72"/>
                    <a:pt x="252" y="71"/>
                  </a:cubicBezTo>
                  <a:cubicBezTo>
                    <a:pt x="252" y="71"/>
                    <a:pt x="252" y="70"/>
                    <a:pt x="252" y="69"/>
                  </a:cubicBezTo>
                  <a:lnTo>
                    <a:pt x="252" y="24"/>
                  </a:lnTo>
                  <a:close/>
                  <a:moveTo>
                    <a:pt x="212" y="40"/>
                  </a:moveTo>
                  <a:cubicBezTo>
                    <a:pt x="207" y="39"/>
                    <a:pt x="203" y="38"/>
                    <a:pt x="203" y="33"/>
                  </a:cubicBezTo>
                  <a:cubicBezTo>
                    <a:pt x="203" y="31"/>
                    <a:pt x="204" y="29"/>
                    <a:pt x="206" y="28"/>
                  </a:cubicBezTo>
                  <a:cubicBezTo>
                    <a:pt x="208" y="26"/>
                    <a:pt x="211" y="26"/>
                    <a:pt x="212" y="26"/>
                  </a:cubicBezTo>
                  <a:cubicBezTo>
                    <a:pt x="220" y="26"/>
                    <a:pt x="223" y="31"/>
                    <a:pt x="224" y="33"/>
                  </a:cubicBezTo>
                  <a:cubicBezTo>
                    <a:pt x="225" y="36"/>
                    <a:pt x="226" y="37"/>
                    <a:pt x="228" y="37"/>
                  </a:cubicBezTo>
                  <a:cubicBezTo>
                    <a:pt x="230" y="37"/>
                    <a:pt x="232" y="36"/>
                    <a:pt x="232" y="33"/>
                  </a:cubicBezTo>
                  <a:cubicBezTo>
                    <a:pt x="232" y="31"/>
                    <a:pt x="230" y="19"/>
                    <a:pt x="212" y="19"/>
                  </a:cubicBezTo>
                  <a:cubicBezTo>
                    <a:pt x="195" y="19"/>
                    <a:pt x="194" y="32"/>
                    <a:pt x="194" y="34"/>
                  </a:cubicBezTo>
                  <a:cubicBezTo>
                    <a:pt x="194" y="44"/>
                    <a:pt x="203" y="47"/>
                    <a:pt x="208" y="49"/>
                  </a:cubicBezTo>
                  <a:cubicBezTo>
                    <a:pt x="214" y="50"/>
                    <a:pt x="214" y="50"/>
                    <a:pt x="214" y="50"/>
                  </a:cubicBezTo>
                  <a:cubicBezTo>
                    <a:pt x="219" y="52"/>
                    <a:pt x="224" y="53"/>
                    <a:pt x="224" y="59"/>
                  </a:cubicBezTo>
                  <a:cubicBezTo>
                    <a:pt x="224" y="63"/>
                    <a:pt x="219" y="67"/>
                    <a:pt x="213" y="67"/>
                  </a:cubicBezTo>
                  <a:cubicBezTo>
                    <a:pt x="209" y="67"/>
                    <a:pt x="205" y="65"/>
                    <a:pt x="203" y="62"/>
                  </a:cubicBezTo>
                  <a:cubicBezTo>
                    <a:pt x="202" y="60"/>
                    <a:pt x="202" y="60"/>
                    <a:pt x="200" y="56"/>
                  </a:cubicBezTo>
                  <a:cubicBezTo>
                    <a:pt x="200" y="55"/>
                    <a:pt x="199" y="54"/>
                    <a:pt x="197" y="54"/>
                  </a:cubicBezTo>
                  <a:cubicBezTo>
                    <a:pt x="195" y="54"/>
                    <a:pt x="192" y="55"/>
                    <a:pt x="192" y="58"/>
                  </a:cubicBezTo>
                  <a:cubicBezTo>
                    <a:pt x="192" y="60"/>
                    <a:pt x="193" y="65"/>
                    <a:pt x="197" y="69"/>
                  </a:cubicBezTo>
                  <a:cubicBezTo>
                    <a:pt x="203" y="74"/>
                    <a:pt x="210" y="74"/>
                    <a:pt x="213" y="74"/>
                  </a:cubicBezTo>
                  <a:cubicBezTo>
                    <a:pt x="217" y="74"/>
                    <a:pt x="223" y="73"/>
                    <a:pt x="227" y="70"/>
                  </a:cubicBezTo>
                  <a:cubicBezTo>
                    <a:pt x="230" y="68"/>
                    <a:pt x="233" y="64"/>
                    <a:pt x="233" y="58"/>
                  </a:cubicBezTo>
                  <a:cubicBezTo>
                    <a:pt x="233" y="47"/>
                    <a:pt x="223" y="44"/>
                    <a:pt x="218" y="42"/>
                  </a:cubicBezTo>
                  <a:lnTo>
                    <a:pt x="212" y="40"/>
                  </a:lnTo>
                  <a:close/>
                  <a:moveTo>
                    <a:pt x="164" y="40"/>
                  </a:moveTo>
                  <a:cubicBezTo>
                    <a:pt x="159" y="39"/>
                    <a:pt x="155" y="38"/>
                    <a:pt x="155" y="33"/>
                  </a:cubicBezTo>
                  <a:cubicBezTo>
                    <a:pt x="155" y="31"/>
                    <a:pt x="156" y="29"/>
                    <a:pt x="158" y="28"/>
                  </a:cubicBezTo>
                  <a:cubicBezTo>
                    <a:pt x="160" y="26"/>
                    <a:pt x="163" y="26"/>
                    <a:pt x="164" y="26"/>
                  </a:cubicBezTo>
                  <a:cubicBezTo>
                    <a:pt x="172" y="26"/>
                    <a:pt x="175" y="31"/>
                    <a:pt x="176" y="33"/>
                  </a:cubicBezTo>
                  <a:cubicBezTo>
                    <a:pt x="177" y="36"/>
                    <a:pt x="178" y="37"/>
                    <a:pt x="180" y="37"/>
                  </a:cubicBezTo>
                  <a:cubicBezTo>
                    <a:pt x="182" y="37"/>
                    <a:pt x="185" y="36"/>
                    <a:pt x="185" y="33"/>
                  </a:cubicBezTo>
                  <a:cubicBezTo>
                    <a:pt x="185" y="31"/>
                    <a:pt x="182" y="19"/>
                    <a:pt x="165" y="19"/>
                  </a:cubicBezTo>
                  <a:cubicBezTo>
                    <a:pt x="147" y="19"/>
                    <a:pt x="146" y="32"/>
                    <a:pt x="146" y="34"/>
                  </a:cubicBezTo>
                  <a:cubicBezTo>
                    <a:pt x="146" y="44"/>
                    <a:pt x="155" y="47"/>
                    <a:pt x="160" y="49"/>
                  </a:cubicBezTo>
                  <a:cubicBezTo>
                    <a:pt x="166" y="50"/>
                    <a:pt x="166" y="50"/>
                    <a:pt x="166" y="50"/>
                  </a:cubicBezTo>
                  <a:cubicBezTo>
                    <a:pt x="171" y="52"/>
                    <a:pt x="176" y="53"/>
                    <a:pt x="176" y="59"/>
                  </a:cubicBezTo>
                  <a:cubicBezTo>
                    <a:pt x="176" y="63"/>
                    <a:pt x="172" y="67"/>
                    <a:pt x="166" y="67"/>
                  </a:cubicBezTo>
                  <a:cubicBezTo>
                    <a:pt x="161" y="67"/>
                    <a:pt x="157" y="65"/>
                    <a:pt x="155" y="62"/>
                  </a:cubicBezTo>
                  <a:cubicBezTo>
                    <a:pt x="154" y="60"/>
                    <a:pt x="154" y="60"/>
                    <a:pt x="152" y="56"/>
                  </a:cubicBezTo>
                  <a:cubicBezTo>
                    <a:pt x="152" y="55"/>
                    <a:pt x="151" y="54"/>
                    <a:pt x="149" y="54"/>
                  </a:cubicBezTo>
                  <a:cubicBezTo>
                    <a:pt x="147" y="54"/>
                    <a:pt x="144" y="55"/>
                    <a:pt x="144" y="58"/>
                  </a:cubicBezTo>
                  <a:cubicBezTo>
                    <a:pt x="144" y="60"/>
                    <a:pt x="145" y="65"/>
                    <a:pt x="150" y="69"/>
                  </a:cubicBezTo>
                  <a:cubicBezTo>
                    <a:pt x="155" y="74"/>
                    <a:pt x="162" y="74"/>
                    <a:pt x="165" y="74"/>
                  </a:cubicBezTo>
                  <a:cubicBezTo>
                    <a:pt x="170" y="74"/>
                    <a:pt x="175" y="73"/>
                    <a:pt x="179" y="70"/>
                  </a:cubicBezTo>
                  <a:cubicBezTo>
                    <a:pt x="182" y="68"/>
                    <a:pt x="185" y="64"/>
                    <a:pt x="185" y="58"/>
                  </a:cubicBezTo>
                  <a:cubicBezTo>
                    <a:pt x="185" y="47"/>
                    <a:pt x="175" y="44"/>
                    <a:pt x="170" y="42"/>
                  </a:cubicBezTo>
                  <a:lnTo>
                    <a:pt x="164" y="40"/>
                  </a:lnTo>
                  <a:close/>
                  <a:moveTo>
                    <a:pt x="119" y="47"/>
                  </a:moveTo>
                  <a:cubicBezTo>
                    <a:pt x="123" y="47"/>
                    <a:pt x="124" y="46"/>
                    <a:pt x="126" y="46"/>
                  </a:cubicBezTo>
                  <a:cubicBezTo>
                    <a:pt x="126" y="52"/>
                    <a:pt x="125" y="57"/>
                    <a:pt x="123" y="61"/>
                  </a:cubicBezTo>
                  <a:cubicBezTo>
                    <a:pt x="121" y="63"/>
                    <a:pt x="117" y="66"/>
                    <a:pt x="112" y="66"/>
                  </a:cubicBezTo>
                  <a:cubicBezTo>
                    <a:pt x="107" y="66"/>
                    <a:pt x="102" y="63"/>
                    <a:pt x="102" y="58"/>
                  </a:cubicBezTo>
                  <a:cubicBezTo>
                    <a:pt x="102" y="52"/>
                    <a:pt x="107" y="51"/>
                    <a:pt x="108" y="50"/>
                  </a:cubicBezTo>
                  <a:cubicBezTo>
                    <a:pt x="110" y="50"/>
                    <a:pt x="112" y="49"/>
                    <a:pt x="113" y="49"/>
                  </a:cubicBezTo>
                  <a:lnTo>
                    <a:pt x="119" y="47"/>
                  </a:lnTo>
                  <a:close/>
                  <a:moveTo>
                    <a:pt x="134" y="39"/>
                  </a:moveTo>
                  <a:cubicBezTo>
                    <a:pt x="134" y="34"/>
                    <a:pt x="134" y="29"/>
                    <a:pt x="131" y="25"/>
                  </a:cubicBezTo>
                  <a:cubicBezTo>
                    <a:pt x="127" y="20"/>
                    <a:pt x="121" y="19"/>
                    <a:pt x="115" y="19"/>
                  </a:cubicBezTo>
                  <a:cubicBezTo>
                    <a:pt x="108" y="19"/>
                    <a:pt x="101" y="21"/>
                    <a:pt x="97" y="27"/>
                  </a:cubicBezTo>
                  <a:cubicBezTo>
                    <a:pt x="96" y="28"/>
                    <a:pt x="95" y="31"/>
                    <a:pt x="95" y="33"/>
                  </a:cubicBezTo>
                  <a:cubicBezTo>
                    <a:pt x="95" y="35"/>
                    <a:pt x="96" y="37"/>
                    <a:pt x="99" y="37"/>
                  </a:cubicBezTo>
                  <a:cubicBezTo>
                    <a:pt x="103" y="37"/>
                    <a:pt x="103" y="35"/>
                    <a:pt x="104" y="34"/>
                  </a:cubicBezTo>
                  <a:cubicBezTo>
                    <a:pt x="105" y="31"/>
                    <a:pt x="106" y="27"/>
                    <a:pt x="115" y="27"/>
                  </a:cubicBezTo>
                  <a:cubicBezTo>
                    <a:pt x="117" y="27"/>
                    <a:pt x="126" y="27"/>
                    <a:pt x="126" y="35"/>
                  </a:cubicBezTo>
                  <a:cubicBezTo>
                    <a:pt x="126" y="38"/>
                    <a:pt x="125" y="39"/>
                    <a:pt x="123" y="39"/>
                  </a:cubicBezTo>
                  <a:cubicBezTo>
                    <a:pt x="122" y="40"/>
                    <a:pt x="120" y="40"/>
                    <a:pt x="117" y="41"/>
                  </a:cubicBezTo>
                  <a:cubicBezTo>
                    <a:pt x="108" y="42"/>
                    <a:pt x="108" y="42"/>
                    <a:pt x="108" y="42"/>
                  </a:cubicBezTo>
                  <a:cubicBezTo>
                    <a:pt x="102" y="44"/>
                    <a:pt x="92" y="46"/>
                    <a:pt x="92" y="58"/>
                  </a:cubicBezTo>
                  <a:cubicBezTo>
                    <a:pt x="92" y="67"/>
                    <a:pt x="99" y="74"/>
                    <a:pt x="110" y="74"/>
                  </a:cubicBezTo>
                  <a:cubicBezTo>
                    <a:pt x="114" y="74"/>
                    <a:pt x="121" y="73"/>
                    <a:pt x="126" y="66"/>
                  </a:cubicBezTo>
                  <a:cubicBezTo>
                    <a:pt x="126" y="70"/>
                    <a:pt x="126" y="70"/>
                    <a:pt x="126" y="71"/>
                  </a:cubicBezTo>
                  <a:cubicBezTo>
                    <a:pt x="127" y="73"/>
                    <a:pt x="129" y="73"/>
                    <a:pt x="130" y="73"/>
                  </a:cubicBezTo>
                  <a:cubicBezTo>
                    <a:pt x="134" y="73"/>
                    <a:pt x="134" y="71"/>
                    <a:pt x="134" y="69"/>
                  </a:cubicBezTo>
                  <a:lnTo>
                    <a:pt x="134" y="39"/>
                  </a:lnTo>
                  <a:close/>
                  <a:moveTo>
                    <a:pt x="82" y="5"/>
                  </a:moveTo>
                  <a:cubicBezTo>
                    <a:pt x="82" y="4"/>
                    <a:pt x="82" y="0"/>
                    <a:pt x="78" y="0"/>
                  </a:cubicBezTo>
                  <a:cubicBezTo>
                    <a:pt x="73" y="0"/>
                    <a:pt x="73" y="4"/>
                    <a:pt x="73" y="5"/>
                  </a:cubicBezTo>
                  <a:cubicBezTo>
                    <a:pt x="73" y="69"/>
                    <a:pt x="73" y="69"/>
                    <a:pt x="73" y="69"/>
                  </a:cubicBezTo>
                  <a:cubicBezTo>
                    <a:pt x="73" y="72"/>
                    <a:pt x="75" y="73"/>
                    <a:pt x="78" y="73"/>
                  </a:cubicBezTo>
                  <a:cubicBezTo>
                    <a:pt x="82" y="73"/>
                    <a:pt x="82" y="70"/>
                    <a:pt x="82" y="69"/>
                  </a:cubicBezTo>
                  <a:lnTo>
                    <a:pt x="82" y="5"/>
                  </a:lnTo>
                  <a:close/>
                  <a:moveTo>
                    <a:pt x="34" y="66"/>
                  </a:moveTo>
                  <a:cubicBezTo>
                    <a:pt x="29" y="66"/>
                    <a:pt x="21" y="65"/>
                    <a:pt x="16" y="57"/>
                  </a:cubicBezTo>
                  <a:cubicBezTo>
                    <a:pt x="12" y="51"/>
                    <a:pt x="10" y="44"/>
                    <a:pt x="10" y="37"/>
                  </a:cubicBezTo>
                  <a:cubicBezTo>
                    <a:pt x="10" y="29"/>
                    <a:pt x="12" y="19"/>
                    <a:pt x="19" y="13"/>
                  </a:cubicBezTo>
                  <a:cubicBezTo>
                    <a:pt x="24" y="9"/>
                    <a:pt x="30" y="8"/>
                    <a:pt x="34" y="8"/>
                  </a:cubicBezTo>
                  <a:cubicBezTo>
                    <a:pt x="42" y="8"/>
                    <a:pt x="49" y="10"/>
                    <a:pt x="54" y="21"/>
                  </a:cubicBezTo>
                  <a:cubicBezTo>
                    <a:pt x="55" y="24"/>
                    <a:pt x="56" y="26"/>
                    <a:pt x="58" y="26"/>
                  </a:cubicBezTo>
                  <a:cubicBezTo>
                    <a:pt x="61" y="26"/>
                    <a:pt x="64" y="24"/>
                    <a:pt x="64" y="21"/>
                  </a:cubicBezTo>
                  <a:cubicBezTo>
                    <a:pt x="64" y="18"/>
                    <a:pt x="61" y="12"/>
                    <a:pt x="58" y="9"/>
                  </a:cubicBezTo>
                  <a:cubicBezTo>
                    <a:pt x="50" y="0"/>
                    <a:pt x="38" y="0"/>
                    <a:pt x="34" y="0"/>
                  </a:cubicBezTo>
                  <a:cubicBezTo>
                    <a:pt x="30" y="0"/>
                    <a:pt x="18" y="0"/>
                    <a:pt x="9" y="10"/>
                  </a:cubicBezTo>
                  <a:cubicBezTo>
                    <a:pt x="2" y="17"/>
                    <a:pt x="0" y="27"/>
                    <a:pt x="0" y="37"/>
                  </a:cubicBezTo>
                  <a:cubicBezTo>
                    <a:pt x="0" y="47"/>
                    <a:pt x="2" y="56"/>
                    <a:pt x="8" y="64"/>
                  </a:cubicBezTo>
                  <a:cubicBezTo>
                    <a:pt x="11" y="68"/>
                    <a:pt x="18" y="74"/>
                    <a:pt x="34" y="74"/>
                  </a:cubicBezTo>
                  <a:cubicBezTo>
                    <a:pt x="40" y="74"/>
                    <a:pt x="53" y="73"/>
                    <a:pt x="61" y="61"/>
                  </a:cubicBezTo>
                  <a:cubicBezTo>
                    <a:pt x="62" y="60"/>
                    <a:pt x="65" y="55"/>
                    <a:pt x="65" y="52"/>
                  </a:cubicBezTo>
                  <a:cubicBezTo>
                    <a:pt x="65" y="49"/>
                    <a:pt x="61" y="48"/>
                    <a:pt x="59" y="48"/>
                  </a:cubicBezTo>
                  <a:cubicBezTo>
                    <a:pt x="56" y="48"/>
                    <a:pt x="56" y="50"/>
                    <a:pt x="54" y="53"/>
                  </a:cubicBezTo>
                  <a:cubicBezTo>
                    <a:pt x="51" y="61"/>
                    <a:pt x="43" y="66"/>
                    <a:pt x="34" y="66"/>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6">
              <a:extLst>
                <a:ext uri="{FF2B5EF4-FFF2-40B4-BE49-F238E27FC236}">
                  <a16:creationId xmlns:a16="http://schemas.microsoft.com/office/drawing/2014/main" id="{C4F7CDC4-77E7-4CEA-A203-C364AE44D29C}"/>
                </a:ext>
              </a:extLst>
            </p:cNvPr>
            <p:cNvSpPr>
              <a:spLocks noEditPoints="1"/>
            </p:cNvSpPr>
            <p:nvPr userDrawn="1"/>
          </p:nvSpPr>
          <p:spPr bwMode="auto">
            <a:xfrm>
              <a:off x="4710113" y="-950913"/>
              <a:ext cx="1416050" cy="331788"/>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5">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40245701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15">
            <a:extLst>
              <a:ext uri="{FF2B5EF4-FFF2-40B4-BE49-F238E27FC236}">
                <a16:creationId xmlns:a16="http://schemas.microsoft.com/office/drawing/2014/main" id="{F3BD6E87-CA0C-438D-96A7-6C57D98FBB29}"/>
              </a:ext>
            </a:extLst>
          </p:cNvPr>
          <p:cNvSpPr>
            <a:spLocks/>
          </p:cNvSpPr>
          <p:nvPr/>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9525"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a:extLst>
              <a:ext uri="{FF2B5EF4-FFF2-40B4-BE49-F238E27FC236}">
                <a16:creationId xmlns:a16="http://schemas.microsoft.com/office/drawing/2014/main" id="{7713221E-6E72-488C-A20B-C6CF1C88823B}"/>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 name="Freeform 15">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09444315"/>
      </p:ext>
    </p:extLst>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68.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1.png"/><Relationship Id="rId4"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1" name="Picture 10" descr="A picture containing text, water, aquatic mammal&#10;&#10;Description automatically generated">
            <a:extLst>
              <a:ext uri="{FF2B5EF4-FFF2-40B4-BE49-F238E27FC236}">
                <a16:creationId xmlns:a16="http://schemas.microsoft.com/office/drawing/2014/main" id="{451B6ADF-4DB6-47BC-B3DE-DB5DDDFAC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7545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Graphical user interface, table&#10;&#10;Description automatically generated">
            <a:extLst>
              <a:ext uri="{FF2B5EF4-FFF2-40B4-BE49-F238E27FC236}">
                <a16:creationId xmlns:a16="http://schemas.microsoft.com/office/drawing/2014/main" id="{81165B65-0E77-44E5-B7CF-EF5C7C3C93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7654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66617623-FD04-458B-B81F-D0032A2B31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68726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imeline&#10;&#10;Description automatically generated">
            <a:extLst>
              <a:ext uri="{FF2B5EF4-FFF2-40B4-BE49-F238E27FC236}">
                <a16:creationId xmlns:a16="http://schemas.microsoft.com/office/drawing/2014/main" id="{DC1FCD68-0413-40FB-85E3-C172A34E1D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20476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imeline&#10;&#10;Description automatically generated with low confidence">
            <a:extLst>
              <a:ext uri="{FF2B5EF4-FFF2-40B4-BE49-F238E27FC236}">
                <a16:creationId xmlns:a16="http://schemas.microsoft.com/office/drawing/2014/main" id="{53E8A960-700A-4B1F-9287-47B8A86063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91155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ap&#10;&#10;Description automatically generated">
            <a:extLst>
              <a:ext uri="{FF2B5EF4-FFF2-40B4-BE49-F238E27FC236}">
                <a16:creationId xmlns:a16="http://schemas.microsoft.com/office/drawing/2014/main" id="{A9B78DB2-EA53-4DA4-BDAF-8602A47F1E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10686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Table&#10;&#10;Description automatically generated">
            <a:extLst>
              <a:ext uri="{FF2B5EF4-FFF2-40B4-BE49-F238E27FC236}">
                <a16:creationId xmlns:a16="http://schemas.microsoft.com/office/drawing/2014/main" id="{4D360AC5-BBD2-4BFC-A461-061561CB97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14229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imeline&#10;&#10;Description automatically generated">
            <a:extLst>
              <a:ext uri="{FF2B5EF4-FFF2-40B4-BE49-F238E27FC236}">
                <a16:creationId xmlns:a16="http://schemas.microsoft.com/office/drawing/2014/main" id="{43BE9B64-A5DD-4340-A635-80D66C6F4F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01515316"/>
      </p:ext>
    </p:extLst>
  </p:cSld>
  <p:clrMapOvr>
    <a:masterClrMapping/>
  </p:clrMapOvr>
  <p:transition spd="slow">
    <p:wipe di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PowerPoint&#10;&#10;Description automatically generated">
            <a:extLst>
              <a:ext uri="{FF2B5EF4-FFF2-40B4-BE49-F238E27FC236}">
                <a16:creationId xmlns:a16="http://schemas.microsoft.com/office/drawing/2014/main" id="{11B26AF0-EDEB-4193-92A6-8A6FFE8B8A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90372816"/>
      </p:ext>
    </p:extLst>
  </p:cSld>
  <p:clrMapOvr>
    <a:masterClrMapping/>
  </p:clrMapOvr>
  <p:transition spd="slow">
    <p:wipe di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application&#10;&#10;Description automatically generated">
            <a:extLst>
              <a:ext uri="{FF2B5EF4-FFF2-40B4-BE49-F238E27FC236}">
                <a16:creationId xmlns:a16="http://schemas.microsoft.com/office/drawing/2014/main" id="{DBE70D2F-D0AB-4A16-955F-3DA312C803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47521285"/>
      </p:ext>
    </p:extLst>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able&#10;&#10;Description automatically generated">
            <a:extLst>
              <a:ext uri="{FF2B5EF4-FFF2-40B4-BE49-F238E27FC236}">
                <a16:creationId xmlns:a16="http://schemas.microsoft.com/office/drawing/2014/main" id="{61A9FF69-47FB-45F9-8AB3-76D12F921A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38061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86E22191-BB17-4449-80B9-DDDBABF814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59583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6C1B8E19-4A3D-4FA3-B141-3742FFB15F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938583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ie chart&#10;&#10;Description automatically generated with medium confidence">
            <a:extLst>
              <a:ext uri="{FF2B5EF4-FFF2-40B4-BE49-F238E27FC236}">
                <a16:creationId xmlns:a16="http://schemas.microsoft.com/office/drawing/2014/main" id="{B65E4866-BC1A-4A03-8B65-07AACE0624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85187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8AD66D7B-F684-44D0-BF99-DEAA028F65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223635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imeline&#10;&#10;Description automatically generated">
            <a:extLst>
              <a:ext uri="{FF2B5EF4-FFF2-40B4-BE49-F238E27FC236}">
                <a16:creationId xmlns:a16="http://schemas.microsoft.com/office/drawing/2014/main" id="{E1606627-993F-4853-B82A-CBD8703E23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737395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able&#10;&#10;Description automatically generated">
            <a:extLst>
              <a:ext uri="{FF2B5EF4-FFF2-40B4-BE49-F238E27FC236}">
                <a16:creationId xmlns:a16="http://schemas.microsoft.com/office/drawing/2014/main" id="{46AF0291-33BC-437F-89E8-AD6A133982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39123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imeline&#10;&#10;Description automatically generated">
            <a:extLst>
              <a:ext uri="{FF2B5EF4-FFF2-40B4-BE49-F238E27FC236}">
                <a16:creationId xmlns:a16="http://schemas.microsoft.com/office/drawing/2014/main" id="{08318A0F-FE81-43E9-B412-C1929DC1B0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49068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Graphical user interface, text&#10;&#10;Description automatically generated">
            <a:extLst>
              <a:ext uri="{FF2B5EF4-FFF2-40B4-BE49-F238E27FC236}">
                <a16:creationId xmlns:a16="http://schemas.microsoft.com/office/drawing/2014/main" id="{406F0898-701F-40E3-91CE-65A869A97A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557355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ext, timeline&#10;&#10;Description automatically generated">
            <a:extLst>
              <a:ext uri="{FF2B5EF4-FFF2-40B4-BE49-F238E27FC236}">
                <a16:creationId xmlns:a16="http://schemas.microsoft.com/office/drawing/2014/main" id="{E3C282E3-E863-4B83-AE73-1E07C44F36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02940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10;&#10;Description automatically generated">
            <a:extLst>
              <a:ext uri="{FF2B5EF4-FFF2-40B4-BE49-F238E27FC236}">
                <a16:creationId xmlns:a16="http://schemas.microsoft.com/office/drawing/2014/main" id="{33864AD5-BFF1-4030-A8A0-68AD0F91AA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47258363"/>
      </p:ext>
    </p:extLst>
  </p:cSld>
  <p:clrMapOvr>
    <a:masterClrMapping/>
  </p:clrMapOvr>
  <p:transition spd="slow">
    <p:wipe di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art, text&#10;&#10;Description automatically generated with medium confidence">
            <a:extLst>
              <a:ext uri="{FF2B5EF4-FFF2-40B4-BE49-F238E27FC236}">
                <a16:creationId xmlns:a16="http://schemas.microsoft.com/office/drawing/2014/main" id="{6B3B3065-5719-4996-A87F-674A5503CF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72437004"/>
      </p:ext>
    </p:extLst>
  </p:cSld>
  <p:clrMapOvr>
    <a:masterClrMapping/>
  </p:clrMapOvr>
  <p:transition spd="slow">
    <p:wipe dir="d"/>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 name="Picture 9" descr="Graphical user interface&#10;&#10;Description automatically generated">
            <a:extLst>
              <a:ext uri="{FF2B5EF4-FFF2-40B4-BE49-F238E27FC236}">
                <a16:creationId xmlns:a16="http://schemas.microsoft.com/office/drawing/2014/main" id="{78DE716C-B644-4007-8B37-5B27D1FDC7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05594426"/>
      </p:ext>
    </p:extLst>
  </p:cSld>
  <p:clrMapOvr>
    <a:masterClrMapping/>
  </p:clrMapOvr>
  <p:transition spd="slow">
    <p:wipe dir="d"/>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10;&#10;Description automatically generated with low confidence">
            <a:extLst>
              <a:ext uri="{FF2B5EF4-FFF2-40B4-BE49-F238E27FC236}">
                <a16:creationId xmlns:a16="http://schemas.microsoft.com/office/drawing/2014/main" id="{C7E92322-2DA9-4BB1-B5CA-D178253866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8432875"/>
      </p:ext>
    </p:extLst>
  </p:cSld>
  <p:clrMapOvr>
    <a:masterClrMapping/>
  </p:clrMapOvr>
  <p:transition spd="slow">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imeline&#10;&#10;Description automatically generated">
            <a:extLst>
              <a:ext uri="{FF2B5EF4-FFF2-40B4-BE49-F238E27FC236}">
                <a16:creationId xmlns:a16="http://schemas.microsoft.com/office/drawing/2014/main" id="{66321893-976E-4080-9FB7-B609A3CB75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428031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able&#10;&#10;Description automatically generated with low confidence">
            <a:extLst>
              <a:ext uri="{FF2B5EF4-FFF2-40B4-BE49-F238E27FC236}">
                <a16:creationId xmlns:a16="http://schemas.microsoft.com/office/drawing/2014/main" id="{10C44C4E-BB85-4ADB-8772-02B99A9305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299200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10;&#10;Description automatically generated with medium confidence">
            <a:extLst>
              <a:ext uri="{FF2B5EF4-FFF2-40B4-BE49-F238E27FC236}">
                <a16:creationId xmlns:a16="http://schemas.microsoft.com/office/drawing/2014/main" id="{C97D31A7-3EA5-4D9C-A019-A6AE10160B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313453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D7C3E6CC-0433-4084-A412-B47E4B44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231841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10;&#10;Description automatically generated">
            <a:extLst>
              <a:ext uri="{FF2B5EF4-FFF2-40B4-BE49-F238E27FC236}">
                <a16:creationId xmlns:a16="http://schemas.microsoft.com/office/drawing/2014/main" id="{7F38199F-E433-4591-A699-ED6E7A1E8B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066711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275F2CC9-18B0-418D-8DCB-76E5AFB9F8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515386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graphical user interface&#10;&#10;Description automatically generated">
            <a:extLst>
              <a:ext uri="{FF2B5EF4-FFF2-40B4-BE49-F238E27FC236}">
                <a16:creationId xmlns:a16="http://schemas.microsoft.com/office/drawing/2014/main" id="{421C3D9B-019B-4F24-B34E-A1524074B0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177831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graphical user interface&#10;&#10;Description automatically generated">
            <a:extLst>
              <a:ext uri="{FF2B5EF4-FFF2-40B4-BE49-F238E27FC236}">
                <a16:creationId xmlns:a16="http://schemas.microsoft.com/office/drawing/2014/main" id="{CA9996AE-C6AD-4CB1-BAB0-D84FD26D15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109066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imeline&#10;&#10;Description automatically generated">
            <a:extLst>
              <a:ext uri="{FF2B5EF4-FFF2-40B4-BE49-F238E27FC236}">
                <a16:creationId xmlns:a16="http://schemas.microsoft.com/office/drawing/2014/main" id="{D985F13E-CDCD-4ED1-9672-9B77513592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89896987"/>
      </p:ext>
    </p:extLst>
  </p:cSld>
  <p:clrMapOvr>
    <a:masterClrMapping/>
  </p:clrMapOvr>
  <p:transition spd="slow">
    <p:wipe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able&#10;&#10;Description automatically generated with medium confidence">
            <a:extLst>
              <a:ext uri="{FF2B5EF4-FFF2-40B4-BE49-F238E27FC236}">
                <a16:creationId xmlns:a16="http://schemas.microsoft.com/office/drawing/2014/main" id="{959D977F-8E8D-45CF-A0F8-DE572BECD8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87307678"/>
      </p:ext>
    </p:extLst>
  </p:cSld>
  <p:clrMapOvr>
    <a:masterClrMapping/>
  </p:clrMapOvr>
  <p:transition spd="slow">
    <p:wipe dir="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DF3EECC9-97EB-4FD5-8600-451725EF95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806227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334268"/>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sp>
        <p:nvSpPr>
          <p:cNvPr id="8" name="Freeform 7">
            <a:extLst>
              <a:ext uri="{FF2B5EF4-FFF2-40B4-BE49-F238E27FC236}">
                <a16:creationId xmlns:a16="http://schemas.microsoft.com/office/drawing/2014/main" id="{94AD8C86-734D-4CC3-8AFE-EFA75A733E27}"/>
              </a:ext>
            </a:extLst>
          </p:cNvPr>
          <p:cNvSpPr>
            <a:spLocks/>
          </p:cNvSpPr>
          <p:nvPr/>
        </p:nvSpPr>
        <p:spPr bwMode="auto">
          <a:xfrm>
            <a:off x="214801" y="202183"/>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pic>
        <p:nvPicPr>
          <p:cNvPr id="2" name="73386-USX-1903 Blue Wellspect animation outro">
            <a:hlinkClick r:id="" action="ppaction://media"/>
            <a:extLst>
              <a:ext uri="{FF2B5EF4-FFF2-40B4-BE49-F238E27FC236}">
                <a16:creationId xmlns:a16="http://schemas.microsoft.com/office/drawing/2014/main" id="{AFA5565C-0BDF-40C0-B1B5-69F774A9B46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8994050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text&#10;&#10;Description automatically generated">
            <a:extLst>
              <a:ext uri="{FF2B5EF4-FFF2-40B4-BE49-F238E27FC236}">
                <a16:creationId xmlns:a16="http://schemas.microsoft.com/office/drawing/2014/main" id="{6A6960D7-5DC4-4887-8EDF-A75A6C24D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80628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graphical user interface&#10;&#10;Description automatically generated">
            <a:extLst>
              <a:ext uri="{FF2B5EF4-FFF2-40B4-BE49-F238E27FC236}">
                <a16:creationId xmlns:a16="http://schemas.microsoft.com/office/drawing/2014/main" id="{E8651CEE-0DD0-478A-8E31-CF7C144EBD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9645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Diagram&#10;&#10;Description automatically generated">
            <a:extLst>
              <a:ext uri="{FF2B5EF4-FFF2-40B4-BE49-F238E27FC236}">
                <a16:creationId xmlns:a16="http://schemas.microsoft.com/office/drawing/2014/main" id="{754294FA-5BA0-4281-AE40-49A85142BF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98354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F16A70BC-B091-4F9C-BF91-A8363F0ABE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8737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imeline&#10;&#10;Description automatically generated">
            <a:extLst>
              <a:ext uri="{FF2B5EF4-FFF2-40B4-BE49-F238E27FC236}">
                <a16:creationId xmlns:a16="http://schemas.microsoft.com/office/drawing/2014/main" id="{B7525CB3-A682-43BE-B178-9B8EB72261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25627471"/>
      </p:ext>
    </p:extLst>
  </p:cSld>
  <p:clrMapOvr>
    <a:masterClrMapping/>
  </p:clrMapOvr>
</p:sld>
</file>

<file path=ppt/theme/theme1.xml><?xml version="1.0" encoding="utf-8"?>
<a:theme xmlns:a="http://schemas.openxmlformats.org/drawingml/2006/main" name="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98081DA4-C94B-4E55-9A57-E71359F1919C}"/>
    </a:ext>
  </a:extLst>
</a:theme>
</file>

<file path=ppt/theme/theme10.xml><?xml version="1.0" encoding="utf-8"?>
<a:theme xmlns:a="http://schemas.openxmlformats.org/drawingml/2006/main" name="LoFric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666FA293-C403-47C3-9B91-D7DD2C06FA54}"/>
    </a:ext>
  </a:extLst>
</a:theme>
</file>

<file path=ppt/theme/theme11.xml><?xml version="1.0" encoding="utf-8"?>
<a:theme xmlns:a="http://schemas.openxmlformats.org/drawingml/2006/main" name="LoFric Origo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22C62B68-C573-4674-8809-8B1BECC0B54A}"/>
    </a:ext>
  </a:extLst>
</a:theme>
</file>

<file path=ppt/theme/theme12.xml><?xml version="1.0" encoding="utf-8"?>
<a:theme xmlns:a="http://schemas.openxmlformats.org/drawingml/2006/main" name="LoFric Sense - neg">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41CAF09E-0592-4F12-85D4-E46DD84E2D68}"/>
    </a:ext>
  </a:extLst>
</a:theme>
</file>

<file path=ppt/theme/theme13.xml><?xml version="1.0" encoding="utf-8"?>
<a:theme xmlns:a="http://schemas.openxmlformats.org/drawingml/2006/main" name="LoFric Hydro-Kit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98EE5130-C657-4317-980C-4C863D03B743}"/>
    </a:ext>
  </a:extLst>
</a:theme>
</file>

<file path=ppt/theme/theme14.xml><?xml version="1.0" encoding="utf-8"?>
<a:theme xmlns:a="http://schemas.openxmlformats.org/drawingml/2006/main" name="Navina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1E762387-ECF2-41CE-9D58-564EB5FAAA04}"/>
    </a:ext>
  </a:extLst>
</a:theme>
</file>

<file path=ppt/theme/theme15.xml><?xml version="1.0" encoding="utf-8"?>
<a:theme xmlns:a="http://schemas.openxmlformats.org/drawingml/2006/main" name="Navina Smart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25CD1DF1-9ECD-4DED-A699-C02D3AE8095E}"/>
    </a:ext>
  </a:extLst>
</a:theme>
</file>

<file path=ppt/theme/theme16.xml><?xml version="1.0" encoding="utf-8"?>
<a:theme xmlns:a="http://schemas.openxmlformats.org/drawingml/2006/main" name="Navina Classic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C7E9AD2E-FA57-4131-9CAB-57AB557F94B9}"/>
    </a:ext>
  </a:extLst>
</a:theme>
</file>

<file path=ppt/theme/theme17.xml><?xml version="1.0" encoding="utf-8"?>
<a:theme xmlns:a="http://schemas.openxmlformats.org/drawingml/2006/main" name="Personalizza struttur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_Corporate - neg">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owerPoint Template.potx" id="{D1DC860E-B5AF-487F-9484-277260CFA11A}" vid="{7604182D-BC59-4F68-8CAA-C11E3D0364E1}"/>
    </a:ext>
  </a:extLst>
</a:theme>
</file>

<file path=ppt/theme/theme19.xml><?xml version="1.0" encoding="utf-8"?>
<a:theme xmlns:a="http://schemas.openxmlformats.org/drawingml/2006/main" name="1_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owerPoint Template.potx" id="{D1DC860E-B5AF-487F-9484-277260CFA11A}" vid="{39D07603-ED71-4D88-8B7A-4C094EECE1D9}"/>
    </a:ext>
  </a:extLst>
</a:theme>
</file>

<file path=ppt/theme/theme2.xml><?xml version="1.0" encoding="utf-8"?>
<a:theme xmlns:a="http://schemas.openxmlformats.org/drawingml/2006/main" name="LoFric">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FEEC97F3-8CDF-43DC-8FA7-14316ECC0C61}"/>
    </a:ext>
  </a:extLst>
</a:theme>
</file>

<file path=ppt/theme/theme20.xml><?xml version="1.0" encoding="utf-8"?>
<a:theme xmlns:a="http://schemas.openxmlformats.org/drawingml/2006/main" name="2_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DB03E501-4C96-4157-8266-4C47BA0C4DF1}" vid="{890AEE19-553A-4C46-8DBB-D45B8D64A639}"/>
    </a:ext>
  </a:extLst>
</a:theme>
</file>

<file path=ppt/theme/theme21.xml><?xml version="1.0" encoding="utf-8"?>
<a:theme xmlns:a="http://schemas.openxmlformats.org/drawingml/2006/main" name="3_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98081DA4-C94B-4E55-9A57-E71359F1919C}"/>
    </a:ext>
  </a:extLst>
</a:theme>
</file>

<file path=ppt/theme/theme2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oFric Origo">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C18B12C8-A77A-42CC-A0F5-6955409F1A25}"/>
    </a:ext>
  </a:extLst>
</a:theme>
</file>

<file path=ppt/theme/theme4.xml><?xml version="1.0" encoding="utf-8"?>
<a:theme xmlns:a="http://schemas.openxmlformats.org/drawingml/2006/main" name="LoFric Sense">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B255ADAF-F375-4A9E-8BFE-68AFFE206458}"/>
    </a:ext>
  </a:extLst>
</a:theme>
</file>

<file path=ppt/theme/theme5.xml><?xml version="1.0" encoding="utf-8"?>
<a:theme xmlns:a="http://schemas.openxmlformats.org/drawingml/2006/main" name="LoFric Hydro-Kit">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3A333CF6-8481-4071-8886-034C918B0308}"/>
    </a:ext>
  </a:extLst>
</a:theme>
</file>

<file path=ppt/theme/theme6.xml><?xml version="1.0" encoding="utf-8"?>
<a:theme xmlns:a="http://schemas.openxmlformats.org/drawingml/2006/main" name="Navina">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193702B7-5F72-413E-AA57-B7A231751777}"/>
    </a:ext>
  </a:extLst>
</a:theme>
</file>

<file path=ppt/theme/theme7.xml><?xml version="1.0" encoding="utf-8"?>
<a:theme xmlns:a="http://schemas.openxmlformats.org/drawingml/2006/main" name="Navina Smart">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F981F0E5-315C-40F9-AF27-5E3ED5B8DCB1}"/>
    </a:ext>
  </a:extLst>
</a:theme>
</file>

<file path=ppt/theme/theme8.xml><?xml version="1.0" encoding="utf-8"?>
<a:theme xmlns:a="http://schemas.openxmlformats.org/drawingml/2006/main" name="Navina Classic">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5D17DB3A-A73E-481B-8FE5-B33B4C8F48C1}"/>
    </a:ext>
  </a:extLst>
</a:theme>
</file>

<file path=ppt/theme/theme9.xml><?xml version="1.0" encoding="utf-8"?>
<a:theme xmlns:a="http://schemas.openxmlformats.org/drawingml/2006/main" name="Corporate - neg">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37A9A5CE-58BC-4973-8DE4-D0333861499C}"/>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55CDB87953C24E80765EEDEAD4FDA4" ma:contentTypeVersion="12" ma:contentTypeDescription="Create a new document." ma:contentTypeScope="" ma:versionID="4bec6afa4f4780da515d6aa013f33e2b">
  <xsd:schema xmlns:xsd="http://www.w3.org/2001/XMLSchema" xmlns:xs="http://www.w3.org/2001/XMLSchema" xmlns:p="http://schemas.microsoft.com/office/2006/metadata/properties" xmlns:ns2="e36f2201-6998-4fe1-9097-f47f55ea788e" xmlns:ns3="fc4a65d8-3370-4642-9d46-8e8a4077b185" targetNamespace="http://schemas.microsoft.com/office/2006/metadata/properties" ma:root="true" ma:fieldsID="d2d0718fe1869ac8fc01117fce0740c9" ns2:_="" ns3:_="">
    <xsd:import namespace="e36f2201-6998-4fe1-9097-f47f55ea788e"/>
    <xsd:import namespace="fc4a65d8-3370-4642-9d46-8e8a4077b18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6f2201-6998-4fe1-9097-f47f55ea78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c4a65d8-3370-4642-9d46-8e8a4077b18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53468A0-5395-4C93-A0A3-2C4B908FF2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6f2201-6998-4fe1-9097-f47f55ea788e"/>
    <ds:schemaRef ds:uri="fc4a65d8-3370-4642-9d46-8e8a4077b1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020D4C3-3011-433A-A9D2-F38B64A51B91}">
  <ds:schemaRefs>
    <ds:schemaRef ds:uri="fc4a65d8-3370-4642-9d46-8e8a4077b185"/>
    <ds:schemaRef ds:uri="http://purl.org/dc/elements/1.1/"/>
    <ds:schemaRef ds:uri="http://purl.org/dc/dcmitype/"/>
    <ds:schemaRef ds:uri="e36f2201-6998-4fe1-9097-f47f55ea788e"/>
    <ds:schemaRef ds:uri="http://schemas.microsoft.com/office/infopath/2007/PartnerControls"/>
    <ds:schemaRef ds:uri="http://schemas.microsoft.com/office/2006/documentManagement/types"/>
    <ds:schemaRef ds:uri="http://schemas.microsoft.com/office/2006/metadata/properties"/>
    <ds:schemaRef ds:uri="http://schemas.openxmlformats.org/package/2006/metadata/core-properties"/>
    <ds:schemaRef ds:uri="http://www.w3.org/XML/1998/namespace"/>
    <ds:schemaRef ds:uri="http://purl.org/dc/terms/"/>
  </ds:schemaRefs>
</ds:datastoreItem>
</file>

<file path=customXml/itemProps3.xml><?xml version="1.0" encoding="utf-8"?>
<ds:datastoreItem xmlns:ds="http://schemas.openxmlformats.org/officeDocument/2006/customXml" ds:itemID="{AF4727C2-1010-46F2-94FE-B5981D200A2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4546</Words>
  <Application>Microsoft Office PowerPoint</Application>
  <PresentationFormat>Widescreen</PresentationFormat>
  <Paragraphs>200</Paragraphs>
  <Slides>41</Slides>
  <Notes>41</Notes>
  <HiddenSlides>0</HiddenSlides>
  <MMClips>1</MMClips>
  <ScaleCrop>false</ScaleCrop>
  <HeadingPairs>
    <vt:vector size="6" baseType="variant">
      <vt:variant>
        <vt:lpstr>Fonts Used</vt:lpstr>
      </vt:variant>
      <vt:variant>
        <vt:i4>3</vt:i4>
      </vt:variant>
      <vt:variant>
        <vt:lpstr>Theme</vt:lpstr>
      </vt:variant>
      <vt:variant>
        <vt:i4>21</vt:i4>
      </vt:variant>
      <vt:variant>
        <vt:lpstr>Slide Titles</vt:lpstr>
      </vt:variant>
      <vt:variant>
        <vt:i4>41</vt:i4>
      </vt:variant>
    </vt:vector>
  </HeadingPairs>
  <TitlesOfParts>
    <vt:vector size="65" baseType="lpstr">
      <vt:lpstr>Arial</vt:lpstr>
      <vt:lpstr>Calibri</vt:lpstr>
      <vt:lpstr>Calibri Light</vt:lpstr>
      <vt:lpstr>Corporate</vt:lpstr>
      <vt:lpstr>LoFric</vt:lpstr>
      <vt:lpstr>LoFric Origo</vt:lpstr>
      <vt:lpstr>LoFric Sense</vt:lpstr>
      <vt:lpstr>LoFric Hydro-Kit</vt:lpstr>
      <vt:lpstr>Navina</vt:lpstr>
      <vt:lpstr>Navina Smart</vt:lpstr>
      <vt:lpstr>Navina Classic</vt:lpstr>
      <vt:lpstr>Corporate - neg</vt:lpstr>
      <vt:lpstr>LoFric - neg</vt:lpstr>
      <vt:lpstr>LoFric Origo - neg</vt:lpstr>
      <vt:lpstr>LoFric Sense - neg</vt:lpstr>
      <vt:lpstr>LoFric Hydro-Kit - neg</vt:lpstr>
      <vt:lpstr>Navina - neg</vt:lpstr>
      <vt:lpstr>Navina Smart - neg</vt:lpstr>
      <vt:lpstr>Navina Classic - neg</vt:lpstr>
      <vt:lpstr>Personalizza struttura</vt:lpstr>
      <vt:lpstr>1_Corporate - neg</vt:lpstr>
      <vt:lpstr>1_Corporate</vt:lpstr>
      <vt:lpstr>2_Corporate</vt:lpstr>
      <vt:lpstr>3_Corporate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2020-06-05T12:35:31Z</dcterms:created>
  <dcterms:modified xsi:type="dcterms:W3CDTF">2022-03-16T08:52:59Z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0x0101008755CDB87953C24E80765EEDEAD4FDA4</vt:lpwstr>
  </property>
</Properties>
</file>