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slideLayouts/slideLayout57.xml" ContentType="application/vnd.openxmlformats-officedocument.presentationml.slideLayout+xml"/>
  <Override PartName="/ppt/theme/theme20.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750" r:id="rId22"/>
    <p:sldMasterId id="2147483753" r:id="rId23"/>
    <p:sldMasterId id="2147483755" r:id="rId24"/>
  </p:sldMasterIdLst>
  <p:notesMasterIdLst>
    <p:notesMasterId r:id="rId52"/>
  </p:notesMasterIdLst>
  <p:handoutMasterIdLst>
    <p:handoutMasterId r:id="rId53"/>
  </p:handoutMasterIdLst>
  <p:sldIdLst>
    <p:sldId id="286" r:id="rId25"/>
    <p:sldId id="317" r:id="rId26"/>
    <p:sldId id="287" r:id="rId27"/>
    <p:sldId id="328" r:id="rId28"/>
    <p:sldId id="266" r:id="rId29"/>
    <p:sldId id="329" r:id="rId30"/>
    <p:sldId id="267" r:id="rId31"/>
    <p:sldId id="293" r:id="rId32"/>
    <p:sldId id="268" r:id="rId33"/>
    <p:sldId id="269" r:id="rId34"/>
    <p:sldId id="270" r:id="rId35"/>
    <p:sldId id="292" r:id="rId36"/>
    <p:sldId id="271" r:id="rId37"/>
    <p:sldId id="272" r:id="rId38"/>
    <p:sldId id="324" r:id="rId39"/>
    <p:sldId id="323" r:id="rId40"/>
    <p:sldId id="291" r:id="rId41"/>
    <p:sldId id="275" r:id="rId42"/>
    <p:sldId id="276" r:id="rId43"/>
    <p:sldId id="277" r:id="rId44"/>
    <p:sldId id="289" r:id="rId45"/>
    <p:sldId id="280" r:id="rId46"/>
    <p:sldId id="281" r:id="rId47"/>
    <p:sldId id="282" r:id="rId48"/>
    <p:sldId id="283" r:id="rId49"/>
    <p:sldId id="288" r:id="rId50"/>
    <p:sldId id="26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73954" autoAdjust="0"/>
  </p:normalViewPr>
  <p:slideViewPr>
    <p:cSldViewPr snapToGrid="0">
      <p:cViewPr varScale="1">
        <p:scale>
          <a:sx n="61" d="100"/>
          <a:sy n="61" d="100"/>
        </p:scale>
        <p:origin x="643"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18.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2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3/16/2022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3/16/2022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309883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dirty="0"/>
          </a:p>
        </p:txBody>
      </p:sp>
    </p:spTree>
    <p:extLst>
      <p:ext uri="{BB962C8B-B14F-4D97-AF65-F5344CB8AC3E}">
        <p14:creationId xmlns:p14="http://schemas.microsoft.com/office/powerpoint/2010/main" val="1267084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dirty="0"/>
          </a:p>
        </p:txBody>
      </p:sp>
    </p:spTree>
    <p:extLst>
      <p:ext uri="{BB962C8B-B14F-4D97-AF65-F5344CB8AC3E}">
        <p14:creationId xmlns:p14="http://schemas.microsoft.com/office/powerpoint/2010/main" val="376909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15</a:t>
            </a:fld>
            <a:endParaRPr lang="en-US" dirty="0"/>
          </a:p>
        </p:txBody>
      </p:sp>
    </p:spTree>
    <p:extLst>
      <p:ext uri="{BB962C8B-B14F-4D97-AF65-F5344CB8AC3E}">
        <p14:creationId xmlns:p14="http://schemas.microsoft.com/office/powerpoint/2010/main" val="2220664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Den mest almindelige blokering er BPE</a:t>
            </a:r>
          </a:p>
          <a:p>
            <a:r>
              <a:rPr lang="da-DK" dirty="0"/>
              <a:t>Når nerven er beskadiget, bliver det sværere for signalerne at nå mellem hjernen og den del af rygmarven, der styrer urinvejene.</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16</a:t>
            </a:fld>
            <a:endParaRPr lang="en-US"/>
          </a:p>
        </p:txBody>
      </p:sp>
    </p:spTree>
    <p:extLst>
      <p:ext uri="{BB962C8B-B14F-4D97-AF65-F5344CB8AC3E}">
        <p14:creationId xmlns:p14="http://schemas.microsoft.com/office/powerpoint/2010/main" val="1152851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19</a:t>
            </a:fld>
            <a:endParaRPr lang="en-US"/>
          </a:p>
        </p:txBody>
      </p:sp>
    </p:spTree>
    <p:extLst>
      <p:ext uri="{BB962C8B-B14F-4D97-AF65-F5344CB8AC3E}">
        <p14:creationId xmlns:p14="http://schemas.microsoft.com/office/powerpoint/2010/main" val="4059799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20</a:t>
            </a:fld>
            <a:endParaRPr lang="en-US" dirty="0"/>
          </a:p>
        </p:txBody>
      </p:sp>
    </p:spTree>
    <p:extLst>
      <p:ext uri="{BB962C8B-B14F-4D97-AF65-F5344CB8AC3E}">
        <p14:creationId xmlns:p14="http://schemas.microsoft.com/office/powerpoint/2010/main" val="2467696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1022787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22</a:t>
            </a:fld>
            <a:endParaRPr lang="en-US" dirty="0"/>
          </a:p>
        </p:txBody>
      </p:sp>
    </p:spTree>
    <p:extLst>
      <p:ext uri="{BB962C8B-B14F-4D97-AF65-F5344CB8AC3E}">
        <p14:creationId xmlns:p14="http://schemas.microsoft.com/office/powerpoint/2010/main" val="418821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err="1">
                <a:effectLst/>
                <a:latin typeface="Calibri" panose="020F0502020204030204" pitchFamily="34" charset="0"/>
                <a:ea typeface="Calibri" panose="020F0502020204030204" pitchFamily="34" charset="0"/>
              </a:rPr>
              <a:t>Transanal</a:t>
            </a:r>
            <a:r>
              <a:rPr lang="en-US" sz="1800" b="1" dirty="0">
                <a:effectLst/>
                <a:latin typeface="Calibri" panose="020F0502020204030204" pitchFamily="34" charset="0"/>
                <a:ea typeface="Calibri" panose="020F0502020204030204" pitchFamily="34" charset="0"/>
              </a:rPr>
              <a:t> irrigation (TAI)</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err="1">
                <a:effectLst/>
                <a:latin typeface="Calibri" panose="020F0502020204030204" pitchFamily="34" charset="0"/>
                <a:ea typeface="Calibri" panose="020F0502020204030204" pitchFamily="34" charset="0"/>
              </a:rPr>
              <a:t>Transanal</a:t>
            </a:r>
            <a:r>
              <a:rPr lang="en-US" sz="1800" dirty="0">
                <a:effectLst/>
                <a:latin typeface="Calibri" panose="020F0502020204030204" pitchFamily="34" charset="0"/>
                <a:ea typeface="Calibri" panose="020F0502020204030204" pitchFamily="34" charset="0"/>
              </a:rPr>
              <a:t> irrigation er det </a:t>
            </a:r>
            <a:r>
              <a:rPr lang="en-US" sz="1800" dirty="0" err="1">
                <a:effectLst/>
                <a:latin typeface="Calibri" panose="020F0502020204030204" pitchFamily="34" charset="0"/>
                <a:ea typeface="Calibri" panose="020F0502020204030204" pitchFamily="34" charset="0"/>
              </a:rPr>
              <a:t>næste</a:t>
            </a:r>
            <a:r>
              <a:rPr lang="en-US" sz="1800" dirty="0">
                <a:effectLst/>
                <a:latin typeface="Calibri" panose="020F0502020204030204" pitchFamily="34" charset="0"/>
                <a:ea typeface="Calibri" panose="020F0502020204030204" pitchFamily="34" charset="0"/>
              </a:rPr>
              <a:t> trin. TAI er </a:t>
            </a:r>
            <a:r>
              <a:rPr lang="en-US" sz="1800" dirty="0" err="1">
                <a:effectLst/>
                <a:latin typeface="Calibri" panose="020F0502020204030204" pitchFamily="34" charset="0"/>
                <a:ea typeface="Calibri" panose="020F0502020204030204" pitchFamily="34" charset="0"/>
              </a:rPr>
              <a:t>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behandling</a:t>
            </a:r>
            <a:r>
              <a:rPr lang="en-US" sz="1800" dirty="0">
                <a:effectLst/>
                <a:latin typeface="Calibri" panose="020F0502020204030204" pitchFamily="34" charset="0"/>
                <a:ea typeface="Calibri" panose="020F0502020204030204" pitchFamily="34" charset="0"/>
              </a:rPr>
              <a:t>, der </a:t>
            </a:r>
            <a:r>
              <a:rPr lang="en-US" sz="1800" dirty="0" err="1">
                <a:effectLst/>
                <a:latin typeface="Calibri" panose="020F0502020204030204" pitchFamily="34" charset="0"/>
                <a:ea typeface="Calibri" panose="020F0502020204030204" pitchFamily="34" charset="0"/>
              </a:rPr>
              <a:t>fungerer</a:t>
            </a:r>
            <a:r>
              <a:rPr lang="en-US" sz="1800" dirty="0">
                <a:effectLst/>
                <a:latin typeface="Calibri" panose="020F0502020204030204" pitchFamily="34" charset="0"/>
                <a:ea typeface="Calibri" panose="020F0502020204030204" pitchFamily="34" charset="0"/>
              </a:rPr>
              <a:t> for mange </a:t>
            </a:r>
            <a:r>
              <a:rPr lang="en-US" sz="1800" dirty="0" err="1">
                <a:effectLst/>
                <a:latin typeface="Calibri" panose="020F0502020204030204" pitchFamily="34" charset="0"/>
                <a:ea typeface="Calibri" panose="020F0502020204030204" pitchFamily="34" charset="0"/>
              </a:rPr>
              <a:t>mennesker</a:t>
            </a:r>
            <a:r>
              <a:rPr lang="en-US" sz="1800" dirty="0">
                <a:effectLst/>
                <a:latin typeface="Calibri" panose="020F0502020204030204" pitchFamily="34" charset="0"/>
                <a:ea typeface="Calibri" panose="020F0502020204030204" pitchFamily="34" charset="0"/>
              </a:rPr>
              <a:t>. Det er </a:t>
            </a:r>
            <a:r>
              <a:rPr lang="en-US" sz="1800" dirty="0" err="1">
                <a:effectLst/>
                <a:latin typeface="Calibri" panose="020F0502020204030204" pitchFamily="34" charset="0"/>
                <a:ea typeface="Calibri" panose="020F0502020204030204" pitchFamily="34" charset="0"/>
              </a:rPr>
              <a:t>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metode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til</a:t>
            </a:r>
            <a:r>
              <a:rPr lang="en-US" sz="1800" dirty="0">
                <a:effectLst/>
                <a:latin typeface="Calibri" panose="020F0502020204030204" pitchFamily="34" charset="0"/>
                <a:ea typeface="Calibri" panose="020F0502020204030204" pitchFamily="34" charset="0"/>
              </a:rPr>
              <a:t> at </a:t>
            </a:r>
            <a:r>
              <a:rPr lang="en-US" sz="1800" dirty="0" err="1">
                <a:effectLst/>
                <a:latin typeface="Calibri" panose="020F0502020204030204" pitchFamily="34" charset="0"/>
                <a:ea typeface="Calibri" panose="020F0502020204030204" pitchFamily="34" charset="0"/>
              </a:rPr>
              <a:t>få</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tømt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tarmen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effektivt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ved</a:t>
            </a:r>
            <a:r>
              <a:rPr lang="en-US" sz="1800" dirty="0">
                <a:effectLst/>
                <a:latin typeface="Calibri" panose="020F0502020204030204" pitchFamily="34" charset="0"/>
                <a:ea typeface="Calibri" panose="020F0502020204030204" pitchFamily="34" charset="0"/>
              </a:rPr>
              <a:t> at </a:t>
            </a:r>
            <a:r>
              <a:rPr lang="en-US" sz="1800" dirty="0" err="1">
                <a:effectLst/>
                <a:latin typeface="Calibri" panose="020F0502020204030204" pitchFamily="34" charset="0"/>
                <a:ea typeface="Calibri" panose="020F0502020204030204" pitchFamily="34" charset="0"/>
              </a:rPr>
              <a:t>indføre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vand</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i</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tyktarmen</a:t>
            </a:r>
            <a:r>
              <a:rPr lang="en-US" sz="1800" dirty="0">
                <a:effectLst/>
                <a:latin typeface="Calibri" panose="020F0502020204030204" pitchFamily="34" charset="0"/>
                <a:ea typeface="Calibri" panose="020F0502020204030204" pitchFamily="34" charset="0"/>
              </a:rPr>
              <a:t> via et </a:t>
            </a:r>
            <a:r>
              <a:rPr lang="en-US" sz="1800" dirty="0" err="1">
                <a:effectLst/>
                <a:latin typeface="Calibri" panose="020F0502020204030204" pitchFamily="34" charset="0"/>
                <a:ea typeface="Calibri" panose="020F0502020204030204" pitchFamily="34" charset="0"/>
              </a:rPr>
              <a:t>rektalkateter</a:t>
            </a:r>
            <a:r>
              <a:rPr lang="en-US" sz="1800" dirty="0">
                <a:effectLst/>
                <a:latin typeface="Calibri" panose="020F0502020204030204" pitchFamily="34" charset="0"/>
                <a:ea typeface="Calibri" panose="020F0502020204030204" pitchFamily="34" charset="0"/>
              </a:rPr>
              <a:t>. Det </a:t>
            </a:r>
            <a:r>
              <a:rPr lang="en-US" sz="1800" dirty="0" err="1">
                <a:effectLst/>
                <a:latin typeface="Calibri" panose="020F0502020204030204" pitchFamily="34" charset="0"/>
                <a:ea typeface="Calibri" panose="020F0502020204030204" pitchFamily="34" charset="0"/>
              </a:rPr>
              <a:t>stimulerer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kroppens</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peristaltiske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bevægelse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så</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afføringen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tømmes</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ud</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err="1">
                <a:effectLst/>
                <a:latin typeface="Calibri" panose="020F0502020204030204" pitchFamily="34" charset="0"/>
                <a:ea typeface="Calibri" panose="020F0502020204030204" pitchFamily="34" charset="0"/>
              </a:rPr>
              <a:t>Kirurgiske</a:t>
            </a:r>
            <a:r>
              <a:rPr lang="en-US" sz="1800" b="1" dirty="0">
                <a:effectLst/>
                <a:latin typeface="Calibri" panose="020F0502020204030204" pitchFamily="34" charset="0"/>
                <a:ea typeface="Calibri" panose="020F0502020204030204" pitchFamily="34" charset="0"/>
              </a:rPr>
              <a:t> </a:t>
            </a:r>
            <a:r>
              <a:rPr lang="en-US" sz="1800" b="1" dirty="0" err="1">
                <a:effectLst/>
                <a:latin typeface="Calibri" panose="020F0502020204030204" pitchFamily="34" charset="0"/>
                <a:ea typeface="Calibri" panose="020F0502020204030204" pitchFamily="34" charset="0"/>
              </a:rPr>
              <a:t>metoder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err="1">
                <a:effectLst/>
                <a:latin typeface="Calibri" panose="020F0502020204030204" pitchFamily="34" charset="0"/>
                <a:ea typeface="Calibri" panose="020F0502020204030204" pitchFamily="34" charset="0"/>
              </a:rPr>
              <a:t>Højere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oppe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i</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pyramiden</a:t>
            </a:r>
            <a:r>
              <a:rPr lang="en-US" sz="1800" dirty="0">
                <a:effectLst/>
                <a:latin typeface="Calibri" panose="020F0502020204030204" pitchFamily="34" charset="0"/>
                <a:ea typeface="Calibri" panose="020F0502020204030204" pitchFamily="34" charset="0"/>
              </a:rPr>
              <a:t> finder man </a:t>
            </a:r>
            <a:r>
              <a:rPr lang="en-US" sz="1800" dirty="0" err="1">
                <a:effectLst/>
                <a:latin typeface="Calibri" panose="020F0502020204030204" pitchFamily="34" charset="0"/>
                <a:ea typeface="Calibri" panose="020F0502020204030204" pitchFamily="34" charset="0"/>
              </a:rPr>
              <a:t>kirurgiske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løsninger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variationer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af</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antegrad</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kolonirrigation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elektrisk</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stimulering</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eller</a:t>
            </a:r>
            <a:r>
              <a:rPr lang="en-US" sz="1800" dirty="0">
                <a:effectLst/>
                <a:latin typeface="Calibri" panose="020F0502020204030204" pitchFamily="34" charset="0"/>
                <a:ea typeface="Calibri" panose="020F0502020204030204" pitchFamily="34" charset="0"/>
              </a:rPr>
              <a:t> neuromodulation </a:t>
            </a:r>
            <a:r>
              <a:rPr lang="en-US" sz="1800" dirty="0" err="1">
                <a:effectLst/>
                <a:latin typeface="Calibri" panose="020F0502020204030204" pitchFamily="34" charset="0"/>
                <a:ea typeface="Calibri" panose="020F0502020204030204" pitchFamily="34" charset="0"/>
              </a:rPr>
              <a:t>samt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kolostomi</a:t>
            </a:r>
            <a:r>
              <a:rPr lang="en-US" sz="1800" dirty="0">
                <a:effectLst/>
                <a:latin typeface="Calibri" panose="020F0502020204030204" pitchFamily="34" charset="0"/>
                <a:ea typeface="Calibri" panose="020F0502020204030204" pitchFamily="34" charset="0"/>
              </a:rPr>
              <a:t>.</a:t>
            </a:r>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a:p>
        </p:txBody>
      </p:sp>
    </p:spTree>
    <p:extLst>
      <p:ext uri="{BB962C8B-B14F-4D97-AF65-F5344CB8AC3E}">
        <p14:creationId xmlns:p14="http://schemas.microsoft.com/office/powerpoint/2010/main" val="278541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Så hvordan interagerer blæren og tarmen?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På forskellige måder: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Først er der mekaniske interaktioner, simpelthen fordi organerne er naboer.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kern="1200" dirty="0">
                <a:solidFill>
                  <a:schemeClr val="tx1"/>
                </a:solidFill>
                <a:effectLst/>
                <a:latin typeface="+mn-lt"/>
                <a:ea typeface="+mn-ea"/>
                <a:cs typeface="+mn-cs"/>
              </a:rPr>
              <a:t>En forstoppet tarm presser på blæren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kern="1200" dirty="0">
                <a:solidFill>
                  <a:srgbClr val="FF0000"/>
                </a:solidFill>
                <a:effectLst/>
                <a:latin typeface="+mn-lt"/>
                <a:ea typeface="+mn-ea"/>
                <a:cs typeface="+mn-cs"/>
              </a:rPr>
              <a:t>Medfødte misdannelser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kern="1200" dirty="0">
                <a:solidFill>
                  <a:schemeClr val="tx1"/>
                </a:solidFill>
                <a:effectLst/>
                <a:latin typeface="+mn-lt"/>
                <a:ea typeface="+mn-ea"/>
                <a:cs typeface="+mn-cs"/>
              </a:rPr>
              <a:t>Skader i forbindelse med fødsler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Den anden gruppe er neurologiske interaktioner, der fungerer både lokalt og centralt. Disse er forårsaget af deres fælles embryologiske oprindelse.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Der er en kendt interaktion mellem vandladning og afføring hos patienter med neurologisk skade, men det er uklart, hvordan de hænger sammen (Wyndaele, Kovindha, Igawa, et al., 2010; Wyndaele, Kovindha, Madersbacher, et al., 2010). Imidlertid har blæresymptomer på inkontinens/nedre urinvejssymptomer vist sig at korrelere med tarmsymptomer hos patienter med neurologisk skade (Cameron et al., 2015). dvs. patienter med værre neurogene tarmsymptomer har værre urininkontinens og lavere urinvejssymptomer (Cameron et al., 2015). De foreslåede mekanismer bag en korrelation er 'bækkenorgankrydstale' eller neurologisk krydssensibilisering, selvom dette inkluderer en given modsigelse, der kræver en intakt funktion af de neurale netværk (Cameron et al., 2015; Martinez, Neshatian, &amp; Khavari, 2016).</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Andre mekanismer omfatter påvirkningen af ​​blæren ved obstipation, der forårsager enten: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Mekanisk kompression resulterer i nedsat blærekapacitet, der kan forårsage tranginkontinens og øget vandladningsfrekvens. Ændring i fysiologiske neurale stimuli i blæren og bækkenbundsmusklerne, der kan føre til en nedsat trang til at tømme blæren, spasmer og utilstrækkelig tømning. (Santos et al., 2017)</a:t>
            </a:r>
            <a:endParaRPr lang="en-US" sz="800" i="1" kern="1200" baseline="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247903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3</a:t>
            </a:fld>
            <a:endParaRPr lang="en-US"/>
          </a:p>
        </p:txBody>
      </p:sp>
    </p:spTree>
    <p:extLst>
      <p:ext uri="{BB962C8B-B14F-4D97-AF65-F5344CB8AC3E}">
        <p14:creationId xmlns:p14="http://schemas.microsoft.com/office/powerpoint/2010/main" val="89809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4</a:t>
            </a:fld>
            <a:endParaRPr lang="en-US" dirty="0"/>
          </a:p>
        </p:txBody>
      </p:sp>
    </p:spTree>
    <p:extLst>
      <p:ext uri="{BB962C8B-B14F-4D97-AF65-F5344CB8AC3E}">
        <p14:creationId xmlns:p14="http://schemas.microsoft.com/office/powerpoint/2010/main" val="36208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dirty="0"/>
          </a:p>
        </p:txBody>
      </p:sp>
    </p:spTree>
    <p:extLst>
      <p:ext uri="{BB962C8B-B14F-4D97-AF65-F5344CB8AC3E}">
        <p14:creationId xmlns:p14="http://schemas.microsoft.com/office/powerpoint/2010/main" val="3595938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a:p>
        </p:txBody>
      </p:sp>
    </p:spTree>
    <p:extLst>
      <p:ext uri="{BB962C8B-B14F-4D97-AF65-F5344CB8AC3E}">
        <p14:creationId xmlns:p14="http://schemas.microsoft.com/office/powerpoint/2010/main" val="3698658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FF0000"/>
                </a:solidFill>
              </a:rPr>
              <a:t>Forstørret prostata </a:t>
            </a:r>
            <a:r>
              <a:rPr lang="da-DK" dirty="0"/>
              <a:t>(BPE) har en høj forekomst og stiger, efterhånden som mænd bliver ældre. 90 % lider af BPE i en alder af 80 år.</a:t>
            </a:r>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dirty="0"/>
          </a:p>
        </p:txBody>
      </p:sp>
    </p:spTree>
    <p:extLst>
      <p:ext uri="{BB962C8B-B14F-4D97-AF65-F5344CB8AC3E}">
        <p14:creationId xmlns:p14="http://schemas.microsoft.com/office/powerpoint/2010/main" val="410507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1511542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Botox options</a:t>
            </a:r>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dirty="0"/>
          </a:p>
        </p:txBody>
      </p:sp>
    </p:spTree>
    <p:extLst>
      <p:ext uri="{BB962C8B-B14F-4D97-AF65-F5344CB8AC3E}">
        <p14:creationId xmlns:p14="http://schemas.microsoft.com/office/powerpoint/2010/main" val="77961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4372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773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6233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en-US" dirty="0">
                <a:latin typeface="Trebuchet MS"/>
              </a:rPr>
              <a:t>  </a:t>
            </a:r>
          </a:p>
        </p:txBody>
      </p:sp>
    </p:spTree>
    <p:extLst>
      <p:ext uri="{BB962C8B-B14F-4D97-AF65-F5344CB8AC3E}">
        <p14:creationId xmlns:p14="http://schemas.microsoft.com/office/powerpoint/2010/main" val="363029891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7.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heme" Target="../theme/theme21.xml"/><Relationship Id="rId4"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752" r:id="rId1"/>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754"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5">
            <a:extLst>
              <a:ext uri="{FF2B5EF4-FFF2-40B4-BE49-F238E27FC236}">
                <a16:creationId xmlns:a16="http://schemas.microsoft.com/office/drawing/2014/main" id="{F3BD6E87-CA0C-438D-96A7-6C57D98FBB29}"/>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6510434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descr="Graphical user interface&#10;&#10;Description automatically generated">
            <a:extLst>
              <a:ext uri="{FF2B5EF4-FFF2-40B4-BE49-F238E27FC236}">
                <a16:creationId xmlns:a16="http://schemas.microsoft.com/office/drawing/2014/main" id="{E858C678-A704-4B8E-8162-8485DC555E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7940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timeline&#10;&#10;Description automatically generated">
            <a:extLst>
              <a:ext uri="{FF2B5EF4-FFF2-40B4-BE49-F238E27FC236}">
                <a16:creationId xmlns:a16="http://schemas.microsoft.com/office/drawing/2014/main" id="{F09DDAF9-E1CB-4569-92FB-01D53B5EE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185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timeline&#10;&#10;Description automatically generated">
            <a:extLst>
              <a:ext uri="{FF2B5EF4-FFF2-40B4-BE49-F238E27FC236}">
                <a16:creationId xmlns:a16="http://schemas.microsoft.com/office/drawing/2014/main" id="{E9354CC1-FAEB-487C-9865-740059BE3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97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F2880D10-4C54-4CC4-87D7-4E52AE5E3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2387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802F367F-E0D9-4BD9-BBDE-B5D9EEBA5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608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993FD151-C55F-43B9-9BA3-FB87B5D40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367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ADF8EE11-656B-4097-A51F-180E34EDE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206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CBDC9578-1108-40F8-A9FF-49D99C9AA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575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CC041FEA-2527-4718-92D0-F6EACC598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53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2A67ED3E-5654-4DD6-94F7-173065BD0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1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94FF7017-13C9-4414-9A5C-87BA0F410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67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0844A6E2-E3E5-491B-ACB9-1A885D4B5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6741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432ABF49-AABA-408E-A570-7FEEDB152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075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blue screen with white text&#10;&#10;Description automatically generated with low confidence">
            <a:extLst>
              <a:ext uri="{FF2B5EF4-FFF2-40B4-BE49-F238E27FC236}">
                <a16:creationId xmlns:a16="http://schemas.microsoft.com/office/drawing/2014/main" id="{64EF2457-7F42-4FF7-9772-A5F16CE87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5345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40B50006-D29A-4DD5-8165-D41DC03B0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870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8875F5E4-730A-452C-AB83-380D7B83E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841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37383475-502D-4457-8DE2-55ED8EA5B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852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E7C33AC0-8A8E-4369-A0DB-DCA6A105F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277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10;&#10;Description automatically generated">
            <a:extLst>
              <a:ext uri="{FF2B5EF4-FFF2-40B4-BE49-F238E27FC236}">
                <a16:creationId xmlns:a16="http://schemas.microsoft.com/office/drawing/2014/main" id="{685186DE-B307-4B2B-BC38-84E14876B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7978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C564F195-A9B7-4E5F-A155-1EE0919E8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333A6679-AB91-4C0C-B7AE-170F2BD06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4747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44B09DF6-461D-4D11-8362-E66CC24EA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657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people looking at each other&#10;&#10;Description automatically generated with medium confidence">
            <a:extLst>
              <a:ext uri="{FF2B5EF4-FFF2-40B4-BE49-F238E27FC236}">
                <a16:creationId xmlns:a16="http://schemas.microsoft.com/office/drawing/2014/main" id="{74EBBD1A-A61E-434E-9F1D-ECEF890B3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4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10;&#10;Description automatically generated">
            <a:extLst>
              <a:ext uri="{FF2B5EF4-FFF2-40B4-BE49-F238E27FC236}">
                <a16:creationId xmlns:a16="http://schemas.microsoft.com/office/drawing/2014/main" id="{1E621B82-76FD-4DC1-A7DD-D1CBCC9B2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1605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10;&#10;Description automatically generated with low confidence">
            <a:extLst>
              <a:ext uri="{FF2B5EF4-FFF2-40B4-BE49-F238E27FC236}">
                <a16:creationId xmlns:a16="http://schemas.microsoft.com/office/drawing/2014/main" id="{6E0F76DF-E219-4F5B-9B75-D83BE809A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314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F8BB0D-9312-471B-8B68-7755231AA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9535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timeline&#10;&#10;Description automatically generated">
            <a:extLst>
              <a:ext uri="{FF2B5EF4-FFF2-40B4-BE49-F238E27FC236}">
                <a16:creationId xmlns:a16="http://schemas.microsoft.com/office/drawing/2014/main" id="{9EBD7A0A-7C4F-480F-B550-70AA67834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611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 2017-01-08 [Read-Only]" id="{C1D8A63B-43DA-4F9F-9701-9E5A81892963}" vid="{644B4C9F-6D03-4129-BA46-E51C201C7DB3}"/>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 March 19  -  Read-Only" id="{AC4A203D-7DBC-479E-B0C4-FBC18AD31474}" vid="{0437F215-D43E-4F42-92CC-82BFA2C802AF}"/>
    </a:ext>
  </a:extLst>
</a:theme>
</file>

<file path=ppt/theme/theme21.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B556F0-8E75-459A-B43C-4B6DCD588ECB}">
  <ds:schemaRefs>
    <ds:schemaRef ds:uri="http://schemas.microsoft.com/sharepoint/v3/contenttype/forms"/>
  </ds:schemaRefs>
</ds:datastoreItem>
</file>

<file path=customXml/itemProps2.xml><?xml version="1.0" encoding="utf-8"?>
<ds:datastoreItem xmlns:ds="http://schemas.openxmlformats.org/officeDocument/2006/customXml" ds:itemID="{EF7C6970-1E5E-4D93-AF02-2A5CC26E7813}">
  <ds:schemaRefs>
    <ds:schemaRef ds:uri="e36f2201-6998-4fe1-9097-f47f55ea788e"/>
    <ds:schemaRef ds:uri="http://purl.org/dc/dcmitype/"/>
    <ds:schemaRef ds:uri="http://www.w3.org/XML/1998/namespac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fc4a65d8-3370-4642-9d46-8e8a4077b185"/>
    <ds:schemaRef ds:uri="http://schemas.microsoft.com/office/2006/metadata/properties"/>
  </ds:schemaRefs>
</ds:datastoreItem>
</file>

<file path=customXml/itemProps3.xml><?xml version="1.0" encoding="utf-8"?>
<ds:datastoreItem xmlns:ds="http://schemas.openxmlformats.org/officeDocument/2006/customXml" ds:itemID="{69992F2B-CC55-41F9-BD22-335BEF3A8A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419</Words>
  <Application>Microsoft Office PowerPoint</Application>
  <PresentationFormat>Widescreen</PresentationFormat>
  <Paragraphs>41</Paragraphs>
  <Slides>27</Slides>
  <Notes>18</Notes>
  <HiddenSlides>0</HiddenSlides>
  <MMClips>0</MMClips>
  <ScaleCrop>false</ScaleCrop>
  <HeadingPairs>
    <vt:vector size="6" baseType="variant">
      <vt:variant>
        <vt:lpstr>Fonts Used</vt:lpstr>
      </vt:variant>
      <vt:variant>
        <vt:i4>4</vt:i4>
      </vt:variant>
      <vt:variant>
        <vt:lpstr>Theme</vt:lpstr>
      </vt:variant>
      <vt:variant>
        <vt:i4>21</vt:i4>
      </vt:variant>
      <vt:variant>
        <vt:lpstr>Slide Titles</vt:lpstr>
      </vt:variant>
      <vt:variant>
        <vt:i4>27</vt:i4>
      </vt:variant>
    </vt:vector>
  </HeadingPairs>
  <TitlesOfParts>
    <vt:vector size="52" baseType="lpstr">
      <vt:lpstr>Arial</vt:lpstr>
      <vt:lpstr>Calibri</vt:lpstr>
      <vt:lpstr>Calibri Light</vt:lpstr>
      <vt:lpstr>Trebuchet MS</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Corporate</vt:lpstr>
      <vt:lpstr>Corporate</vt:lpstr>
      <vt:lpstr>1_Corporate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2021-02-05T15:39:00Z</dcterms:created>
  <dcterms:modified xsi:type="dcterms:W3CDTF">2022-03-16T09:20:53Z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