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Lst>
  <p:notesMasterIdLst>
    <p:notesMasterId r:id="rId85"/>
  </p:notesMasterIdLst>
  <p:handoutMasterIdLst>
    <p:handoutMasterId r:id="rId86"/>
  </p:handoutMasterIdLst>
  <p:sldIdLst>
    <p:sldId id="262" r:id="rId22"/>
    <p:sldId id="263" r:id="rId23"/>
    <p:sldId id="264" r:id="rId24"/>
    <p:sldId id="265" r:id="rId25"/>
    <p:sldId id="325" r:id="rId26"/>
    <p:sldId id="266" r:id="rId27"/>
    <p:sldId id="267" r:id="rId28"/>
    <p:sldId id="268" r:id="rId29"/>
    <p:sldId id="269" r:id="rId30"/>
    <p:sldId id="270" r:id="rId31"/>
    <p:sldId id="331" r:id="rId32"/>
    <p:sldId id="271" r:id="rId33"/>
    <p:sldId id="272" r:id="rId34"/>
    <p:sldId id="273" r:id="rId35"/>
    <p:sldId id="274" r:id="rId36"/>
    <p:sldId id="275" r:id="rId37"/>
    <p:sldId id="326" r:id="rId38"/>
    <p:sldId id="276" r:id="rId39"/>
    <p:sldId id="277" r:id="rId40"/>
    <p:sldId id="278" r:id="rId41"/>
    <p:sldId id="279" r:id="rId42"/>
    <p:sldId id="280" r:id="rId43"/>
    <p:sldId id="281" r:id="rId44"/>
    <p:sldId id="282" r:id="rId45"/>
    <p:sldId id="283" r:id="rId46"/>
    <p:sldId id="284" r:id="rId47"/>
    <p:sldId id="285" r:id="rId48"/>
    <p:sldId id="327" r:id="rId49"/>
    <p:sldId id="286" r:id="rId50"/>
    <p:sldId id="316" r:id="rId51"/>
    <p:sldId id="31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28" r:id="rId68"/>
    <p:sldId id="303" r:id="rId69"/>
    <p:sldId id="304" r:id="rId70"/>
    <p:sldId id="305" r:id="rId71"/>
    <p:sldId id="306" r:id="rId72"/>
    <p:sldId id="329" r:id="rId73"/>
    <p:sldId id="307" r:id="rId74"/>
    <p:sldId id="308" r:id="rId75"/>
    <p:sldId id="309" r:id="rId76"/>
    <p:sldId id="310" r:id="rId77"/>
    <p:sldId id="330" r:id="rId78"/>
    <p:sldId id="318" r:id="rId79"/>
    <p:sldId id="312" r:id="rId80"/>
    <p:sldId id="313" r:id="rId81"/>
    <p:sldId id="314" r:id="rId82"/>
    <p:sldId id="315" r:id="rId83"/>
    <p:sldId id="2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73EFD-426C-4CD7-BF1B-80B71EAC418D}" v="2" dt="2021-06-14T11:55:32.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680" autoAdjust="0"/>
  </p:normalViewPr>
  <p:slideViewPr>
    <p:cSldViewPr snapToGrid="0">
      <p:cViewPr varScale="1">
        <p:scale>
          <a:sx n="46" d="100"/>
          <a:sy n="46" d="100"/>
        </p:scale>
        <p:origin x="1992" y="3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commentAuthors" Target="commentAuthor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67842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da-DK" i="0" noProof="0" dirty="0"/>
              <a:t>Der er adskillige ikke-neurogene indikationer, der kan drage fordel af brugen af TAI. For eksempel er der flere undersøgelser, der viser en positiv respons på TAI hos patienter, der lider af FBD (Emmett et al. BMC Gastroenterology 2015). Også LARS-patienter, der blev behandlet med TAI, opnåede en klinisk relevant forbedring af kronisk større LARS (Enriquez-Navascues et al. Kolorektal sygdom, 2019).</a:t>
            </a:r>
            <a:endParaRPr lang="en-US" i="0" noProof="0" dirty="0"/>
          </a:p>
        </p:txBody>
      </p:sp>
      <p:sp>
        <p:nvSpPr>
          <p:cNvPr id="204" name="Google Shape;204;p9: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9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384166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a-DK" sz="1200" kern="1200" dirty="0">
                <a:solidFill>
                  <a:schemeClr val="tx1"/>
                </a:solidFill>
                <a:effectLst/>
                <a:latin typeface="+mn-lt"/>
                <a:ea typeface="+mn-ea"/>
                <a:cs typeface="+mn-cs"/>
              </a:rPr>
              <a:t>Sammenlignet med</a:t>
            </a:r>
            <a:r>
              <a:rPr lang="da-DK" sz="1200" kern="1200" dirty="0">
                <a:solidFill>
                  <a:schemeClr val="tx1"/>
                </a:solidFill>
                <a:effectLst/>
                <a:highlight>
                  <a:srgbClr val="FFFF00"/>
                </a:highlight>
                <a:latin typeface="+mn-lt"/>
                <a:ea typeface="+mn-ea"/>
                <a:cs typeface="+mn-cs"/>
              </a:rPr>
              <a:t> </a:t>
            </a:r>
            <a:r>
              <a:rPr lang="da-DK" sz="1200" b="1" i="1" kern="1200" dirty="0">
                <a:solidFill>
                  <a:srgbClr val="FF0000"/>
                </a:solidFill>
                <a:effectLst/>
                <a:highlight>
                  <a:srgbClr val="00FF00"/>
                </a:highlight>
                <a:latin typeface="+mn-lt"/>
                <a:ea typeface="+mn-ea"/>
                <a:cs typeface="+mn-cs"/>
              </a:rPr>
              <a:t>first line treatment </a:t>
            </a:r>
            <a:r>
              <a:rPr lang="da-DK" sz="1200" kern="1200" dirty="0">
                <a:solidFill>
                  <a:schemeClr val="tx1"/>
                </a:solidFill>
                <a:effectLst/>
                <a:latin typeface="+mn-lt"/>
                <a:ea typeface="+mn-ea"/>
                <a:cs typeface="+mn-cs"/>
              </a:rPr>
              <a:t>havde patienter, der brugte TAI (Christensen et al 2006, Christensen et al 2008, Del Popolo et al 2008, Emmanuel et al 2016, Etherson et al 2017):</a:t>
            </a:r>
          </a:p>
          <a:p>
            <a:pPr lvl="0"/>
            <a:endParaRPr lang="da-DK"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Færre symptomer på forstoppelse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Mindre risiko for episoder med fækal inkontinens</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Forbedret symptomrelateret livskvalitet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Reduceret tid brugt på tarmbehandlings-procedurer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Lavere forekomst af urinvejsinfektioner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Lavere antal af stomi-operationer</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3178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Patientudvælgelse og -forberedelse er vigtig for at få et vellykket resultat af TAI.</a:t>
            </a:r>
          </a:p>
          <a:p>
            <a:endParaRPr lang="da-DK" dirty="0"/>
          </a:p>
          <a:p>
            <a:r>
              <a:rPr lang="da-DK" dirty="0"/>
              <a:t>Kontraindikationer for transanal irrigation, dvs. brug ikke Navina Systems, hvis personen har én eller flere af følgende indikationer:</a:t>
            </a:r>
          </a:p>
          <a:p>
            <a:r>
              <a:rPr lang="da-DK" dirty="0"/>
              <a:t>• Kendt anal- eller </a:t>
            </a:r>
            <a:r>
              <a:rPr lang="da-DK" b="1" i="1" dirty="0"/>
              <a:t>colorectal stenosis</a:t>
            </a:r>
          </a:p>
          <a:p>
            <a:r>
              <a:rPr lang="da-DK" dirty="0"/>
              <a:t>• Aktiv inflammatorisk tarmsygdom</a:t>
            </a:r>
          </a:p>
          <a:p>
            <a:r>
              <a:rPr lang="da-DK" b="1" i="1" dirty="0"/>
              <a:t>• Acute diverticulitis</a:t>
            </a:r>
          </a:p>
          <a:p>
            <a:r>
              <a:rPr lang="da-DK" b="1" i="1" dirty="0"/>
              <a:t>• Kolorektal cancer</a:t>
            </a:r>
          </a:p>
          <a:p>
            <a:r>
              <a:rPr lang="da-DK" b="1" i="1" dirty="0"/>
              <a:t>• Ischemic colitis</a:t>
            </a:r>
          </a:p>
          <a:p>
            <a:r>
              <a:rPr lang="da-DK" dirty="0"/>
              <a:t>• Indenfor tre måneder efter anal- eller kolorektal operation</a:t>
            </a:r>
          </a:p>
          <a:p>
            <a:r>
              <a:rPr lang="da-DK" dirty="0"/>
              <a:t>• Indenfor fire uger efter tidligere </a:t>
            </a:r>
            <a:r>
              <a:rPr lang="da-DK" b="1" i="1" dirty="0"/>
              <a:t>endoskopisk polypektomi</a:t>
            </a:r>
            <a:endParaRPr lang="sv-SE" b="1" i="1"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1235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Der er flere faktorer, der kan påvirke brugen af ​​TAI, og som skal overvejes, før man starter, for at sikre, at den rigtige enhed er valgt og for at lette vandproceduren.</a:t>
            </a:r>
          </a:p>
          <a:p>
            <a:endParaRPr lang="da-DK" noProof="0" dirty="0"/>
          </a:p>
          <a:p>
            <a:r>
              <a:rPr lang="da-DK" b="1" noProof="0" dirty="0"/>
              <a:t>I hjemmemiljøet: </a:t>
            </a:r>
          </a:p>
          <a:p>
            <a:pPr marL="171450" indent="-171450">
              <a:buFont typeface="Arial" panose="020B0604020202020204" pitchFamily="34" charset="0"/>
              <a:buChar char="•"/>
            </a:pPr>
            <a:r>
              <a:rPr lang="da-DK" noProof="0" dirty="0"/>
              <a:t>Hvordan er adgangen til toilet eller toiletstol? Er der plads nok? Vil det være muligt at fylde vandbeholderen, hænge den eller kan den stå?</a:t>
            </a:r>
          </a:p>
          <a:p>
            <a:pPr marL="171450" indent="-171450">
              <a:buFont typeface="Arial" panose="020B0604020202020204" pitchFamily="34" charset="0"/>
              <a:buChar char="•"/>
            </a:pPr>
            <a:r>
              <a:rPr lang="da-DK" noProof="0" dirty="0"/>
              <a:t>Overvej, om støj kan være et problem for værdighed og privatlivsfaktorer.</a:t>
            </a:r>
          </a:p>
          <a:p>
            <a:pPr marL="171450" indent="-171450">
              <a:buFont typeface="Arial" panose="020B0604020202020204" pitchFamily="34" charset="0"/>
              <a:buChar char="•"/>
            </a:pPr>
            <a:r>
              <a:rPr lang="da-DK" noProof="0" dirty="0"/>
              <a:t>Hvis patienten er afhængig af en plejer: Hvordan er adgang til toilettet og er overførsler mulig?</a:t>
            </a:r>
          </a:p>
          <a:p>
            <a:pPr marL="171450" indent="-171450">
              <a:buFont typeface="Arial" panose="020B0604020202020204" pitchFamily="34" charset="0"/>
              <a:buChar char="•"/>
            </a:pPr>
            <a:r>
              <a:rPr lang="da-DK" noProof="0" dirty="0"/>
              <a:t>Toiletposition og stabilitet på toilettet:</a:t>
            </a:r>
          </a:p>
          <a:p>
            <a:pPr marL="628650" lvl="1" indent="-171450">
              <a:buFont typeface="Arial" panose="020B0604020202020204" pitchFamily="34" charset="0"/>
              <a:buChar char="•"/>
            </a:pPr>
            <a:r>
              <a:rPr lang="da-DK" noProof="0" dirty="0"/>
              <a:t>Lær at spænde og sidde fremoverbøjet med knæene løftet. Er patienten i stand til at blive instrueret? Brug for hjælpemidler?</a:t>
            </a:r>
          </a:p>
          <a:p>
            <a:pPr marL="628650" lvl="1" indent="-171450">
              <a:buFont typeface="Arial" panose="020B0604020202020204" pitchFamily="34" charset="0"/>
              <a:buChar char="•"/>
            </a:pPr>
            <a:r>
              <a:rPr lang="da-DK" noProof="0" dirty="0"/>
              <a:t>Hvis patienten sidder oprejst, er patienten så stabil nok til brug af kateter?</a:t>
            </a:r>
          </a:p>
          <a:p>
            <a:pPr marL="628650" lvl="1" indent="-171450">
              <a:buFont typeface="Arial" panose="020B0604020202020204" pitchFamily="34" charset="0"/>
              <a:buChar char="•"/>
            </a:pPr>
            <a:r>
              <a:rPr lang="da-DK" noProof="0" dirty="0"/>
              <a:t>Hvis patienten læner sig, er patienten stabil nok til brug af kegle?</a:t>
            </a:r>
          </a:p>
          <a:p>
            <a:endParaRPr lang="da-DK" noProof="0" dirty="0"/>
          </a:p>
          <a:p>
            <a:r>
              <a:rPr lang="da-DK" b="1" noProof="0" dirty="0"/>
              <a:t>Manuel funktion:</a:t>
            </a:r>
          </a:p>
          <a:p>
            <a:r>
              <a:rPr lang="da-DK" noProof="0" dirty="0"/>
              <a:t>- Er patientens fingerfærdighed, håndstyrke og håndledsfleksibilitet i stand til at indsætte kateteret/keglen, holde den på plads og/eller bruge en manuel pumpeanordning?</a:t>
            </a:r>
          </a:p>
          <a:p>
            <a:endParaRPr lang="da-DK" b="1" noProof="0" dirty="0"/>
          </a:p>
          <a:p>
            <a:r>
              <a:rPr lang="da-DK" b="1" noProof="0" dirty="0"/>
              <a:t>Kropsfunktion:</a:t>
            </a:r>
          </a:p>
          <a:p>
            <a:r>
              <a:rPr lang="da-DK" noProof="0" dirty="0"/>
              <a:t>- Patientens baldekontur og størrelse kan påvirke evnen til at holde på en kegle eller det at indsætte kateter/kegle.</a:t>
            </a:r>
          </a:p>
          <a:p>
            <a:r>
              <a:rPr lang="da-DK" noProof="0" dirty="0"/>
              <a:t>Hudens integritet kan kontrolleres for vurdering af inkontinens, fornemmelse, friktion og/eller forskydning.</a:t>
            </a:r>
          </a:p>
          <a:p>
            <a:endParaRPr lang="da-DK" noProof="0" dirty="0"/>
          </a:p>
          <a:p>
            <a:r>
              <a:rPr lang="da-DK" b="1" noProof="0" dirty="0"/>
              <a:t>Psykologiske faktorer:</a:t>
            </a:r>
          </a:p>
          <a:p>
            <a:r>
              <a:rPr lang="da-DK" noProof="0" dirty="0"/>
              <a:t>- Er patienten i stand til at forstå og læse instruktioner?</a:t>
            </a:r>
          </a:p>
          <a:p>
            <a:r>
              <a:rPr lang="da-DK" noProof="0" dirty="0"/>
              <a:t>Hvis patienten har en historik med misbrug, kan han/hun have behov for yderligere rådgivning.</a:t>
            </a:r>
          </a:p>
          <a:p>
            <a:endParaRPr lang="da-DK" noProof="0" dirty="0"/>
          </a:p>
          <a:p>
            <a:r>
              <a:rPr lang="da-DK" b="1" noProof="0" dirty="0"/>
              <a:t>Undersøgelses-egenskaber:</a:t>
            </a:r>
          </a:p>
          <a:p>
            <a:r>
              <a:rPr lang="da-DK" noProof="0" dirty="0"/>
              <a:t>En digital rektalundersøgelse er vigtig for at vurdere den </a:t>
            </a:r>
            <a:r>
              <a:rPr lang="da-DK" b="1" i="1" noProof="0" dirty="0"/>
              <a:t>anale tonus. </a:t>
            </a:r>
            <a:r>
              <a:rPr lang="da-DK" b="0" i="0" noProof="0" dirty="0"/>
              <a:t>H</a:t>
            </a:r>
            <a:r>
              <a:rPr lang="da-DK" noProof="0" dirty="0"/>
              <a:t>vis </a:t>
            </a:r>
            <a:r>
              <a:rPr lang="da-DK" b="1" i="1" noProof="0" dirty="0"/>
              <a:t>anal tonus </a:t>
            </a:r>
            <a:r>
              <a:rPr lang="da-DK" noProof="0" dirty="0"/>
              <a:t>er dårlig, foretrækkes et rektalkateter (ikke kegle), også for at sikre, at indføringen er sikker. Ved en dårlig fornemmelse er det vigtigt med instruktioner om, hvordan kateteret sikkert indsættes.</a:t>
            </a:r>
          </a:p>
          <a:p>
            <a:r>
              <a:rPr lang="da-DK" noProof="0" dirty="0"/>
              <a:t>Også for at udelukke fækal påvirkning. Hvis påvirkningen er affækalt, skal påvirkningen behandles før start af TAI.</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a:p>
        </p:txBody>
      </p:sp>
    </p:spTree>
    <p:extLst>
      <p:ext uri="{BB962C8B-B14F-4D97-AF65-F5344CB8AC3E}">
        <p14:creationId xmlns:p14="http://schemas.microsoft.com/office/powerpoint/2010/main" val="30155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Sundhedsvæsenet bør dokumentere vurdering og analyse af egenomsorg i patientjournalen. Det er vigtigt, at den, der foretager vurderingen, redegør for sin position. Omfanget af dokumentationen varierer fra sag til sag og evalueringens kompleksitet. En patients journal bør indeholde de oplysninger, der er nødvendige for en god og sikker pleje af patienten og de nødvendige oplysninger og foranstaltninger.</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Indhentning af informeret samtykke er afgørende, før behandlingen udføres. Det er vigtigt for alle patienter at opnå selvbestemmelse og autonomi, og din organisation kan have en politik, der fastlægger, hvornår du skal indhente skriftligt samtykke, men registrer altid typen af opnået samtykke i patientens journaler.</a:t>
            </a:r>
            <a:endParaRPr lang="en-US" dirty="0"/>
          </a:p>
        </p:txBody>
      </p:sp>
      <p:sp>
        <p:nvSpPr>
          <p:cNvPr id="270" name="Google Shape;27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800" dirty="0"/>
              <a:t>Motivation og tålmodighed er afgørende.</a:t>
            </a:r>
          </a:p>
          <a:p>
            <a:pPr marL="0" lvl="0" indent="0" algn="l" rtl="0">
              <a:spcBef>
                <a:spcPts val="0"/>
              </a:spcBef>
              <a:spcAft>
                <a:spcPts val="0"/>
              </a:spcAft>
              <a:buNone/>
            </a:pPr>
            <a:r>
              <a:rPr lang="da-DK" sz="800" dirty="0"/>
              <a:t>Vær forberedt og giv dig selv tid til både mentalt og fysiskt at ændre vaner, og til at tarmen kan tilpasse sig dine nye rutiner. Du har også brug for tid til at finde dine optimale behandlingsparametre.</a:t>
            </a:r>
          </a:p>
          <a:p>
            <a:pPr marL="0" lvl="0" indent="0" algn="l" rtl="0">
              <a:spcBef>
                <a:spcPts val="0"/>
              </a:spcBef>
              <a:spcAft>
                <a:spcPts val="0"/>
              </a:spcAft>
              <a:buNone/>
            </a:pPr>
            <a:endParaRPr lang="da-DK" sz="800" dirty="0"/>
          </a:p>
          <a:p>
            <a:pPr marL="0" lvl="0" indent="0" algn="l" rtl="0">
              <a:spcBef>
                <a:spcPts val="0"/>
              </a:spcBef>
              <a:spcAft>
                <a:spcPts val="0"/>
              </a:spcAft>
              <a:buNone/>
            </a:pPr>
            <a:r>
              <a:rPr lang="da-DK" sz="800" dirty="0"/>
              <a:t>Det er vigtigt at have realistiske forventninger til, hvad TAI kan gøre for dig, og hvor lang tid det kan tage at opnå tilfredsstillende resultater. En forpligtelse på 4-12 uger er nødvendig for at stabilisere tarmen og udvikle en god individualiseret afføringsrutine.</a:t>
            </a:r>
          </a:p>
          <a:p>
            <a:pPr marL="0" lvl="0" indent="0" algn="l" rtl="0">
              <a:spcBef>
                <a:spcPts val="0"/>
              </a:spcBef>
              <a:spcAft>
                <a:spcPts val="0"/>
              </a:spcAft>
              <a:buNone/>
            </a:pPr>
            <a:endParaRPr lang="da-DK" sz="800" dirty="0"/>
          </a:p>
          <a:p>
            <a:pPr marL="0" lvl="0" indent="0" algn="l" rtl="0">
              <a:spcBef>
                <a:spcPts val="0"/>
              </a:spcBef>
              <a:spcAft>
                <a:spcPts val="0"/>
              </a:spcAft>
              <a:buNone/>
            </a:pPr>
            <a:r>
              <a:rPr lang="da-DK" sz="800" dirty="0"/>
              <a:t>Giv det tid. Det er det værd!</a:t>
            </a:r>
            <a:endParaRPr sz="800" dirty="0"/>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317367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noProof="0" dirty="0"/>
              <a:t>Det er afgørende, at patienten får et godt kendskab til tarmens anatomi og fysiologi samt en god forståelse for fordelene ved behandlingen. Det hjælper ofte at bruge billeder og illustrationer til at visualisere. En brugervejledning kan være en god måde for patienten at lære mere om terapien før eller efter besøget.</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Sørg for, at patienterne har realistiske forventninger. TAI er ikke nogen hurtig løsning. Det kan tage op til 12 uger at få en effektiv terapi med de rigtige indstillinger. Det er en god idé at have et overvågningsværktøj til at måle resultatet af behandlingen, såsom en afførings-dagbog eller et -scoresystem for at evaluere forbedringer eller mangel på samme.</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Komplikationer og modforanstaltninger vil blive kort beskrevet i de følgende slides:</a:t>
            </a:r>
          </a:p>
          <a:p>
            <a:pPr marL="0" lvl="0" indent="0" algn="l" rtl="0">
              <a:spcBef>
                <a:spcPts val="0"/>
              </a:spcBef>
              <a:spcAft>
                <a:spcPts val="0"/>
              </a:spcAft>
              <a:buNone/>
            </a:pPr>
            <a:r>
              <a:rPr lang="da-DK" noProof="0" dirty="0"/>
              <a:t>Informer patienten om symptomerne på tarmperforation. Det er en sjælden komplikation, men det er vigtigt at kende symptomerne for ikke at blive efterladt ubehandlet. Hvis der er risiko for autonom dysrefleksi, skal du informere om symptomerne på dette, og ​​hvad der skal gøres i tilfælde af symptomer.</a:t>
            </a:r>
          </a:p>
          <a:p>
            <a:pPr marL="0" lvl="0" indent="0" algn="l" rtl="0">
              <a:spcBef>
                <a:spcPts val="0"/>
              </a:spcBef>
              <a:spcAft>
                <a:spcPts val="0"/>
              </a:spcAft>
              <a:buNone/>
            </a:pPr>
            <a:r>
              <a:rPr lang="da-DK" noProof="0" dirty="0"/>
              <a:t>Ballonsprængning forårsager normalt ikke nogen skade, men kan være ubehageligt for patienten.</a:t>
            </a:r>
          </a:p>
          <a:p>
            <a:pPr marL="0" lvl="0" indent="0" algn="l" rtl="0">
              <a:spcBef>
                <a:spcPts val="0"/>
              </a:spcBef>
              <a:spcAft>
                <a:spcPts val="0"/>
              </a:spcAft>
              <a:buNone/>
            </a:pPr>
            <a:r>
              <a:rPr lang="da-DK" noProof="0" dirty="0"/>
              <a:t>Mindre blødninger kan forekomme, men hvis der forekommer større blødninger, er der behov for lægehjælp.</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Lav en omhyggelig gennemgang med patienten om, hvordan man håndterer TAI-systemet. For at sikre god fastholdelse over tid kræves en struktureret og pædagogisk uddannelse og opfølgning på terapien. Planlæg, at det første besøg varer omkring 60 minutter.</a:t>
            </a:r>
            <a:endParaRPr lang="en-US" noProof="0" dirty="0"/>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da-DK" sz="1200" b="0" noProof="0" dirty="0">
                <a:solidFill>
                  <a:srgbClr val="000000"/>
                </a:solidFill>
              </a:rPr>
              <a:t>Undersøgelser viser, at det er meget vigtigt at give patienterne god information, før de begynder at bruge TAI, og det er også vigtigt med en god opfølgning.</a:t>
            </a:r>
          </a:p>
          <a:p>
            <a:pPr marL="171450" lvl="0" indent="-171450" algn="l" rtl="0">
              <a:spcBef>
                <a:spcPts val="0"/>
              </a:spcBef>
              <a:spcAft>
                <a:spcPts val="0"/>
              </a:spcAft>
              <a:buFont typeface="Arial" panose="020B0604020202020204" pitchFamily="34" charset="0"/>
              <a:buChar char="•"/>
            </a:pPr>
            <a:endParaRPr lang="da-DK" sz="1200" b="0" noProof="0" dirty="0">
              <a:solidFill>
                <a:srgbClr val="000000"/>
              </a:solidFill>
            </a:endParaRPr>
          </a:p>
          <a:p>
            <a:pPr marL="0" lvl="0" indent="0" algn="l" rtl="0">
              <a:spcBef>
                <a:spcPts val="0"/>
              </a:spcBef>
              <a:spcAft>
                <a:spcPts val="0"/>
              </a:spcAft>
              <a:buFont typeface="Arial" panose="020B0604020202020204" pitchFamily="34" charset="0"/>
              <a:buNone/>
            </a:pPr>
            <a:r>
              <a:rPr lang="da-DK" sz="1200" b="0" noProof="0" dirty="0">
                <a:solidFill>
                  <a:srgbClr val="000000"/>
                </a:solidFill>
              </a:rPr>
              <a:t>Wellspect tilbyder et bredt udvalg af informationsmateriale for at hjælpe patienten til en god start.</a:t>
            </a:r>
          </a:p>
          <a:p>
            <a:pPr marL="0" lvl="0" indent="0" algn="l" rtl="0">
              <a:spcBef>
                <a:spcPts val="0"/>
              </a:spcBef>
              <a:spcAft>
                <a:spcPts val="0"/>
              </a:spcAft>
              <a:buFont typeface="Arial" panose="020B0604020202020204" pitchFamily="34" charset="0"/>
              <a:buNone/>
            </a:pPr>
            <a:r>
              <a:rPr lang="da-DK" sz="1200" b="0" noProof="0" dirty="0">
                <a:solidFill>
                  <a:srgbClr val="000000"/>
                </a:solidFill>
              </a:rPr>
              <a:t>På Wellspect.com finder du materiale og information såsom:</a:t>
            </a:r>
          </a:p>
          <a:p>
            <a:pPr marL="0" lvl="0" indent="0" algn="l" rtl="0">
              <a:spcBef>
                <a:spcPts val="0"/>
              </a:spcBef>
              <a:spcAft>
                <a:spcPts val="0"/>
              </a:spcAft>
              <a:buFont typeface="Arial" panose="020B0604020202020204" pitchFamily="34" charset="0"/>
              <a:buNone/>
            </a:pPr>
            <a:endParaRPr lang="da-DK"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da-DK" sz="1200" b="0" noProof="0" dirty="0">
                <a:solidFill>
                  <a:srgbClr val="000000"/>
                </a:solidFill>
              </a:rPr>
              <a:t>Produkt information</a:t>
            </a:r>
          </a:p>
          <a:p>
            <a:pPr marL="171450" lvl="0" indent="-171450" algn="l" rtl="0">
              <a:spcBef>
                <a:spcPts val="0"/>
              </a:spcBef>
              <a:spcAft>
                <a:spcPts val="0"/>
              </a:spcAft>
              <a:buFont typeface="Arial" panose="020B0604020202020204" pitchFamily="34" charset="0"/>
              <a:buChar char="•"/>
            </a:pPr>
            <a:r>
              <a:rPr lang="da-DK" sz="1200" b="0" noProof="0" dirty="0">
                <a:solidFill>
                  <a:srgbClr val="000000"/>
                </a:solidFill>
              </a:rPr>
              <a:t>Brugervejledninger</a:t>
            </a:r>
          </a:p>
          <a:p>
            <a:pPr marL="171450" lvl="0" indent="-171450" algn="l" rtl="0">
              <a:spcBef>
                <a:spcPts val="0"/>
              </a:spcBef>
              <a:spcAft>
                <a:spcPts val="0"/>
              </a:spcAft>
              <a:buFont typeface="Arial" panose="020B0604020202020204" pitchFamily="34" charset="0"/>
              <a:buChar char="•"/>
            </a:pPr>
            <a:r>
              <a:rPr lang="da-DK" sz="1200" b="0" noProof="0" dirty="0">
                <a:solidFill>
                  <a:srgbClr val="000000"/>
                </a:solidFill>
              </a:rPr>
              <a:t>Instruktionsfilm</a:t>
            </a:r>
          </a:p>
          <a:p>
            <a:pPr marL="171450" lvl="0" indent="-171450" algn="l" rtl="0">
              <a:spcBef>
                <a:spcPts val="0"/>
              </a:spcBef>
              <a:spcAft>
                <a:spcPts val="0"/>
              </a:spcAft>
              <a:buFont typeface="Arial" panose="020B0604020202020204" pitchFamily="34" charset="0"/>
              <a:buChar char="•"/>
            </a:pPr>
            <a:r>
              <a:rPr lang="da-DK" sz="1200" b="0" noProof="0" dirty="0">
                <a:solidFill>
                  <a:srgbClr val="000000"/>
                </a:solidFill>
              </a:rPr>
              <a:t>Udtalelser og meget mere</a:t>
            </a:r>
            <a:endParaRPr lang="en-US" sz="1200" b="0" noProof="0" dirty="0">
              <a:solidFill>
                <a:srgbClr val="00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Denne præsentation giver dig et overblik over, hvad du har brug for at vide om TAI og Navina System. Den erstatter ikke de guidelines og instruktioner, du tidligere har fået i, hvordan man skal </a:t>
            </a:r>
            <a:r>
              <a:rPr lang="da-DK" noProof="0" dirty="0">
                <a:solidFill>
                  <a:srgbClr val="FF0000"/>
                </a:solidFill>
              </a:rPr>
              <a:t>hjælpe</a:t>
            </a:r>
            <a:r>
              <a:rPr lang="da-DK" noProof="0" dirty="0"/>
              <a:t> patienterne. Denne information er blevet gennemlæst af sygeplejersker i klinisk praksis.</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5657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Der findes også materiale, der hjælper dig, når du starter TAI, såsom:</a:t>
            </a:r>
          </a:p>
          <a:p>
            <a:pPr marL="0" lvl="0" indent="0" algn="l" rtl="0">
              <a:spcBef>
                <a:spcPts val="0"/>
              </a:spcBef>
              <a:spcAft>
                <a:spcPts val="0"/>
              </a:spcAft>
              <a:buNone/>
            </a:pPr>
            <a:endParaRPr lang="da-DK" dirty="0"/>
          </a:p>
          <a:p>
            <a:pPr marL="171450" lvl="0" indent="-171450" algn="l" rtl="0">
              <a:spcBef>
                <a:spcPts val="0"/>
              </a:spcBef>
              <a:spcAft>
                <a:spcPts val="0"/>
              </a:spcAft>
              <a:buFont typeface="Arial" panose="020B0604020202020204" pitchFamily="34" charset="0"/>
              <a:buChar char="•"/>
            </a:pPr>
            <a:r>
              <a:rPr lang="da-DK" dirty="0"/>
              <a:t>Tjekliste: Som støtte ved igangsættelse af TAI</a:t>
            </a:r>
          </a:p>
          <a:p>
            <a:pPr marL="171450" lvl="0" indent="-171450" algn="l" rtl="0">
              <a:spcBef>
                <a:spcPts val="0"/>
              </a:spcBef>
              <a:spcAft>
                <a:spcPts val="0"/>
              </a:spcAft>
              <a:buFont typeface="Arial" panose="020B0604020202020204" pitchFamily="34" charset="0"/>
              <a:buChar char="•"/>
            </a:pPr>
            <a:r>
              <a:rPr lang="da-DK" dirty="0"/>
              <a:t>Navina Smart app: For brugere af Navina Smart er Navina Smart app en automatisk dagbog, som kan bruges i opfølgende samtaler for at skræddersy indstillingerne til individuelle behov.</a:t>
            </a:r>
          </a:p>
          <a:p>
            <a:pPr marL="171450" lvl="0" indent="-171450" algn="l" rtl="0">
              <a:spcBef>
                <a:spcPts val="0"/>
              </a:spcBef>
              <a:spcAft>
                <a:spcPts val="0"/>
              </a:spcAft>
              <a:buFont typeface="Arial" panose="020B0604020202020204" pitchFamily="34" charset="0"/>
              <a:buChar char="•"/>
            </a:pPr>
            <a:r>
              <a:rPr lang="da-DK" dirty="0"/>
              <a:t>Mapper og information: Om produkter og forskellige indikationer.</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Dette materiale kan bestilles gennem Wellspect – enten gennem din salgsrepræsentant eller via vores hjemmeside.</a:t>
            </a:r>
            <a:endParaRPr dirty="0"/>
          </a:p>
        </p:txBody>
      </p:sp>
      <p:sp>
        <p:nvSpPr>
          <p:cNvPr id="318" name="Google Shape;3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86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a:latin typeface="+mn-lt"/>
              </a:rPr>
              <a:t>Det er vigtigt at have et overvågningsværktøj til at holde styr på, hvornår der har været en tilstrækkelig respons på behandlingen, men også hvornår behandlingen skal eskaleres.</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a:latin typeface="+mn-lt"/>
              </a:rPr>
              <a:t>Der er flere forskellige overvågningsværktøjer tilgængelige, som kan passe til forskellige individer afhængigt af deres mest generende symptomer (mere information om forskellige scores findes i Udforsk "Hvordan man evaluerer tarmdysfunktion").</a:t>
            </a:r>
            <a:endParaRPr lang="en-US" dirty="0">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056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Komplikationer, der kræver lægehjælp, er tarmperforering og autonom dysrefleksi (hvis alvorlig). Der er andre, mindre komplikationer, der forårsager dårlig behandlingsfastholdelse, såsom tilsmudsning mellem TAI-perioder, lækage af skyllevæske, gentagne udstødninger af kateteret og rektale ballonsprængninger.</a:t>
            </a:r>
          </a:p>
          <a:p>
            <a:endParaRPr lang="da-DK" dirty="0"/>
          </a:p>
          <a:p>
            <a:r>
              <a:rPr lang="da-DK" dirty="0"/>
              <a:t>Mindre smerter opleves af mange brugere af TAI og kan skyldes ubehag ved proceduren, mens alvorlige smerter skal undersøges for at udelukke en tarmperforation.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28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En af de mest alvorlige hændelser, der kan opstå ved TAI, er en tarmperforering. Hvis der er tegn eller symptomer på tarmperforering, skal brugeren straks kontakte sundhedsvæsenet. Sværhedsgraden af en tarmperforation varierer fra mindre symptomer, der kan behandles med antibiotika, til alvorlige symptomer, der kræver operation. Hvis det ikke behandles, er der risiko for død.</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en global revision af tarmperforationer under TAI blev forekomstfrekvensen vist at være to tilfælde ud af en million irrigationer (0,0002 % risiko), med en øget risiko under behandlingsstart og hos patienter med tidligere bækkenorganoperationer og fra rektal ballonsprængning ( Christensen et al. 2016).</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281053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Autonomic Dysreflexia (AD) er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potentiel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livsfarlig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tilstand</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kræver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omgående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Tilstanden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opstår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hyppigst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SCI-</a:t>
            </a:r>
            <a:r>
              <a:rPr lang="en-GB" sz="1200" kern="1200" dirty="0" err="1">
                <a:solidFill>
                  <a:schemeClr val="tx1"/>
                </a:solidFill>
                <a:effectLst/>
                <a:latin typeface="+mn-lt"/>
                <a:ea typeface="+mn-ea"/>
                <a:cs typeface="+mn-cs"/>
              </a:rPr>
              <a:t>populationen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særligt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der har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over T6 i </a:t>
            </a:r>
            <a:r>
              <a:rPr lang="en-GB" sz="1200" kern="1200" dirty="0" err="1">
                <a:solidFill>
                  <a:schemeClr val="tx1"/>
                </a:solidFill>
                <a:effectLst/>
                <a:latin typeface="+mn-lt"/>
                <a:ea typeface="+mn-ea"/>
                <a:cs typeface="+mn-cs"/>
              </a:rPr>
              <a:t>rygraden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Akut</a:t>
            </a:r>
            <a:r>
              <a:rPr lang="en-GB" sz="1200" kern="1200" dirty="0">
                <a:solidFill>
                  <a:schemeClr val="tx1"/>
                </a:solidFill>
                <a:effectLst/>
                <a:latin typeface="+mn-lt"/>
                <a:ea typeface="+mn-ea"/>
                <a:cs typeface="+mn-cs"/>
              </a:rPr>
              <a:t> AD er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reaktion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autonome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nervesystem</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overstimulering</a:t>
            </a:r>
            <a:r>
              <a:rPr lang="en-GB" sz="1200" kern="1200" dirty="0">
                <a:solidFill>
                  <a:schemeClr val="tx1"/>
                </a:solidFill>
                <a:effectLst/>
                <a:latin typeface="+mn-lt"/>
                <a:ea typeface="+mn-ea"/>
                <a:cs typeface="+mn-cs"/>
              </a:rPr>
              <a:t>, og det er </a:t>
            </a:r>
            <a:r>
              <a:rPr lang="en-GB" sz="1200" kern="1200" dirty="0" err="1">
                <a:solidFill>
                  <a:schemeClr val="tx1"/>
                </a:solidFill>
                <a:effectLst/>
                <a:latin typeface="+mn-lt"/>
                <a:ea typeface="+mn-ea"/>
                <a:cs typeface="+mn-cs"/>
              </a:rPr>
              <a:t>karakteriseret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a:t>
            </a:r>
            <a:r>
              <a:rPr lang="en-GB" sz="1200" kern="1200" dirty="0">
                <a:solidFill>
                  <a:schemeClr val="tx1"/>
                </a:solidFill>
                <a:effectLst/>
                <a:latin typeface="+mn-lt"/>
                <a:ea typeface="+mn-ea"/>
                <a:cs typeface="+mn-cs"/>
              </a:rPr>
              <a:t> paroxysmal hypertension med </a:t>
            </a:r>
            <a:r>
              <a:rPr lang="en-GB" sz="1200" kern="1200" dirty="0" err="1">
                <a:solidFill>
                  <a:schemeClr val="tx1"/>
                </a:solidFill>
                <a:effectLst/>
                <a:latin typeface="+mn-lt"/>
                <a:ea typeface="+mn-ea"/>
                <a:cs typeface="+mn-cs"/>
              </a:rPr>
              <a:t>hovedpine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sved</a:t>
            </a:r>
            <a:r>
              <a:rPr lang="en-GB" sz="1200" kern="1200" dirty="0">
                <a:solidFill>
                  <a:schemeClr val="tx1"/>
                </a:solidFill>
                <a:effectLst/>
                <a:latin typeface="+mn-lt"/>
                <a:ea typeface="+mn-ea"/>
                <a:cs typeface="+mn-cs"/>
              </a:rPr>
              <a:t>, nasal </a:t>
            </a:r>
            <a:r>
              <a:rPr lang="en-GB" sz="1200" kern="1200" dirty="0" err="1">
                <a:solidFill>
                  <a:schemeClr val="tx1"/>
                </a:solidFill>
                <a:effectLst/>
                <a:latin typeface="+mn-lt"/>
                <a:ea typeface="+mn-ea"/>
                <a:cs typeface="+mn-cs"/>
              </a:rPr>
              <a:t>stoppelse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rødme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huden</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rygskaden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langsom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hjerterytme</a:t>
            </a:r>
            <a:r>
              <a:rPr lang="en-GB" sz="1200" kern="1200" dirty="0">
                <a:solidFill>
                  <a:schemeClr val="tx1"/>
                </a:solidFill>
                <a:effectLst/>
                <a:latin typeface="+mn-lt"/>
                <a:ea typeface="+mn-ea"/>
                <a:cs typeface="+mn-cs"/>
              </a:rPr>
              <a:t>, angst og </a:t>
            </a:r>
            <a:r>
              <a:rPr lang="en-GB" sz="1200" kern="1200" dirty="0" err="1">
                <a:solidFill>
                  <a:schemeClr val="tx1"/>
                </a:solidFill>
                <a:effectLst/>
                <a:latin typeface="+mn-lt"/>
                <a:ea typeface="+mn-ea"/>
                <a:cs typeface="+mn-cs"/>
              </a:rPr>
              <a:t>sommetider</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kognitiv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forringelse</a:t>
            </a:r>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Khastgir</a:t>
            </a:r>
            <a:r>
              <a:rPr lang="en-US" sz="1200" kern="1200" dirty="0">
                <a:solidFill>
                  <a:schemeClr val="tx1"/>
                </a:solidFill>
                <a:effectLst/>
                <a:latin typeface="+mn-lt"/>
                <a:ea typeface="+mn-ea"/>
                <a:cs typeface="+mn-cs"/>
              </a:rPr>
              <a:t> et al 2007)</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 </a:t>
            </a:r>
            <a:r>
              <a:rPr lang="en-GB" sz="1200" kern="1200" dirty="0" err="1">
                <a:solidFill>
                  <a:schemeClr val="tx1"/>
                </a:solidFill>
                <a:effectLst/>
                <a:latin typeface="+mn-lt"/>
                <a:ea typeface="+mn-ea"/>
                <a:cs typeface="+mn-cs"/>
              </a:rPr>
              <a:t>menes</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blive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udløst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a:t>
            </a:r>
            <a:r>
              <a:rPr lang="en-GB" sz="1200" kern="1200" dirty="0">
                <a:solidFill>
                  <a:schemeClr val="tx1"/>
                </a:solidFill>
                <a:effectLst/>
                <a:latin typeface="+mn-lt"/>
                <a:ea typeface="+mn-ea"/>
                <a:cs typeface="+mn-cs"/>
              </a:rPr>
              <a:t> afferent stimuli (</a:t>
            </a:r>
            <a:r>
              <a:rPr lang="en-GB" sz="1200" kern="1200" dirty="0" err="1">
                <a:solidFill>
                  <a:schemeClr val="tx1"/>
                </a:solidFill>
                <a:effectLst/>
                <a:latin typeface="+mn-lt"/>
                <a:ea typeface="+mn-ea"/>
                <a:cs typeface="+mn-cs"/>
              </a:rPr>
              <a:t>nervesignalerne</a:t>
            </a:r>
            <a:r>
              <a:rPr lang="en-GB" sz="1200" kern="1200" dirty="0">
                <a:solidFill>
                  <a:schemeClr val="tx1"/>
                </a:solidFill>
                <a:effectLst/>
                <a:latin typeface="+mn-lt"/>
                <a:ea typeface="+mn-ea"/>
                <a:cs typeface="+mn-cs"/>
              </a:rPr>
              <a:t> sender </a:t>
            </a:r>
            <a:r>
              <a:rPr lang="en-GB" sz="1200" kern="1200" dirty="0" err="1">
                <a:solidFill>
                  <a:schemeClr val="tx1"/>
                </a:solidFill>
                <a:effectLst/>
                <a:latin typeface="+mn-lt"/>
                <a:ea typeface="+mn-ea"/>
                <a:cs typeface="+mn-cs"/>
              </a:rPr>
              <a:t>beskeder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rygraden</a:t>
            </a:r>
            <a:r>
              <a:rPr lang="en-GB" sz="1200" kern="1200" dirty="0">
                <a:solidFill>
                  <a:schemeClr val="tx1"/>
                </a:solidFill>
                <a:effectLst/>
                <a:latin typeface="+mn-lt"/>
                <a:ea typeface="+mn-ea"/>
                <a:cs typeface="+mn-cs"/>
              </a:rPr>
              <a:t> og </a:t>
            </a:r>
            <a:r>
              <a:rPr lang="en-GB" sz="1200" kern="1200" dirty="0" err="1">
                <a:solidFill>
                  <a:schemeClr val="tx1"/>
                </a:solidFill>
                <a:effectLst/>
                <a:latin typeface="+mn-lt"/>
                <a:ea typeface="+mn-ea"/>
                <a:cs typeface="+mn-cs"/>
              </a:rPr>
              <a:t>hjernen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hvilket</a:t>
            </a:r>
            <a:r>
              <a:rPr lang="en-GB" sz="1200" kern="1200" dirty="0">
                <a:solidFill>
                  <a:schemeClr val="tx1"/>
                </a:solidFill>
                <a:effectLst/>
                <a:latin typeface="+mn-lt"/>
                <a:ea typeface="+mn-ea"/>
                <a:cs typeface="+mn-cs"/>
              </a:rPr>
              <a:t> stammer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niveauet</a:t>
            </a:r>
            <a:r>
              <a:rPr lang="en-GB" sz="1200" kern="1200" dirty="0">
                <a:solidFill>
                  <a:schemeClr val="tx1"/>
                </a:solidFill>
                <a:effectLst/>
                <a:latin typeface="+mn-lt"/>
                <a:ea typeface="+mn-ea"/>
                <a:cs typeface="+mn-cs"/>
              </a:rPr>
              <a:t> under </a:t>
            </a:r>
            <a:r>
              <a:rPr lang="en-GB" sz="1200" kern="1200" dirty="0" err="1">
                <a:solidFill>
                  <a:schemeClr val="tx1"/>
                </a:solidFill>
                <a:effectLst/>
                <a:latin typeface="+mn-lt"/>
                <a:ea typeface="+mn-ea"/>
                <a:cs typeface="+mn-cs"/>
              </a:rPr>
              <a:t>rygmarvsskaden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eksempelvis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blæren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Hvis</a:t>
            </a:r>
            <a:r>
              <a:rPr lang="en-GB" sz="1200" kern="1200" dirty="0">
                <a:solidFill>
                  <a:schemeClr val="tx1"/>
                </a:solidFill>
                <a:effectLst/>
                <a:latin typeface="+mn-lt"/>
                <a:ea typeface="+mn-ea"/>
                <a:cs typeface="+mn-cs"/>
              </a:rPr>
              <a:t> AD </a:t>
            </a:r>
            <a:r>
              <a:rPr lang="en-GB" sz="1200" kern="1200" dirty="0" err="1">
                <a:solidFill>
                  <a:schemeClr val="tx1"/>
                </a:solidFill>
                <a:effectLst/>
                <a:latin typeface="+mn-lt"/>
                <a:ea typeface="+mn-ea"/>
                <a:cs typeface="+mn-cs"/>
              </a:rPr>
              <a:t>skulle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forekomme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anbefales</a:t>
            </a:r>
            <a:r>
              <a:rPr lang="en-GB" sz="1200" kern="1200" dirty="0">
                <a:solidFill>
                  <a:schemeClr val="tx1"/>
                </a:solidFill>
                <a:effectLst/>
                <a:latin typeface="+mn-lt"/>
                <a:ea typeface="+mn-ea"/>
                <a:cs typeface="+mn-cs"/>
              </a:rPr>
              <a:t> det at </a:t>
            </a:r>
            <a:r>
              <a:rPr lang="en-GB" sz="1200" kern="1200" dirty="0" err="1">
                <a:solidFill>
                  <a:schemeClr val="tx1"/>
                </a:solidFill>
                <a:effectLst/>
                <a:latin typeface="+mn-lt"/>
                <a:ea typeface="+mn-ea"/>
                <a:cs typeface="+mn-cs"/>
              </a:rPr>
              <a:t>fjerne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stimulien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øjeblikkeligt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autonome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symptomer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opstår</a:t>
            </a:r>
            <a:r>
              <a:rPr lang="en-GB" sz="1200" kern="1200" dirty="0">
                <a:solidFill>
                  <a:schemeClr val="tx1"/>
                </a:solidFill>
                <a:effectLst/>
                <a:latin typeface="+mn-lt"/>
                <a:ea typeface="+mn-ea"/>
                <a:cs typeface="+mn-cs"/>
              </a:rPr>
              <a:t> under TAI (</a:t>
            </a:r>
            <a:r>
              <a:rPr lang="en-GB" sz="1200" kern="1200" dirty="0" err="1">
                <a:solidFill>
                  <a:schemeClr val="tx1"/>
                </a:solidFill>
                <a:effectLst/>
                <a:latin typeface="+mn-lt"/>
                <a:ea typeface="+mn-ea"/>
                <a:cs typeface="+mn-cs"/>
              </a:rPr>
              <a:t>svedeture</a:t>
            </a:r>
            <a:r>
              <a:rPr lang="en-GB" sz="1200" kern="1200" dirty="0">
                <a:solidFill>
                  <a:schemeClr val="tx1"/>
                </a:solidFill>
                <a:effectLst/>
                <a:latin typeface="+mn-lt"/>
                <a:ea typeface="+mn-ea"/>
                <a:cs typeface="+mn-cs"/>
              </a:rPr>
              <a:t>, palpitations og </a:t>
            </a:r>
            <a:r>
              <a:rPr lang="en-GB" sz="1200" kern="1200" dirty="0" err="1">
                <a:solidFill>
                  <a:schemeClr val="tx1"/>
                </a:solidFill>
                <a:effectLst/>
                <a:latin typeface="+mn-lt"/>
                <a:ea typeface="+mn-ea"/>
                <a:cs typeface="+mn-cs"/>
              </a:rPr>
              <a:t>svimmelhed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anbefales</a:t>
            </a:r>
            <a:r>
              <a:rPr lang="en-GB" sz="1200" kern="1200" dirty="0">
                <a:solidFill>
                  <a:schemeClr val="tx1"/>
                </a:solidFill>
                <a:effectLst/>
                <a:latin typeface="+mn-lt"/>
                <a:ea typeface="+mn-ea"/>
                <a:cs typeface="+mn-cs"/>
              </a:rPr>
              <a:t> det at </a:t>
            </a:r>
            <a:r>
              <a:rPr lang="en-GB" sz="1200" kern="1200" dirty="0" err="1">
                <a:solidFill>
                  <a:schemeClr val="tx1"/>
                </a:solidFill>
                <a:effectLst/>
                <a:latin typeface="+mn-lt"/>
                <a:ea typeface="+mn-ea"/>
                <a:cs typeface="+mn-cs"/>
              </a:rPr>
              <a:t>sænke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vandmængden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irrigationen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begrænse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toilettet</a:t>
            </a:r>
            <a:r>
              <a:rPr lang="en-GB" sz="1200" kern="1200" dirty="0">
                <a:solidFill>
                  <a:schemeClr val="tx1"/>
                </a:solidFill>
                <a:effectLst/>
                <a:latin typeface="+mn-lt"/>
                <a:ea typeface="+mn-ea"/>
                <a:cs typeface="+mn-cs"/>
              </a:rPr>
              <a:t> og at have </a:t>
            </a:r>
            <a:r>
              <a:rPr lang="en-GB" sz="1200" kern="1200" dirty="0" err="1">
                <a:solidFill>
                  <a:schemeClr val="tx1"/>
                </a:solidFill>
                <a:effectLst/>
                <a:latin typeface="+mn-lt"/>
                <a:ea typeface="+mn-ea"/>
                <a:cs typeface="+mn-cs"/>
              </a:rPr>
              <a:t>medicin</a:t>
            </a:r>
            <a:r>
              <a:rPr lang="en-GB" sz="1200" kern="1200" dirty="0">
                <a:solidFill>
                  <a:schemeClr val="tx1"/>
                </a:solidFill>
                <a:effectLst/>
                <a:latin typeface="+mn-lt"/>
                <a:ea typeface="+mn-ea"/>
                <a:cs typeface="+mn-cs"/>
              </a:rPr>
              <a:t> for AD </a:t>
            </a:r>
            <a:r>
              <a:rPr lang="en-GB" sz="1200" kern="1200" dirty="0" err="1">
                <a:solidFill>
                  <a:schemeClr val="tx1"/>
                </a:solidFill>
                <a:effectLst/>
                <a:latin typeface="+mn-lt"/>
                <a:ea typeface="+mn-ea"/>
                <a:cs typeface="+mn-cs"/>
              </a:rPr>
              <a:t>tilgængeligt</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sammenligning</a:t>
            </a:r>
            <a:r>
              <a:rPr lang="en-GB" sz="1200" kern="1200" dirty="0">
                <a:solidFill>
                  <a:schemeClr val="tx1"/>
                </a:solidFill>
                <a:effectLst/>
                <a:latin typeface="+mn-lt"/>
                <a:ea typeface="+mn-ea"/>
                <a:cs typeface="+mn-cs"/>
              </a:rPr>
              <a:t>: I et </a:t>
            </a:r>
            <a:r>
              <a:rPr lang="en-GB" sz="1200" kern="1200" dirty="0" err="1">
                <a:solidFill>
                  <a:schemeClr val="tx1"/>
                </a:solidFill>
                <a:effectLst/>
                <a:latin typeface="+mn-lt"/>
                <a:ea typeface="+mn-ea"/>
                <a:cs typeface="+mn-cs"/>
              </a:rPr>
              <a:t>kontrolleret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undersøgte</a:t>
            </a:r>
            <a:r>
              <a:rPr lang="en-GB" sz="1200" kern="1200" dirty="0">
                <a:solidFill>
                  <a:schemeClr val="tx1"/>
                </a:solidFill>
                <a:effectLst/>
                <a:latin typeface="+mn-lt"/>
                <a:ea typeface="+mn-ea"/>
                <a:cs typeface="+mn-cs"/>
              </a:rPr>
              <a:t> TAI, </a:t>
            </a:r>
            <a:r>
              <a:rPr lang="en-GB" sz="1200" kern="1200" dirty="0" err="1">
                <a:solidFill>
                  <a:schemeClr val="tx1"/>
                </a:solidFill>
                <a:effectLst/>
                <a:latin typeface="+mn-lt"/>
                <a:ea typeface="+mn-ea"/>
                <a:cs typeface="+mn-cs"/>
              </a:rPr>
              <a:t>viste</a:t>
            </a:r>
            <a:r>
              <a:rPr lang="en-GB" sz="1200" kern="1200" dirty="0">
                <a:solidFill>
                  <a:schemeClr val="tx1"/>
                </a:solidFill>
                <a:effectLst/>
                <a:latin typeface="+mn-lt"/>
                <a:ea typeface="+mn-ea"/>
                <a:cs typeface="+mn-cs"/>
              </a:rPr>
              <a:t> det sig, at </a:t>
            </a:r>
            <a:r>
              <a:rPr lang="en-GB" sz="1200" kern="1200" dirty="0" err="1">
                <a:solidFill>
                  <a:schemeClr val="tx1"/>
                </a:solidFill>
                <a:effectLst/>
                <a:latin typeface="+mn-lt"/>
                <a:ea typeface="+mn-ea"/>
                <a:cs typeface="+mn-cs"/>
              </a:rPr>
              <a:t>symptomerne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relateret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AD var </a:t>
            </a:r>
            <a:r>
              <a:rPr lang="en-GB" sz="1200" kern="1200" dirty="0" err="1">
                <a:solidFill>
                  <a:schemeClr val="tx1"/>
                </a:solidFill>
                <a:effectLst/>
                <a:latin typeface="+mn-lt"/>
                <a:ea typeface="+mn-ea"/>
                <a:cs typeface="+mn-cs"/>
              </a:rPr>
              <a:t>hyppigere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gruppen</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ikke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anvendte</a:t>
            </a:r>
            <a:r>
              <a:rPr lang="en-GB" sz="1200" kern="1200" dirty="0">
                <a:solidFill>
                  <a:schemeClr val="tx1"/>
                </a:solidFill>
                <a:effectLst/>
                <a:latin typeface="+mn-lt"/>
                <a:ea typeface="+mn-ea"/>
                <a:cs typeface="+mn-cs"/>
              </a:rPr>
              <a:t> TAI, </a:t>
            </a:r>
            <a:r>
              <a:rPr lang="en-GB" sz="1200" kern="1200" dirty="0" err="1">
                <a:solidFill>
                  <a:schemeClr val="tx1"/>
                </a:solidFill>
                <a:effectLst/>
                <a:latin typeface="+mn-lt"/>
                <a:ea typeface="+mn-ea"/>
                <a:cs typeface="+mn-cs"/>
              </a:rPr>
              <a:t>hvilken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muligvis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indikerer</a:t>
            </a:r>
            <a:r>
              <a:rPr lang="en-GB" sz="1200" kern="1200" dirty="0">
                <a:solidFill>
                  <a:schemeClr val="tx1"/>
                </a:solidFill>
                <a:effectLst/>
                <a:latin typeface="+mn-lt"/>
                <a:ea typeface="+mn-ea"/>
                <a:cs typeface="+mn-cs"/>
              </a:rPr>
              <a:t>, at TAI har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beskyttende</a:t>
            </a:r>
            <a:r>
              <a:rPr lang="en-GB" sz="1200" kern="1200" dirty="0">
                <a:solidFill>
                  <a:schemeClr val="tx1"/>
                </a:solidFill>
                <a:effectLst/>
                <a:latin typeface="+mn-lt"/>
                <a:ea typeface="+mn-ea"/>
                <a:cs typeface="+mn-cs"/>
              </a:rPr>
              <a:t> effect mod AD </a:t>
            </a:r>
            <a:r>
              <a:rPr lang="en-US" sz="1200" kern="1200" dirty="0">
                <a:solidFill>
                  <a:schemeClr val="tx1"/>
                </a:solidFill>
                <a:effectLst/>
                <a:latin typeface="+mn-lt"/>
                <a:ea typeface="+mn-ea"/>
                <a:cs typeface="+mn-cs"/>
              </a:rPr>
              <a:t>(Christensen and Krogh, 2010). </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a:p>
        </p:txBody>
      </p:sp>
    </p:spTree>
    <p:extLst>
      <p:ext uri="{BB962C8B-B14F-4D97-AF65-F5344CB8AC3E}">
        <p14:creationId xmlns:p14="http://schemas.microsoft.com/office/powerpoint/2010/main" val="237209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Smerter</a:t>
            </a:r>
            <a:r>
              <a:rPr lang="en-US" noProof="0" dirty="0"/>
              <a:t> – </a:t>
            </a:r>
            <a:r>
              <a:rPr lang="en-US" noProof="0" dirty="0" err="1"/>
              <a:t>hvis</a:t>
            </a:r>
            <a:r>
              <a:rPr lang="en-US" noProof="0" dirty="0"/>
              <a:t> </a:t>
            </a:r>
            <a:r>
              <a:rPr lang="en-US" noProof="0" dirty="0" err="1"/>
              <a:t>kramper</a:t>
            </a:r>
            <a:r>
              <a:rPr lang="en-US" noProof="0" dirty="0"/>
              <a:t>, </a:t>
            </a:r>
            <a:r>
              <a:rPr lang="en-US" noProof="0" dirty="0" err="1"/>
              <a:t>ubehag</a:t>
            </a:r>
            <a:r>
              <a:rPr lang="en-US" noProof="0" dirty="0"/>
              <a:t> </a:t>
            </a:r>
            <a:r>
              <a:rPr lang="en-US" noProof="0" dirty="0" err="1"/>
              <a:t>eller</a:t>
            </a:r>
            <a:r>
              <a:rPr lang="en-US" noProof="0" dirty="0"/>
              <a:t> </a:t>
            </a:r>
            <a:r>
              <a:rPr lang="en-US" noProof="0" dirty="0" err="1"/>
              <a:t>smerte</a:t>
            </a:r>
            <a:r>
              <a:rPr lang="en-US" noProof="0" dirty="0"/>
              <a:t> </a:t>
            </a:r>
            <a:r>
              <a:rPr lang="en-US" noProof="0" dirty="0" err="1"/>
              <a:t>opstår</a:t>
            </a:r>
            <a:r>
              <a:rPr lang="en-US" noProof="0" dirty="0"/>
              <a:t> under </a:t>
            </a:r>
            <a:r>
              <a:rPr lang="en-US" noProof="0" dirty="0" err="1"/>
              <a:t>tilførelsen</a:t>
            </a:r>
            <a:r>
              <a:rPr lang="en-US" noProof="0" dirty="0"/>
              <a:t> </a:t>
            </a:r>
            <a:r>
              <a:rPr lang="en-US" noProof="0" dirty="0" err="1"/>
              <a:t>af</a:t>
            </a:r>
            <a:r>
              <a:rPr lang="en-US" noProof="0" dirty="0"/>
              <a:t> </a:t>
            </a:r>
            <a:r>
              <a:rPr lang="en-US" noProof="0" dirty="0" err="1"/>
              <a:t>vand</a:t>
            </a:r>
            <a:r>
              <a:rPr lang="en-US" noProof="0" dirty="0"/>
              <a:t>, </a:t>
            </a:r>
            <a:r>
              <a:rPr lang="en-US" noProof="0" dirty="0" err="1"/>
              <a:t>holdes</a:t>
            </a:r>
            <a:r>
              <a:rPr lang="en-US" noProof="0" dirty="0"/>
              <a:t> </a:t>
            </a:r>
            <a:r>
              <a:rPr lang="en-US" noProof="0" dirty="0" err="1"/>
              <a:t>en</a:t>
            </a:r>
            <a:r>
              <a:rPr lang="en-US" noProof="0" dirty="0"/>
              <a:t> pause, </a:t>
            </a:r>
            <a:r>
              <a:rPr lang="en-US" noProof="0" dirty="0" err="1"/>
              <a:t>inden</a:t>
            </a:r>
            <a:r>
              <a:rPr lang="en-US" noProof="0" dirty="0"/>
              <a:t> man </a:t>
            </a:r>
            <a:r>
              <a:rPr lang="en-US" noProof="0" dirty="0" err="1"/>
              <a:t>forsigtigt</a:t>
            </a:r>
            <a:r>
              <a:rPr lang="en-US" noProof="0" dirty="0"/>
              <a:t> </a:t>
            </a:r>
            <a:r>
              <a:rPr lang="en-US" noProof="0" dirty="0" err="1"/>
              <a:t>fortsætter</a:t>
            </a:r>
            <a:r>
              <a:rPr lang="en-US" noProof="0" dirty="0"/>
              <a:t>. </a:t>
            </a:r>
            <a:r>
              <a:rPr lang="en-US" noProof="0" dirty="0" err="1"/>
              <a:t>Vær</a:t>
            </a:r>
            <a:r>
              <a:rPr lang="en-US" noProof="0" dirty="0"/>
              <a:t> </a:t>
            </a:r>
            <a:r>
              <a:rPr lang="en-US" noProof="0" dirty="0" err="1"/>
              <a:t>sikker</a:t>
            </a:r>
            <a:r>
              <a:rPr lang="en-US" noProof="0" dirty="0"/>
              <a:t> </a:t>
            </a:r>
            <a:r>
              <a:rPr lang="en-US" noProof="0" dirty="0" err="1"/>
              <a:t>på</a:t>
            </a:r>
            <a:r>
              <a:rPr lang="en-US" noProof="0" dirty="0"/>
              <a:t>, at </a:t>
            </a:r>
            <a:r>
              <a:rPr lang="en-US" noProof="0" dirty="0" err="1"/>
              <a:t>vandet</a:t>
            </a:r>
            <a:r>
              <a:rPr lang="en-US" noProof="0" dirty="0"/>
              <a:t> har den </a:t>
            </a:r>
            <a:r>
              <a:rPr lang="en-US" noProof="0" dirty="0" err="1"/>
              <a:t>rigtige</a:t>
            </a:r>
            <a:r>
              <a:rPr lang="en-US" noProof="0" dirty="0"/>
              <a:t> </a:t>
            </a:r>
            <a:r>
              <a:rPr lang="en-US" noProof="0" dirty="0" err="1"/>
              <a:t>temperatur</a:t>
            </a:r>
            <a:r>
              <a:rPr lang="en-US" noProof="0" dirty="0"/>
              <a:t> (36-38 grader). </a:t>
            </a:r>
            <a:r>
              <a:rPr lang="en-US" noProof="0" dirty="0" err="1"/>
              <a:t>Hvis</a:t>
            </a:r>
            <a:r>
              <a:rPr lang="en-US" noProof="0" dirty="0"/>
              <a:t> </a:t>
            </a:r>
            <a:r>
              <a:rPr lang="en-US" noProof="0" dirty="0" err="1"/>
              <a:t>smerten</a:t>
            </a:r>
            <a:r>
              <a:rPr lang="en-US" noProof="0" dirty="0"/>
              <a:t> </a:t>
            </a:r>
            <a:r>
              <a:rPr lang="en-US" noProof="0" dirty="0" err="1"/>
              <a:t>fortsætter</a:t>
            </a:r>
            <a:r>
              <a:rPr lang="en-US" noProof="0" dirty="0"/>
              <a:t> </a:t>
            </a:r>
            <a:r>
              <a:rPr lang="en-US" noProof="0" dirty="0" err="1"/>
              <a:t>eller</a:t>
            </a:r>
            <a:r>
              <a:rPr lang="en-US" noProof="0" dirty="0"/>
              <a:t> </a:t>
            </a:r>
            <a:r>
              <a:rPr lang="en-US" noProof="0" dirty="0" err="1"/>
              <a:t>forværres</a:t>
            </a:r>
            <a:r>
              <a:rPr lang="en-US" noProof="0" dirty="0"/>
              <a:t>, </a:t>
            </a:r>
            <a:r>
              <a:rPr lang="en-US" noProof="0" dirty="0" err="1"/>
              <a:t>stoppes</a:t>
            </a:r>
            <a:r>
              <a:rPr lang="en-US" noProof="0" dirty="0"/>
              <a:t> </a:t>
            </a:r>
            <a:r>
              <a:rPr lang="en-US" noProof="0" dirty="0" err="1"/>
              <a:t>irrigationen</a:t>
            </a:r>
            <a:r>
              <a:rPr lang="en-US" noProof="0" dirty="0"/>
              <a:t>. Det </a:t>
            </a:r>
            <a:r>
              <a:rPr lang="en-US" noProof="0" dirty="0" err="1"/>
              <a:t>kan</a:t>
            </a:r>
            <a:r>
              <a:rPr lang="en-US" noProof="0" dirty="0"/>
              <a:t> </a:t>
            </a:r>
            <a:r>
              <a:rPr lang="en-US" noProof="0" dirty="0" err="1"/>
              <a:t>være</a:t>
            </a:r>
            <a:r>
              <a:rPr lang="en-US" noProof="0" dirty="0"/>
              <a:t> </a:t>
            </a:r>
            <a:r>
              <a:rPr lang="en-US" noProof="0" dirty="0" err="1"/>
              <a:t>tegn</a:t>
            </a:r>
            <a:r>
              <a:rPr lang="en-US" noProof="0" dirty="0"/>
              <a:t> </a:t>
            </a:r>
            <a:r>
              <a:rPr lang="en-US" noProof="0" dirty="0" err="1"/>
              <a:t>på</a:t>
            </a:r>
            <a:r>
              <a:rPr lang="en-US" noProof="0" dirty="0"/>
              <a:t> </a:t>
            </a:r>
            <a:r>
              <a:rPr lang="en-US" noProof="0" dirty="0" err="1"/>
              <a:t>tarmperforering</a:t>
            </a:r>
            <a:r>
              <a:rPr lang="en-US" noProof="0" dirty="0"/>
              <a:t>, og der </a:t>
            </a:r>
            <a:r>
              <a:rPr lang="en-US" noProof="0" dirty="0" err="1"/>
              <a:t>skal</a:t>
            </a:r>
            <a:r>
              <a:rPr lang="en-US" noProof="0" dirty="0"/>
              <a:t> </a:t>
            </a:r>
            <a:r>
              <a:rPr lang="en-US" noProof="0" dirty="0" err="1"/>
              <a:t>søges</a:t>
            </a:r>
            <a:r>
              <a:rPr lang="en-US" noProof="0" dirty="0"/>
              <a:t> </a:t>
            </a:r>
            <a:r>
              <a:rPr lang="en-US" noProof="0" dirty="0" err="1"/>
              <a:t>hjælp</a:t>
            </a:r>
            <a:r>
              <a:rPr lang="en-US" noProof="0" dirty="0"/>
              <a:t> </a:t>
            </a:r>
            <a:r>
              <a:rPr lang="en-US" noProof="0" dirty="0" err="1"/>
              <a:t>i</a:t>
            </a:r>
            <a:r>
              <a:rPr lang="en-US" noProof="0" dirty="0"/>
              <a:t> </a:t>
            </a:r>
            <a:r>
              <a:rPr lang="en-US" noProof="0" dirty="0" err="1"/>
              <a:t>sundhedssektoren</a:t>
            </a:r>
            <a:r>
              <a:rPr lang="en-US" noProof="0" dirty="0"/>
              <a:t>.</a:t>
            </a:r>
          </a:p>
          <a:p>
            <a:endParaRPr lang="en-US" noProof="0" dirty="0"/>
          </a:p>
          <a:p>
            <a:r>
              <a:rPr lang="en-US" noProof="0" dirty="0" err="1"/>
              <a:t>Eksplosion</a:t>
            </a:r>
            <a:r>
              <a:rPr lang="en-US" noProof="0" dirty="0"/>
              <a:t> </a:t>
            </a:r>
            <a:r>
              <a:rPr lang="en-US" noProof="0" dirty="0" err="1"/>
              <a:t>af</a:t>
            </a:r>
            <a:r>
              <a:rPr lang="en-US" noProof="0" dirty="0"/>
              <a:t> </a:t>
            </a:r>
            <a:r>
              <a:rPr lang="en-US" noProof="0" dirty="0" err="1"/>
              <a:t>rektal-ballonen</a:t>
            </a:r>
            <a:r>
              <a:rPr lang="en-US" noProof="0" dirty="0"/>
              <a:t> – </a:t>
            </a:r>
            <a:r>
              <a:rPr lang="en-US" noProof="0" dirty="0" err="1"/>
              <a:t>Pust</a:t>
            </a:r>
            <a:r>
              <a:rPr lang="en-US" noProof="0" dirty="0"/>
              <a:t> </a:t>
            </a:r>
            <a:r>
              <a:rPr lang="en-US" noProof="0" dirty="0" err="1"/>
              <a:t>rektal-ballonen</a:t>
            </a:r>
            <a:r>
              <a:rPr lang="en-US" noProof="0" dirty="0"/>
              <a:t> </a:t>
            </a:r>
            <a:r>
              <a:rPr lang="en-US" noProof="0" dirty="0" err="1"/>
              <a:t>langsommere</a:t>
            </a:r>
            <a:r>
              <a:rPr lang="en-US" noProof="0" dirty="0"/>
              <a:t> op og </a:t>
            </a:r>
            <a:r>
              <a:rPr lang="en-US" noProof="0" dirty="0" err="1"/>
              <a:t>minimer</a:t>
            </a:r>
            <a:r>
              <a:rPr lang="en-US" noProof="0" dirty="0"/>
              <a:t> </a:t>
            </a:r>
            <a:r>
              <a:rPr lang="en-US" noProof="0" dirty="0" err="1"/>
              <a:t>størrelsen</a:t>
            </a:r>
            <a:r>
              <a:rPr lang="en-US" noProof="0" dirty="0"/>
              <a:t> </a:t>
            </a:r>
            <a:r>
              <a:rPr lang="en-US" noProof="0" dirty="0" err="1"/>
              <a:t>på</a:t>
            </a:r>
            <a:r>
              <a:rPr lang="en-US" noProof="0" dirty="0"/>
              <a:t> </a:t>
            </a:r>
            <a:r>
              <a:rPr lang="en-US" noProof="0" dirty="0" err="1"/>
              <a:t>ballonen</a:t>
            </a:r>
            <a:r>
              <a:rPr lang="en-US" noProof="0" dirty="0"/>
              <a:t> for at </a:t>
            </a:r>
            <a:r>
              <a:rPr lang="en-US" noProof="0" dirty="0" err="1"/>
              <a:t>undgå</a:t>
            </a:r>
            <a:r>
              <a:rPr lang="en-US" noProof="0" dirty="0"/>
              <a:t> at </a:t>
            </a:r>
            <a:r>
              <a:rPr lang="en-US" noProof="0" dirty="0" err="1"/>
              <a:t>udløse</a:t>
            </a:r>
            <a:r>
              <a:rPr lang="en-US" noProof="0" dirty="0"/>
              <a:t> </a:t>
            </a:r>
            <a:r>
              <a:rPr lang="en-US" noProof="0" dirty="0" err="1"/>
              <a:t>reflekser</a:t>
            </a:r>
            <a:r>
              <a:rPr lang="en-US" noProof="0" dirty="0"/>
              <a:t>, </a:t>
            </a:r>
            <a:r>
              <a:rPr lang="en-US" noProof="0" dirty="0" err="1"/>
              <a:t>tjek</a:t>
            </a:r>
            <a:r>
              <a:rPr lang="en-US" noProof="0" dirty="0"/>
              <a:t> </a:t>
            </a:r>
            <a:r>
              <a:rPr lang="en-US" noProof="0" dirty="0" err="1"/>
              <a:t>vandtemperaturen</a:t>
            </a:r>
            <a:r>
              <a:rPr lang="en-US" noProof="0" dirty="0"/>
              <a:t>, </a:t>
            </a:r>
            <a:r>
              <a:rPr lang="en-US" noProof="0" dirty="0" err="1"/>
              <a:t>sikr</a:t>
            </a:r>
            <a:r>
              <a:rPr lang="en-US" noProof="0" dirty="0"/>
              <a:t> at rectum er tom for </a:t>
            </a:r>
            <a:r>
              <a:rPr lang="en-US" noProof="0" dirty="0" err="1"/>
              <a:t>afføring</a:t>
            </a:r>
            <a:r>
              <a:rPr lang="en-US" noProof="0" dirty="0"/>
              <a:t> og </a:t>
            </a:r>
            <a:r>
              <a:rPr lang="en-US" noProof="0" dirty="0" err="1"/>
              <a:t>tjek</a:t>
            </a:r>
            <a:r>
              <a:rPr lang="en-US" noProof="0" dirty="0"/>
              <a:t>, at der </a:t>
            </a:r>
            <a:r>
              <a:rPr lang="en-US" noProof="0" dirty="0" err="1"/>
              <a:t>ikke</a:t>
            </a:r>
            <a:r>
              <a:rPr lang="en-US" noProof="0" dirty="0"/>
              <a:t> er </a:t>
            </a:r>
            <a:r>
              <a:rPr lang="en-US" noProof="0" dirty="0" err="1"/>
              <a:t>forstoppelse</a:t>
            </a:r>
            <a:r>
              <a:rPr lang="en-US" noProof="0" dirty="0"/>
              <a:t>. </a:t>
            </a:r>
          </a:p>
          <a:p>
            <a:endParaRPr lang="en-US" noProof="0" dirty="0"/>
          </a:p>
          <a:p>
            <a:r>
              <a:rPr lang="en-US" noProof="0" dirty="0" err="1"/>
              <a:t>Blødninger</a:t>
            </a:r>
            <a:r>
              <a:rPr lang="en-US" noProof="0" dirty="0"/>
              <a:t> – </a:t>
            </a:r>
            <a:r>
              <a:rPr lang="en-US" noProof="0" dirty="0" err="1"/>
              <a:t>en</a:t>
            </a:r>
            <a:r>
              <a:rPr lang="en-US" noProof="0" dirty="0"/>
              <a:t> </a:t>
            </a:r>
            <a:r>
              <a:rPr lang="en-US" noProof="0" dirty="0" err="1"/>
              <a:t>mindre</a:t>
            </a:r>
            <a:r>
              <a:rPr lang="en-US" noProof="0" dirty="0"/>
              <a:t> </a:t>
            </a:r>
            <a:r>
              <a:rPr lang="en-US" noProof="0" dirty="0" err="1"/>
              <a:t>blødning</a:t>
            </a:r>
            <a:r>
              <a:rPr lang="en-US" noProof="0" dirty="0"/>
              <a:t> </a:t>
            </a:r>
            <a:r>
              <a:rPr lang="en-US" noProof="0" dirty="0" err="1"/>
              <a:t>kan</a:t>
            </a:r>
            <a:r>
              <a:rPr lang="en-US" noProof="0" dirty="0"/>
              <a:t> </a:t>
            </a:r>
            <a:r>
              <a:rPr lang="en-US" noProof="0" dirty="0" err="1"/>
              <a:t>forventes</a:t>
            </a:r>
            <a:r>
              <a:rPr lang="en-US" noProof="0" dirty="0"/>
              <a:t>, men </a:t>
            </a:r>
            <a:r>
              <a:rPr lang="en-US" noProof="0" dirty="0" err="1"/>
              <a:t>hvis</a:t>
            </a:r>
            <a:r>
              <a:rPr lang="en-US" noProof="0" dirty="0"/>
              <a:t> der </a:t>
            </a:r>
            <a:r>
              <a:rPr lang="en-US" noProof="0" dirty="0" err="1"/>
              <a:t>altid</a:t>
            </a:r>
            <a:r>
              <a:rPr lang="en-US" noProof="0" dirty="0"/>
              <a:t> </a:t>
            </a:r>
            <a:r>
              <a:rPr lang="en-US" noProof="0" dirty="0" err="1"/>
              <a:t>eller</a:t>
            </a:r>
            <a:r>
              <a:rPr lang="en-US" noProof="0" dirty="0"/>
              <a:t> </a:t>
            </a:r>
            <a:r>
              <a:rPr lang="en-US" noProof="0" dirty="0" err="1"/>
              <a:t>ofte</a:t>
            </a:r>
            <a:r>
              <a:rPr lang="en-US" noProof="0" dirty="0"/>
              <a:t> </a:t>
            </a:r>
            <a:r>
              <a:rPr lang="en-US" noProof="0" dirty="0" err="1"/>
              <a:t>opstår</a:t>
            </a:r>
            <a:r>
              <a:rPr lang="en-US" noProof="0" dirty="0"/>
              <a:t> </a:t>
            </a:r>
            <a:r>
              <a:rPr lang="en-US" noProof="0" dirty="0" err="1"/>
              <a:t>blødninger</a:t>
            </a:r>
            <a:r>
              <a:rPr lang="en-US" noProof="0" dirty="0"/>
              <a:t>, er der </a:t>
            </a:r>
            <a:r>
              <a:rPr lang="en-US" noProof="0" dirty="0" err="1"/>
              <a:t>brug</a:t>
            </a:r>
            <a:r>
              <a:rPr lang="en-US" noProof="0" dirty="0"/>
              <a:t> for </a:t>
            </a:r>
            <a:r>
              <a:rPr lang="en-US" noProof="0" dirty="0" err="1"/>
              <a:t>yderligere</a:t>
            </a:r>
            <a:r>
              <a:rPr lang="en-US" noProof="0" dirty="0"/>
              <a:t> </a:t>
            </a:r>
            <a:r>
              <a:rPr lang="en-US" noProof="0" dirty="0" err="1"/>
              <a:t>undersøgelser</a:t>
            </a:r>
            <a:r>
              <a:rPr lang="en-US" noProof="0" dirty="0"/>
              <a:t>. </a:t>
            </a:r>
            <a:r>
              <a:rPr lang="en-US" noProof="0" dirty="0" err="1"/>
              <a:t>Blødninger</a:t>
            </a:r>
            <a:endParaRPr lang="en-US" noProof="0" dirty="0"/>
          </a:p>
          <a:p>
            <a:r>
              <a:rPr lang="en-US" noProof="0" dirty="0"/>
              <a:t>med </a:t>
            </a:r>
            <a:r>
              <a:rPr lang="en-US" noProof="0" dirty="0" err="1"/>
              <a:t>eller</a:t>
            </a:r>
            <a:r>
              <a:rPr lang="en-US" noProof="0" dirty="0"/>
              <a:t> </a:t>
            </a:r>
            <a:r>
              <a:rPr lang="en-US" noProof="0" dirty="0" err="1"/>
              <a:t>uden</a:t>
            </a:r>
            <a:r>
              <a:rPr lang="en-US" noProof="0" dirty="0"/>
              <a:t> </a:t>
            </a:r>
            <a:r>
              <a:rPr lang="en-US" noProof="0" dirty="0" err="1"/>
              <a:t>smerter</a:t>
            </a:r>
            <a:r>
              <a:rPr lang="en-US" noProof="0" dirty="0"/>
              <a:t> </a:t>
            </a:r>
            <a:r>
              <a:rPr lang="en-US" noProof="0" dirty="0" err="1"/>
              <a:t>kan</a:t>
            </a:r>
            <a:r>
              <a:rPr lang="en-US" noProof="0" dirty="0"/>
              <a:t> </a:t>
            </a:r>
            <a:r>
              <a:rPr lang="en-US" noProof="0" dirty="0" err="1"/>
              <a:t>være</a:t>
            </a:r>
            <a:r>
              <a:rPr lang="en-US" noProof="0" dirty="0"/>
              <a:t> </a:t>
            </a:r>
            <a:r>
              <a:rPr lang="en-US" noProof="0" dirty="0" err="1"/>
              <a:t>tegn</a:t>
            </a:r>
            <a:r>
              <a:rPr lang="en-US" noProof="0" dirty="0"/>
              <a:t> </a:t>
            </a:r>
            <a:r>
              <a:rPr lang="en-US" noProof="0" dirty="0" err="1"/>
              <a:t>på</a:t>
            </a:r>
            <a:r>
              <a:rPr lang="en-US" noProof="0" dirty="0"/>
              <a:t> </a:t>
            </a:r>
            <a:r>
              <a:rPr lang="en-US" noProof="0" dirty="0" err="1"/>
              <a:t>tarmperforering</a:t>
            </a:r>
            <a:r>
              <a:rPr lang="en-US" noProof="0" dirty="0"/>
              <a:t> og </a:t>
            </a:r>
            <a:r>
              <a:rPr lang="en-US" noProof="0" dirty="0" err="1"/>
              <a:t>skal</a:t>
            </a:r>
            <a:r>
              <a:rPr lang="en-US" noProof="0" dirty="0"/>
              <a:t> </a:t>
            </a:r>
            <a:r>
              <a:rPr lang="en-US" noProof="0" dirty="0" err="1"/>
              <a:t>behandles</a:t>
            </a:r>
            <a:r>
              <a:rPr lang="en-US" noProof="0" dirty="0"/>
              <a:t> </a:t>
            </a:r>
            <a:r>
              <a:rPr lang="en-US" noProof="0" dirty="0" err="1"/>
              <a:t>som</a:t>
            </a:r>
            <a:r>
              <a:rPr lang="en-US" noProof="0" dirty="0"/>
              <a:t> et </a:t>
            </a:r>
            <a:r>
              <a:rPr lang="en-US" noProof="0" dirty="0" err="1"/>
              <a:t>medicinsk</a:t>
            </a:r>
            <a:r>
              <a:rPr lang="en-US" noProof="0" dirty="0"/>
              <a:t> </a:t>
            </a:r>
            <a:r>
              <a:rPr lang="en-US" noProof="0" dirty="0" err="1"/>
              <a:t>nødstilfælde</a:t>
            </a:r>
            <a:r>
              <a:rPr lang="en-US" noProof="0" dirty="0"/>
              <a:t>.</a:t>
            </a:r>
          </a:p>
          <a:p>
            <a:endParaRPr lang="en-US" noProof="0" dirty="0"/>
          </a:p>
          <a:p>
            <a:r>
              <a:rPr lang="en-US" noProof="0" dirty="0" err="1"/>
              <a:t>Ballon-sprængning</a:t>
            </a:r>
            <a:r>
              <a:rPr lang="en-US" noProof="0" dirty="0"/>
              <a:t> – </a:t>
            </a:r>
            <a:r>
              <a:rPr lang="en-US" noProof="0" dirty="0" err="1"/>
              <a:t>Overdreven</a:t>
            </a:r>
            <a:r>
              <a:rPr lang="en-US" noProof="0" dirty="0"/>
              <a:t> </a:t>
            </a:r>
            <a:r>
              <a:rPr lang="en-US" noProof="0" dirty="0" err="1"/>
              <a:t>oppustning</a:t>
            </a:r>
            <a:r>
              <a:rPr lang="en-US" noProof="0" dirty="0"/>
              <a:t> </a:t>
            </a:r>
            <a:r>
              <a:rPr lang="en-US" noProof="0" dirty="0" err="1"/>
              <a:t>kan</a:t>
            </a:r>
            <a:r>
              <a:rPr lang="en-US" noProof="0" dirty="0"/>
              <a:t> </a:t>
            </a:r>
            <a:r>
              <a:rPr lang="en-US" noProof="0" dirty="0" err="1"/>
              <a:t>være</a:t>
            </a:r>
            <a:r>
              <a:rPr lang="en-US" noProof="0" dirty="0"/>
              <a:t> </a:t>
            </a:r>
            <a:r>
              <a:rPr lang="en-US" noProof="0" dirty="0" err="1"/>
              <a:t>skyld</a:t>
            </a:r>
            <a:r>
              <a:rPr lang="en-US" noProof="0" dirty="0"/>
              <a:t> </a:t>
            </a:r>
            <a:r>
              <a:rPr lang="en-US" noProof="0" dirty="0" err="1"/>
              <a:t>i</a:t>
            </a:r>
            <a:r>
              <a:rPr lang="en-US" noProof="0" dirty="0"/>
              <a:t>, at </a:t>
            </a:r>
            <a:r>
              <a:rPr lang="en-US" noProof="0" dirty="0" err="1"/>
              <a:t>ballonen</a:t>
            </a:r>
            <a:r>
              <a:rPr lang="en-US" noProof="0" dirty="0"/>
              <a:t> </a:t>
            </a:r>
            <a:r>
              <a:rPr lang="en-US" noProof="0" dirty="0" err="1"/>
              <a:t>sprænger</a:t>
            </a:r>
            <a:r>
              <a:rPr lang="en-US" noProof="0" dirty="0"/>
              <a:t>, og det </a:t>
            </a:r>
            <a:r>
              <a:rPr lang="en-US" noProof="0" dirty="0" err="1"/>
              <a:t>kan</a:t>
            </a:r>
            <a:r>
              <a:rPr lang="en-US" noProof="0" dirty="0"/>
              <a:t> give et </a:t>
            </a:r>
            <a:r>
              <a:rPr lang="en-US" noProof="0" dirty="0" err="1"/>
              <a:t>rektalt</a:t>
            </a:r>
            <a:r>
              <a:rPr lang="en-US" noProof="0" dirty="0"/>
              <a:t> trauma. </a:t>
            </a:r>
            <a:r>
              <a:rPr lang="en-US" noProof="0" dirty="0" err="1"/>
              <a:t>Risikoen</a:t>
            </a:r>
            <a:r>
              <a:rPr lang="en-US" noProof="0" dirty="0"/>
              <a:t> for </a:t>
            </a:r>
            <a:r>
              <a:rPr lang="en-US" noProof="0" dirty="0" err="1"/>
              <a:t>dette</a:t>
            </a:r>
            <a:r>
              <a:rPr lang="en-US" noProof="0" dirty="0"/>
              <a:t> er </a:t>
            </a:r>
            <a:r>
              <a:rPr lang="en-US" noProof="0" dirty="0" err="1"/>
              <a:t>lav</a:t>
            </a:r>
            <a:r>
              <a:rPr lang="en-US" noProof="0" dirty="0"/>
              <a:t>, men </a:t>
            </a:r>
            <a:r>
              <a:rPr lang="en-US" noProof="0" dirty="0" err="1"/>
              <a:t>hvis</a:t>
            </a:r>
            <a:r>
              <a:rPr lang="en-US" noProof="0" dirty="0"/>
              <a:t> </a:t>
            </a:r>
            <a:r>
              <a:rPr lang="en-US" noProof="0" dirty="0" err="1"/>
              <a:t>ballonen</a:t>
            </a:r>
            <a:r>
              <a:rPr lang="en-US" noProof="0" dirty="0"/>
              <a:t> </a:t>
            </a:r>
            <a:r>
              <a:rPr lang="en-US" noProof="0" dirty="0" err="1"/>
              <a:t>sprænger</a:t>
            </a:r>
            <a:r>
              <a:rPr lang="en-US" noProof="0" dirty="0"/>
              <a:t>, </a:t>
            </a:r>
            <a:r>
              <a:rPr lang="en-US" noProof="0" dirty="0" err="1"/>
              <a:t>kan</a:t>
            </a:r>
            <a:r>
              <a:rPr lang="en-US" noProof="0" dirty="0"/>
              <a:t> det give </a:t>
            </a:r>
            <a:r>
              <a:rPr lang="en-US" noProof="0" dirty="0" err="1"/>
              <a:t>ubehag</a:t>
            </a:r>
            <a:r>
              <a:rPr lang="en-US" noProof="0" dirty="0"/>
              <a:t> og </a:t>
            </a:r>
            <a:r>
              <a:rPr lang="en-US" noProof="0" dirty="0" err="1"/>
              <a:t>smerte</a:t>
            </a:r>
            <a:r>
              <a:rPr lang="en-US" noProof="0" dirty="0"/>
              <a:t>. </a:t>
            </a:r>
            <a:r>
              <a:rPr lang="en-US" noProof="0" dirty="0" err="1"/>
              <a:t>Pust</a:t>
            </a:r>
            <a:r>
              <a:rPr lang="en-US" noProof="0" dirty="0"/>
              <a:t> </a:t>
            </a:r>
            <a:r>
              <a:rPr lang="en-US" noProof="0" dirty="0" err="1"/>
              <a:t>kun</a:t>
            </a:r>
            <a:r>
              <a:rPr lang="en-US" noProof="0" dirty="0"/>
              <a:t> </a:t>
            </a:r>
            <a:r>
              <a:rPr lang="en-US" noProof="0" dirty="0" err="1"/>
              <a:t>ballonen</a:t>
            </a:r>
            <a:r>
              <a:rPr lang="en-US" noProof="0" dirty="0"/>
              <a:t> op </a:t>
            </a:r>
            <a:r>
              <a:rPr lang="en-US" noProof="0" dirty="0" err="1"/>
              <a:t>så</a:t>
            </a:r>
            <a:r>
              <a:rPr lang="en-US" noProof="0" dirty="0"/>
              <a:t> </a:t>
            </a:r>
            <a:r>
              <a:rPr lang="en-US" noProof="0" dirty="0" err="1"/>
              <a:t>meget</a:t>
            </a:r>
            <a:r>
              <a:rPr lang="en-US" noProof="0" dirty="0"/>
              <a:t>, </a:t>
            </a:r>
            <a:r>
              <a:rPr lang="en-US" noProof="0" dirty="0" err="1"/>
              <a:t>som</a:t>
            </a:r>
            <a:r>
              <a:rPr lang="en-US" noProof="0" dirty="0"/>
              <a:t> det er </a:t>
            </a:r>
            <a:r>
              <a:rPr lang="en-US" noProof="0" dirty="0" err="1"/>
              <a:t>nødvendigt</a:t>
            </a:r>
            <a:r>
              <a:rPr lang="en-US" noProof="0" dirty="0"/>
              <a:t>, for at </a:t>
            </a:r>
            <a:r>
              <a:rPr lang="en-US" noProof="0" dirty="0" err="1"/>
              <a:t>undgå</a:t>
            </a:r>
            <a:r>
              <a:rPr lang="en-US" noProof="0" dirty="0"/>
              <a:t> </a:t>
            </a:r>
            <a:r>
              <a:rPr lang="en-US" noProof="0" dirty="0" err="1"/>
              <a:t>lækage</a:t>
            </a:r>
            <a:r>
              <a:rPr lang="en-US" noProof="0" dirty="0"/>
              <a:t> under </a:t>
            </a:r>
            <a:r>
              <a:rPr lang="en-US" noProof="0" dirty="0" err="1"/>
              <a:t>irrigationen</a:t>
            </a:r>
            <a:r>
              <a:rPr lang="en-US" noProof="0"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36777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103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263886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0657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noProof="0" dirty="0"/>
              <a:t>Dette er en sammenfatning af den viden, du behøver for at kunne undervise i TAI. På de efterfølgende slides kan du finde de nødvendige informationer, og i den sidste del af powerpointet vil du finde patient-fortællinger og deres vej til TAI.</a:t>
            </a:r>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Beregnet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til</a:t>
            </a:r>
            <a:r>
              <a:rPr lang="en-US" sz="1200" b="1" i="0" u="none" strike="noStrike" kern="1200" baseline="0" dirty="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er </a:t>
            </a:r>
            <a:r>
              <a:rPr lang="en-US" sz="1200" b="0" i="0" u="none" strike="noStrike" kern="1200" baseline="0" dirty="0" err="1">
                <a:solidFill>
                  <a:schemeClr val="tx1"/>
                </a:solidFill>
                <a:latin typeface="+mn-lt"/>
                <a:ea typeface="+mn-ea"/>
                <a:cs typeface="+mn-cs"/>
              </a:rPr>
              <a:t>beregnet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Irrigation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føre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op I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endetarmen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hjælp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rektalkateter</a:t>
            </a:r>
            <a:r>
              <a:rPr lang="en-US" sz="1200" b="0" i="0" u="none" strike="noStrike" kern="1200" baseline="0" dirty="0">
                <a:solidFill>
                  <a:schemeClr val="tx1"/>
                </a:solidFill>
                <a:latin typeface="+mn-lt"/>
                <a:ea typeface="+mn-ea"/>
                <a:cs typeface="+mn-cs"/>
              </a:rPr>
              <a: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Indikationer</a:t>
            </a:r>
            <a:r>
              <a:rPr lang="en-US" sz="1200" b="1"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er </a:t>
            </a:r>
            <a:r>
              <a:rPr lang="en-US" sz="1200" b="0" i="0" u="none" strike="noStrike" kern="1200" baseline="0" dirty="0" err="1">
                <a:solidFill>
                  <a:schemeClr val="tx1"/>
                </a:solidFill>
                <a:latin typeface="+mn-lt"/>
                <a:ea typeface="+mn-ea"/>
                <a:cs typeface="+mn-cs"/>
              </a:rPr>
              <a:t>beregnet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hjælpe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voksne</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børn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fækal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inkontinens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kronisk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forstoppelse</a:t>
            </a:r>
            <a:r>
              <a:rPr lang="en-US" sz="1200" b="0" i="0" u="none" strike="noStrike" kern="1200" baseline="0" dirty="0">
                <a:solidFill>
                  <a:schemeClr val="tx1"/>
                </a:solidFill>
                <a:latin typeface="+mn-lt"/>
                <a:ea typeface="+mn-ea"/>
                <a:cs typeface="+mn-cs"/>
              </a:rPr>
              <a:t> og/</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typer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tarmproblemer</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føre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op I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endetamrne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peristaltiske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muskler</a:t>
            </a:r>
            <a:r>
              <a:rPr lang="en-US" sz="1200" b="0" i="0" u="none" strike="noStrike" kern="1200" baseline="0" dirty="0">
                <a:solidFill>
                  <a:schemeClr val="tx1"/>
                </a:solidFill>
                <a:latin typeface="+mn-lt"/>
                <a:ea typeface="+mn-ea"/>
                <a:cs typeface="+mn-cs"/>
              </a:rPr>
              <a:t> I </a:t>
            </a:r>
            <a:r>
              <a:rPr lang="en-US" sz="1200" b="0" i="0" u="none" strike="noStrike" kern="1200" baseline="0" dirty="0" err="1">
                <a:solidFill>
                  <a:schemeClr val="tx1"/>
                </a:solidFill>
                <a:latin typeface="+mn-lt"/>
                <a:ea typeface="+mn-ea"/>
                <a:cs typeface="+mn-cs"/>
              </a:rPr>
              <a:t>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blive</a:t>
            </a:r>
            <a:r>
              <a:rPr lang="en-US" sz="1200" b="0" i="0" u="none" strike="noStrike" kern="1200" baseline="0" dirty="0">
                <a:solidFill>
                  <a:schemeClr val="tx1"/>
                </a:solidFill>
                <a:latin typeface="+mn-lt"/>
                <a:ea typeface="+mn-ea"/>
                <a:cs typeface="+mn-cs"/>
              </a:rPr>
              <a:t> triggered og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med at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indholdet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tarmen</a:t>
            </a:r>
            <a:r>
              <a:rPr lang="en-US" sz="1200" b="0" i="0" u="none" strike="noStrike" kern="1200" baseline="0" dirty="0">
                <a:solidFill>
                  <a:schemeClr val="tx1"/>
                </a:solidFill>
                <a:latin typeface="+mn-lt"/>
                <a:ea typeface="+mn-ea"/>
                <a:cs typeface="+mn-cs"/>
              </a:rPr>
              <a:t> og rectum.</a:t>
            </a:r>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179783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Beregnet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til</a:t>
            </a:r>
            <a:r>
              <a:rPr lang="en-US" sz="1200" b="1" i="0" u="none" strike="noStrike" kern="1200" baseline="0" dirty="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er </a:t>
            </a:r>
            <a:r>
              <a:rPr lang="en-US" sz="1200" b="0" i="0" u="none" strike="noStrike" kern="1200" baseline="0" dirty="0" err="1">
                <a:solidFill>
                  <a:schemeClr val="tx1"/>
                </a:solidFill>
                <a:latin typeface="+mn-lt"/>
                <a:ea typeface="+mn-ea"/>
                <a:cs typeface="+mn-cs"/>
              </a:rPr>
              <a:t>beregnet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Irrigation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føre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op I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endetarmen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hjælp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rektalkateter</a:t>
            </a:r>
            <a:r>
              <a:rPr lang="en-US" sz="1200" b="0" i="0" u="none" strike="noStrike" kern="1200" baseline="0" dirty="0">
                <a:solidFill>
                  <a:schemeClr val="tx1"/>
                </a:solidFill>
                <a:latin typeface="+mn-lt"/>
                <a:ea typeface="+mn-ea"/>
                <a:cs typeface="+mn-cs"/>
              </a:rPr>
              <a: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Indikationer</a:t>
            </a:r>
            <a:r>
              <a:rPr lang="en-US" sz="1200" b="1"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er </a:t>
            </a:r>
            <a:r>
              <a:rPr lang="en-US" sz="1200" b="0" i="0" u="none" strike="noStrike" kern="1200" baseline="0" dirty="0" err="1">
                <a:solidFill>
                  <a:schemeClr val="tx1"/>
                </a:solidFill>
                <a:latin typeface="+mn-lt"/>
                <a:ea typeface="+mn-ea"/>
                <a:cs typeface="+mn-cs"/>
              </a:rPr>
              <a:t>beregnet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hjælpe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voksne</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børn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fækal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inkontinens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kronisk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forstoppelse</a:t>
            </a:r>
            <a:r>
              <a:rPr lang="en-US" sz="1200" b="0" i="0" u="none" strike="noStrike" kern="1200" baseline="0" dirty="0">
                <a:solidFill>
                  <a:schemeClr val="tx1"/>
                </a:solidFill>
                <a:latin typeface="+mn-lt"/>
                <a:ea typeface="+mn-ea"/>
                <a:cs typeface="+mn-cs"/>
              </a:rPr>
              <a:t> og/</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typer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tarmproblemer</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føre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op I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endetamrne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peristaltiske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muskler</a:t>
            </a:r>
            <a:r>
              <a:rPr lang="en-US" sz="1200" b="0" i="0" u="none" strike="noStrike" kern="1200" baseline="0" dirty="0">
                <a:solidFill>
                  <a:schemeClr val="tx1"/>
                </a:solidFill>
                <a:latin typeface="+mn-lt"/>
                <a:ea typeface="+mn-ea"/>
                <a:cs typeface="+mn-cs"/>
              </a:rPr>
              <a:t> I </a:t>
            </a:r>
            <a:r>
              <a:rPr lang="en-US" sz="1200" b="0" i="0" u="none" strike="noStrike" kern="1200" baseline="0" dirty="0" err="1">
                <a:solidFill>
                  <a:schemeClr val="tx1"/>
                </a:solidFill>
                <a:latin typeface="+mn-lt"/>
                <a:ea typeface="+mn-ea"/>
                <a:cs typeface="+mn-cs"/>
              </a:rPr>
              <a:t>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blive</a:t>
            </a:r>
            <a:r>
              <a:rPr lang="en-US" sz="1200" b="0" i="0" u="none" strike="noStrike" kern="1200" baseline="0" dirty="0">
                <a:solidFill>
                  <a:schemeClr val="tx1"/>
                </a:solidFill>
                <a:latin typeface="+mn-lt"/>
                <a:ea typeface="+mn-ea"/>
                <a:cs typeface="+mn-cs"/>
              </a:rPr>
              <a:t> triggered og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med at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indholdet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nedeste</a:t>
            </a:r>
            <a:r>
              <a:rPr lang="en-US" sz="1200" b="0" i="0" u="none" strike="noStrike" kern="1200" baseline="0" dirty="0">
                <a:solidFill>
                  <a:schemeClr val="tx1"/>
                </a:solidFill>
                <a:latin typeface="+mn-lt"/>
                <a:ea typeface="+mn-ea"/>
                <a:cs typeface="+mn-cs"/>
              </a:rPr>
              <a:t> del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tarmen</a:t>
            </a:r>
            <a:r>
              <a:rPr lang="en-US" sz="1200" b="0" i="0" u="none" strike="noStrike" kern="1200" baseline="0" dirty="0">
                <a:solidFill>
                  <a:schemeClr val="tx1"/>
                </a:solidFill>
                <a:latin typeface="+mn-lt"/>
                <a:ea typeface="+mn-ea"/>
                <a:cs typeface="+mn-cs"/>
              </a:rPr>
              <a:t> og rectum.</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a:p>
        </p:txBody>
      </p:sp>
    </p:spTree>
    <p:extLst>
      <p:ext uri="{BB962C8B-B14F-4D97-AF65-F5344CB8AC3E}">
        <p14:creationId xmlns:p14="http://schemas.microsoft.com/office/powerpoint/2010/main" val="334378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Klargør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vandbeholderen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fyld</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lunkent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(36-38 grader).</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err="1">
                <a:solidFill>
                  <a:schemeClr val="tx1"/>
                </a:solidFill>
                <a:latin typeface="+mn-lt"/>
                <a:ea typeface="+mn-ea"/>
                <a:cs typeface="+mn-cs"/>
              </a:rPr>
              <a:t>Åben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låget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vandbeholderen</a:t>
            </a:r>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err="1">
                <a:solidFill>
                  <a:schemeClr val="tx1"/>
                </a:solidFill>
                <a:latin typeface="+mn-lt"/>
                <a:ea typeface="+mn-ea"/>
                <a:cs typeface="+mn-cs"/>
              </a:rPr>
              <a:t>Frigør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fjerne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håndtaget</a:t>
            </a:r>
            <a:r>
              <a:rPr lang="en-US" sz="1200" b="0" i="0" u="none" strike="noStrike" kern="1200" baseline="0" dirty="0">
                <a:solidFill>
                  <a:schemeClr val="tx1"/>
                </a:solidFill>
                <a:latin typeface="+mn-lt"/>
                <a:ea typeface="+mn-ea"/>
                <a:cs typeface="+mn-cs"/>
              </a:rPr>
              <a:t> og fold den </a:t>
            </a:r>
            <a:r>
              <a:rPr lang="en-US" sz="1200" b="0" i="0" u="none" strike="noStrike" kern="1200" baseline="0" dirty="0" err="1">
                <a:solidFill>
                  <a:schemeClr val="tx1"/>
                </a:solidFill>
                <a:latin typeface="+mn-lt"/>
                <a:ea typeface="+mn-ea"/>
                <a:cs typeface="+mn-cs"/>
              </a:rPr>
              <a:t>ud</a:t>
            </a:r>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1" i="0" u="none" strike="noStrike" kern="1200" baseline="0" dirty="0" err="1">
                <a:solidFill>
                  <a:schemeClr val="tx1"/>
                </a:solidFill>
                <a:latin typeface="+mn-lt"/>
                <a:ea typeface="+mn-ea"/>
                <a:cs typeface="+mn-cs"/>
              </a:rPr>
              <a:t>Børn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Fyld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beholderen</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lunkent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vandhanen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flaskevand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niveau</a:t>
            </a:r>
            <a:r>
              <a:rPr lang="en-US" sz="1200" b="0" i="0" u="none" strike="noStrike" kern="1200" baseline="0" dirty="0">
                <a:solidFill>
                  <a:schemeClr val="tx1"/>
                </a:solidFill>
                <a:latin typeface="+mn-lt"/>
                <a:ea typeface="+mn-ea"/>
                <a:cs typeface="+mn-cs"/>
              </a:rPr>
              <a:t>, der er </a:t>
            </a:r>
            <a:r>
              <a:rPr lang="en-US" sz="1200" b="0" i="0" u="none" strike="noStrike" kern="1200" baseline="0" dirty="0" err="1">
                <a:solidFill>
                  <a:schemeClr val="tx1"/>
                </a:solidFill>
                <a:latin typeface="+mn-lt"/>
                <a:ea typeface="+mn-ea"/>
                <a:cs typeface="+mn-cs"/>
              </a:rPr>
              <a:t>anbefalet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sundhedspersonalet</a:t>
            </a:r>
            <a:r>
              <a:rPr lang="en-US" sz="1200" b="0" i="0" u="none" strike="noStrike" kern="1200" baseline="0" dirty="0">
                <a:solidFill>
                  <a:schemeClr val="tx1"/>
                </a:solidFill>
                <a:latin typeface="+mn-lt"/>
                <a:ea typeface="+mn-ea"/>
                <a:cs typeface="+mn-cs"/>
              </a:rPr>
              <a:t> – dog </a:t>
            </a:r>
            <a:r>
              <a:rPr lang="en-US" sz="1200" b="0" i="0" u="none" strike="noStrike" kern="1200" baseline="0" dirty="0" err="1">
                <a:solidFill>
                  <a:schemeClr val="tx1"/>
                </a:solidFill>
                <a:latin typeface="+mn-lt"/>
                <a:ea typeface="+mn-ea"/>
                <a:cs typeface="+mn-cs"/>
              </a:rPr>
              <a:t>maksimum</a:t>
            </a:r>
            <a:r>
              <a:rPr lang="en-US" sz="1200" b="0" i="0" u="none" strike="noStrike" kern="1200" baseline="0" dirty="0">
                <a:solidFill>
                  <a:schemeClr val="tx1"/>
                </a:solidFill>
                <a:latin typeface="+mn-lt"/>
                <a:ea typeface="+mn-ea"/>
                <a:cs typeface="+mn-cs"/>
              </a:rPr>
              <a:t> 200 ml. for at </a:t>
            </a:r>
            <a:r>
              <a:rPr lang="en-US" sz="1200" b="0" i="0" u="none" strike="noStrike" kern="1200" baseline="0" dirty="0" err="1">
                <a:solidFill>
                  <a:schemeClr val="tx1"/>
                </a:solidFill>
                <a:latin typeface="+mn-lt"/>
                <a:ea typeface="+mn-ea"/>
                <a:cs typeface="+mn-cs"/>
              </a:rPr>
              <a:t>aktivere</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glatte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overflade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keglen</a:t>
            </a:r>
            <a:r>
              <a:rPr lang="en-US" sz="1200" b="0" i="0" u="none" strike="noStrike" kern="1200" baseline="0" dirty="0">
                <a:solidFill>
                  <a:schemeClr val="tx1"/>
                </a:solidFill>
                <a:latin typeface="+mn-lt"/>
                <a:ea typeface="+mn-ea"/>
                <a:cs typeface="+mn-cs"/>
              </a:rPr>
              <a:t>.</a:t>
            </a:r>
          </a:p>
          <a:p>
            <a:pPr marL="228600" indent="-228600">
              <a:buAutoNum type="arabicPeriod"/>
            </a:pPr>
            <a:r>
              <a:rPr lang="en-US" sz="1200" b="1" i="0" u="none" strike="noStrike" kern="1200" baseline="0" dirty="0" err="1">
                <a:solidFill>
                  <a:schemeClr val="tx1"/>
                </a:solidFill>
                <a:latin typeface="+mn-lt"/>
                <a:ea typeface="+mn-ea"/>
                <a:cs typeface="+mn-cs"/>
              </a:rPr>
              <a:t>Voksne</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Fyld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beholderen</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lunkent</a:t>
            </a:r>
            <a:r>
              <a:rPr lang="en-US" sz="1200" b="0" i="0" u="none" strike="noStrike" kern="1200" baseline="0" dirty="0">
                <a:solidFill>
                  <a:schemeClr val="tx1"/>
                </a:solidFill>
                <a:latin typeface="+mn-lt"/>
                <a:ea typeface="+mn-ea"/>
                <a:cs typeface="+mn-cs"/>
              </a:rPr>
              <a:t> rent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vandhanen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flaske</a:t>
            </a:r>
            <a:r>
              <a:rPr lang="en-US" sz="1200" b="0" i="0" u="none" strike="noStrike" kern="1200" baseline="0" dirty="0">
                <a:solidFill>
                  <a:schemeClr val="tx1"/>
                </a:solidFill>
                <a:latin typeface="+mn-lt"/>
                <a:ea typeface="+mn-ea"/>
                <a:cs typeface="+mn-cs"/>
              </a:rPr>
              <a:t> op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markeringen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beholderen</a:t>
            </a:r>
            <a:r>
              <a:rPr lang="en-US" sz="1200" b="0" i="0" u="none" strike="noStrike" kern="1200" baseline="0" dirty="0">
                <a:solidFill>
                  <a:schemeClr val="tx1"/>
                </a:solidFill>
                <a:latin typeface="+mn-lt"/>
                <a:ea typeface="+mn-ea"/>
                <a:cs typeface="+mn-cs"/>
              </a:rPr>
              <a:t>.</a:t>
            </a:r>
          </a:p>
          <a:p>
            <a:pPr marL="228600" indent="-228600">
              <a:buAutoNum type="arabicPeriod"/>
            </a:pPr>
            <a:r>
              <a:rPr lang="en-US" sz="1200" b="0" i="0" u="none" strike="noStrike" kern="1200" baseline="0" dirty="0" err="1">
                <a:solidFill>
                  <a:schemeClr val="tx1"/>
                </a:solidFill>
                <a:latin typeface="+mn-lt"/>
                <a:ea typeface="+mn-ea"/>
                <a:cs typeface="+mn-cs"/>
              </a:rPr>
              <a:t>Luk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forsigtigt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låget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klikker</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forskellige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måder</a:t>
            </a:r>
            <a:r>
              <a:rPr lang="en-US" sz="1200" b="0" i="0" u="none" strike="noStrike" kern="1200" baseline="0" dirty="0">
                <a:solidFill>
                  <a:schemeClr val="tx1"/>
                </a:solidFill>
                <a:latin typeface="+mn-lt"/>
                <a:ea typeface="+mn-ea"/>
                <a:cs typeface="+mn-cs"/>
              </a:rPr>
              <a:t> at g</a:t>
            </a:r>
            <a:r>
              <a:rPr lang="da-DK" sz="1200" b="0" i="0" u="none" strike="noStrike" kern="1200" baseline="0" dirty="0">
                <a:solidFill>
                  <a:schemeClr val="tx1"/>
                </a:solidFill>
                <a:latin typeface="+mn-lt"/>
                <a:ea typeface="+mn-ea"/>
                <a:cs typeface="+mn-cs"/>
              </a:rPr>
              <a:t>øre det på er vist på illustrationen ovenfor.</a:t>
            </a:r>
          </a:p>
          <a:p>
            <a:pPr marL="228600" indent="-228600">
              <a:buAutoNum type="arabicPeriod"/>
            </a:pPr>
            <a:r>
              <a:rPr lang="da-DK" sz="1200" b="0" i="0" u="none" strike="noStrike" kern="1200" baseline="0" dirty="0">
                <a:solidFill>
                  <a:schemeClr val="tx1"/>
                </a:solidFill>
                <a:latin typeface="+mn-lt"/>
                <a:ea typeface="+mn-ea"/>
                <a:cs typeface="+mn-cs"/>
              </a:rPr>
              <a:t>Placér beholderen, hvor det er mest praktisk under TAI-proceduren: På gulvet, hængende i håndtaget, placeret på en hylde eller i håndvasken.</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a:p>
        </p:txBody>
      </p:sp>
    </p:spTree>
    <p:extLst>
      <p:ext uri="{BB962C8B-B14F-4D97-AF65-F5344CB8AC3E}">
        <p14:creationId xmlns:p14="http://schemas.microsoft.com/office/powerpoint/2010/main" val="152161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Afhængigt</a:t>
            </a:r>
            <a:r>
              <a:rPr lang="sv-SE" dirty="0"/>
              <a:t> </a:t>
            </a:r>
            <a:r>
              <a:rPr lang="sv-SE" dirty="0" err="1"/>
              <a:t>af</a:t>
            </a:r>
            <a:r>
              <a:rPr lang="sv-SE" dirty="0"/>
              <a:t> patientens </a:t>
            </a:r>
            <a:r>
              <a:rPr lang="sv-SE" dirty="0" err="1"/>
              <a:t>symptomer</a:t>
            </a:r>
            <a:r>
              <a:rPr lang="sv-SE" dirty="0"/>
              <a:t> kan </a:t>
            </a:r>
            <a:r>
              <a:rPr lang="sv-SE" dirty="0" err="1"/>
              <a:t>der</a:t>
            </a:r>
            <a:r>
              <a:rPr lang="sv-SE" dirty="0"/>
              <a:t> </a:t>
            </a:r>
            <a:r>
              <a:rPr lang="sv-SE" dirty="0" err="1"/>
              <a:t>være</a:t>
            </a:r>
            <a:r>
              <a:rPr lang="sv-SE" dirty="0"/>
              <a:t> </a:t>
            </a:r>
            <a:r>
              <a:rPr lang="sv-SE" dirty="0" err="1"/>
              <a:t>brug</a:t>
            </a:r>
            <a:r>
              <a:rPr lang="sv-SE" dirty="0"/>
              <a:t> for </a:t>
            </a:r>
            <a:r>
              <a:rPr lang="sv-SE" dirty="0" err="1"/>
              <a:t>forskellige</a:t>
            </a:r>
            <a:r>
              <a:rPr lang="sv-SE" dirty="0"/>
              <a:t> </a:t>
            </a:r>
            <a:r>
              <a:rPr lang="sv-SE" dirty="0" err="1"/>
              <a:t>volumen</a:t>
            </a:r>
            <a:r>
              <a:rPr lang="sv-SE" dirty="0"/>
              <a:t> på </a:t>
            </a:r>
            <a:r>
              <a:rPr lang="sv-SE" dirty="0" err="1"/>
              <a:t>mængden</a:t>
            </a:r>
            <a:r>
              <a:rPr lang="sv-SE" dirty="0"/>
              <a:t> </a:t>
            </a:r>
            <a:r>
              <a:rPr lang="sv-SE" dirty="0" err="1"/>
              <a:t>af</a:t>
            </a:r>
            <a:r>
              <a:rPr lang="sv-SE" dirty="0"/>
              <a:t> </a:t>
            </a:r>
            <a:r>
              <a:rPr lang="sv-SE" dirty="0" err="1"/>
              <a:t>væske</a:t>
            </a:r>
            <a:r>
              <a:rPr lang="sv-SE" dirty="0"/>
              <a:t> under irrigationen. Ved TAI med </a:t>
            </a:r>
            <a:r>
              <a:rPr lang="sv-SE" dirty="0" err="1"/>
              <a:t>høj</a:t>
            </a:r>
            <a:r>
              <a:rPr lang="sv-SE" dirty="0"/>
              <a:t> </a:t>
            </a:r>
            <a:r>
              <a:rPr lang="sv-SE" dirty="0" err="1"/>
              <a:t>volumen</a:t>
            </a:r>
            <a:r>
              <a:rPr lang="sv-SE" dirty="0"/>
              <a:t> </a:t>
            </a:r>
            <a:r>
              <a:rPr lang="sv-SE" dirty="0" err="1"/>
              <a:t>menes</a:t>
            </a:r>
            <a:r>
              <a:rPr lang="sv-SE" dirty="0"/>
              <a:t> </a:t>
            </a:r>
            <a:r>
              <a:rPr lang="sv-SE" dirty="0" err="1"/>
              <a:t>mere</a:t>
            </a:r>
            <a:r>
              <a:rPr lang="sv-SE" dirty="0"/>
              <a:t> end 250 ml. vand, mens </a:t>
            </a:r>
            <a:r>
              <a:rPr lang="sv-SE" dirty="0" err="1"/>
              <a:t>der</a:t>
            </a:r>
            <a:r>
              <a:rPr lang="sv-SE" dirty="0"/>
              <a:t> ved TAI med lav </a:t>
            </a:r>
            <a:r>
              <a:rPr lang="sv-SE" dirty="0" err="1"/>
              <a:t>volume</a:t>
            </a:r>
            <a:r>
              <a:rPr lang="sv-SE" dirty="0"/>
              <a:t> </a:t>
            </a:r>
            <a:r>
              <a:rPr lang="sv-SE" dirty="0" err="1"/>
              <a:t>menes</a:t>
            </a:r>
            <a:r>
              <a:rPr lang="sv-SE" dirty="0"/>
              <a:t> </a:t>
            </a:r>
            <a:r>
              <a:rPr lang="sv-SE" dirty="0" err="1"/>
              <a:t>brug</a:t>
            </a:r>
            <a:r>
              <a:rPr lang="sv-SE" dirty="0"/>
              <a:t> </a:t>
            </a:r>
            <a:r>
              <a:rPr lang="sv-SE" dirty="0" err="1"/>
              <a:t>af</a:t>
            </a:r>
            <a:r>
              <a:rPr lang="sv-SE" dirty="0"/>
              <a:t> </a:t>
            </a:r>
            <a:r>
              <a:rPr lang="sv-SE" dirty="0" err="1"/>
              <a:t>op</a:t>
            </a:r>
            <a:r>
              <a:rPr lang="sv-SE" dirty="0"/>
              <a:t> </a:t>
            </a:r>
            <a:r>
              <a:rPr lang="sv-SE" dirty="0" err="1"/>
              <a:t>til</a:t>
            </a:r>
            <a:r>
              <a:rPr lang="sv-SE" dirty="0"/>
              <a:t> 250 ml. </a:t>
            </a:r>
            <a:r>
              <a:rPr lang="sv-SE" dirty="0" err="1"/>
              <a:t>Vandmægden</a:t>
            </a:r>
            <a:r>
              <a:rPr lang="sv-SE" dirty="0"/>
              <a:t>, </a:t>
            </a:r>
            <a:r>
              <a:rPr lang="sv-SE" dirty="0" err="1"/>
              <a:t>der</a:t>
            </a:r>
            <a:r>
              <a:rPr lang="sv-SE" dirty="0"/>
              <a:t> </a:t>
            </a:r>
            <a:r>
              <a:rPr lang="sv-SE" dirty="0" err="1"/>
              <a:t>indstilles</a:t>
            </a:r>
            <a:r>
              <a:rPr lang="sv-SE" dirty="0"/>
              <a:t>, har betydning for effekten ved </a:t>
            </a:r>
            <a:r>
              <a:rPr lang="sv-SE" dirty="0" err="1"/>
              <a:t>tømningen</a:t>
            </a:r>
            <a:r>
              <a:rPr lang="sv-SE" dirty="0"/>
              <a:t>. TAI med </a:t>
            </a:r>
            <a:r>
              <a:rPr lang="sv-SE" dirty="0" err="1"/>
              <a:t>høj</a:t>
            </a:r>
            <a:r>
              <a:rPr lang="sv-SE" dirty="0"/>
              <a:t> </a:t>
            </a:r>
            <a:r>
              <a:rPr lang="sv-SE" dirty="0" err="1"/>
              <a:t>volume</a:t>
            </a:r>
            <a:r>
              <a:rPr lang="sv-SE" dirty="0"/>
              <a:t> vil </a:t>
            </a:r>
            <a:r>
              <a:rPr lang="sv-SE" dirty="0" err="1"/>
              <a:t>tømme</a:t>
            </a:r>
            <a:r>
              <a:rPr lang="sv-SE" dirty="0"/>
              <a:t> en stor del </a:t>
            </a:r>
            <a:r>
              <a:rPr lang="sv-SE" dirty="0" err="1"/>
              <a:t>af</a:t>
            </a:r>
            <a:r>
              <a:rPr lang="sv-SE" dirty="0"/>
              <a:t> endetarmen, mens TAI ved lav </a:t>
            </a:r>
            <a:r>
              <a:rPr lang="sv-SE" dirty="0" err="1"/>
              <a:t>volume</a:t>
            </a:r>
            <a:r>
              <a:rPr lang="sv-SE" dirty="0"/>
              <a:t> blot vil </a:t>
            </a:r>
            <a:r>
              <a:rPr lang="sv-SE" dirty="0" err="1"/>
              <a:t>tømme</a:t>
            </a:r>
            <a:r>
              <a:rPr lang="sv-SE" dirty="0"/>
              <a:t> rektum (Emmanuel et al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Børn</a:t>
            </a:r>
            <a:r>
              <a:rPr lang="sv-SE" dirty="0"/>
              <a:t>: Den </a:t>
            </a:r>
            <a:r>
              <a:rPr lang="sv-SE" dirty="0" err="1"/>
              <a:t>laveste</a:t>
            </a:r>
            <a:r>
              <a:rPr lang="sv-SE" dirty="0"/>
              <a:t> </a:t>
            </a:r>
            <a:r>
              <a:rPr lang="sv-SE" dirty="0" err="1"/>
              <a:t>volume</a:t>
            </a:r>
            <a:r>
              <a:rPr lang="sv-SE" dirty="0"/>
              <a:t> </a:t>
            </a:r>
            <a:r>
              <a:rPr lang="sv-SE" dirty="0" err="1"/>
              <a:t>af</a:t>
            </a:r>
            <a:r>
              <a:rPr lang="sv-SE" dirty="0"/>
              <a:t> irrigation </a:t>
            </a:r>
            <a:r>
              <a:rPr lang="sv-SE" dirty="0" err="1"/>
              <a:t>bør</a:t>
            </a:r>
            <a:r>
              <a:rPr lang="sv-SE" dirty="0"/>
              <a:t> </a:t>
            </a:r>
            <a:r>
              <a:rPr lang="sv-SE" dirty="0" err="1"/>
              <a:t>anvendes</a:t>
            </a:r>
            <a:r>
              <a:rPr lang="sv-SE" dirty="0"/>
              <a:t> for at få den </a:t>
            </a:r>
            <a:r>
              <a:rPr lang="sv-SE" dirty="0" err="1"/>
              <a:t>ønskede</a:t>
            </a:r>
            <a:r>
              <a:rPr lang="sv-SE" dirty="0"/>
              <a:t> effekt. Det </a:t>
            </a:r>
            <a:r>
              <a:rPr lang="sv-SE" dirty="0" err="1"/>
              <a:t>anbefales</a:t>
            </a:r>
            <a:r>
              <a:rPr lang="sv-SE" dirty="0"/>
              <a:t> at </a:t>
            </a:r>
            <a:r>
              <a:rPr lang="sv-SE" dirty="0" err="1"/>
              <a:t>bruge</a:t>
            </a:r>
            <a:r>
              <a:rPr lang="sv-SE" dirty="0"/>
              <a:t> en </a:t>
            </a:r>
            <a:r>
              <a:rPr lang="sv-SE" dirty="0" err="1"/>
              <a:t>volume</a:t>
            </a:r>
            <a:r>
              <a:rPr lang="sv-SE" dirty="0"/>
              <a:t> på 10 </a:t>
            </a:r>
            <a:r>
              <a:rPr lang="sv-SE" dirty="0" err="1"/>
              <a:t>til</a:t>
            </a:r>
            <a:r>
              <a:rPr lang="sv-SE" dirty="0"/>
              <a:t> 20 ml/kg med et </a:t>
            </a:r>
            <a:r>
              <a:rPr lang="sv-SE" dirty="0" err="1"/>
              <a:t>maksimum</a:t>
            </a:r>
            <a:r>
              <a:rPr lang="sv-SE" dirty="0"/>
              <a:t> på i alt en liter. Denne </a:t>
            </a:r>
            <a:r>
              <a:rPr lang="sv-SE" dirty="0" err="1"/>
              <a:t>beregning</a:t>
            </a:r>
            <a:r>
              <a:rPr lang="sv-SE" dirty="0"/>
              <a:t> </a:t>
            </a:r>
            <a:r>
              <a:rPr lang="sv-SE" dirty="0" err="1"/>
              <a:t>bør</a:t>
            </a:r>
            <a:r>
              <a:rPr lang="sv-SE" dirty="0"/>
              <a:t> </a:t>
            </a:r>
            <a:r>
              <a:rPr lang="sv-SE" dirty="0" err="1"/>
              <a:t>baseres</a:t>
            </a:r>
            <a:r>
              <a:rPr lang="sv-SE" dirty="0"/>
              <a:t> på den </a:t>
            </a:r>
            <a:r>
              <a:rPr lang="sv-SE" dirty="0" err="1"/>
              <a:t>idelle</a:t>
            </a:r>
            <a:r>
              <a:rPr lang="sv-SE" dirty="0"/>
              <a:t> </a:t>
            </a:r>
            <a:r>
              <a:rPr lang="sv-SE" dirty="0" err="1"/>
              <a:t>vægt</a:t>
            </a:r>
            <a:r>
              <a:rPr lang="sv-SE" dirty="0"/>
              <a:t> </a:t>
            </a:r>
            <a:r>
              <a:rPr lang="sv-SE" dirty="0" err="1"/>
              <a:t>til</a:t>
            </a:r>
            <a:r>
              <a:rPr lang="sv-SE" dirty="0"/>
              <a:t> </a:t>
            </a:r>
            <a:r>
              <a:rPr lang="sv-SE" dirty="0" err="1"/>
              <a:t>højden</a:t>
            </a:r>
            <a:r>
              <a:rPr lang="sv-SE" dirty="0"/>
              <a:t> på barnet, </a:t>
            </a:r>
            <a:r>
              <a:rPr lang="sv-SE" dirty="0" err="1"/>
              <a:t>nærmere</a:t>
            </a:r>
            <a:r>
              <a:rPr lang="sv-SE" dirty="0"/>
              <a:t> end den reelle </a:t>
            </a:r>
            <a:r>
              <a:rPr lang="sv-SE" dirty="0" err="1"/>
              <a:t>vægt</a:t>
            </a:r>
            <a:r>
              <a:rPr lang="sv-SE" dirty="0"/>
              <a:t> på det </a:t>
            </a:r>
            <a:r>
              <a:rPr lang="sv-SE" dirty="0" err="1"/>
              <a:t>pågældende</a:t>
            </a:r>
            <a:r>
              <a:rPr lang="sv-SE" dirty="0"/>
              <a:t> barn </a:t>
            </a:r>
            <a:r>
              <a:rPr lang="sv-SE" sz="1200" b="0" i="0" u="none" strike="noStrike" kern="1200" baseline="0" dirty="0">
                <a:solidFill>
                  <a:schemeClr val="tx1"/>
                </a:solidFill>
                <a:latin typeface="+mn-lt"/>
                <a:ea typeface="+mn-ea"/>
                <a:cs typeface="+mn-cs"/>
              </a:rPr>
              <a:t>(</a:t>
            </a:r>
            <a:r>
              <a:rPr lang="sv-SE" sz="1200" b="0" i="0" u="none" strike="noStrike" kern="1200" baseline="0" dirty="0" err="1">
                <a:solidFill>
                  <a:schemeClr val="tx1"/>
                </a:solidFill>
                <a:latin typeface="+mn-lt"/>
                <a:ea typeface="+mn-ea"/>
                <a:cs typeface="+mn-cs"/>
              </a:rPr>
              <a:t>Mosiello</a:t>
            </a:r>
            <a:r>
              <a:rPr lang="sv-SE" sz="1200" b="0" i="0" u="none" strike="noStrike" kern="1200" baseline="0" dirty="0">
                <a:solidFill>
                  <a:schemeClr val="tx1"/>
                </a:solidFill>
                <a:latin typeface="+mn-lt"/>
                <a:ea typeface="+mn-ea"/>
                <a:cs typeface="+mn-cs"/>
              </a:rPr>
              <a:t> et al. </a:t>
            </a:r>
            <a:r>
              <a:rPr lang="en-US" sz="1200" b="0" i="0" u="none" strike="noStrike" kern="1200" baseline="0" dirty="0">
                <a:solidFill>
                  <a:schemeClr val="tx1"/>
                </a:solidFill>
                <a:latin typeface="+mn-lt"/>
                <a:ea typeface="+mn-ea"/>
                <a:cs typeface="+mn-cs"/>
              </a:rPr>
              <a:t>JPGN, Volume 64, Number 3, 2017</a:t>
            </a:r>
            <a:r>
              <a:rPr lang="sv-SE" sz="1200" b="0" i="0" u="none" strike="noStrike" kern="1200" baseline="0" dirty="0">
                <a:solidFill>
                  <a:schemeClr val="tx1"/>
                </a:solidFill>
                <a:latin typeface="+mn-lt"/>
                <a:ea typeface="+mn-ea"/>
                <a:cs typeface="+mn-cs"/>
              </a:rPr>
              <a:t>).</a:t>
            </a:r>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793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Saml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farvekoderne</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sikr</a:t>
            </a:r>
            <a:r>
              <a:rPr lang="en-US" sz="1200" b="0" i="0" u="none" strike="noStrike" kern="1200" baseline="0" dirty="0">
                <a:solidFill>
                  <a:schemeClr val="tx1"/>
                </a:solidFill>
                <a:latin typeface="+mn-lt"/>
                <a:ea typeface="+mn-ea"/>
                <a:cs typeface="+mn-cs"/>
              </a:rPr>
              <a:t> dig, at alle </a:t>
            </a:r>
            <a:r>
              <a:rPr lang="en-US" sz="1200" b="0" i="0" u="none" strike="noStrike" kern="1200" baseline="0" dirty="0" err="1">
                <a:solidFill>
                  <a:schemeClr val="tx1"/>
                </a:solidFill>
                <a:latin typeface="+mn-lt"/>
                <a:ea typeface="+mn-ea"/>
                <a:cs typeface="+mn-cs"/>
              </a:rPr>
              <a:t>forbindelser</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rigtigt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placeret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låst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err="1">
                <a:solidFill>
                  <a:schemeClr val="tx1"/>
                </a:solidFill>
                <a:latin typeface="+mn-lt"/>
                <a:ea typeface="+mn-ea"/>
                <a:cs typeface="+mn-cs"/>
              </a:rPr>
              <a:t>Sæt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mørkeblå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det </a:t>
            </a:r>
            <a:r>
              <a:rPr lang="en-US" sz="1200" b="1" i="0" u="none" strike="noStrike" kern="1200" baseline="0" dirty="0" err="1">
                <a:solidFill>
                  <a:schemeClr val="tx1"/>
                </a:solidFill>
                <a:latin typeface="+mn-lt"/>
                <a:ea typeface="+mn-ea"/>
                <a:cs typeface="+mn-cs"/>
              </a:rPr>
              <a:t>mørkeblå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forbindelsen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dreje</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uret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den stopper. </a:t>
            </a:r>
            <a:r>
              <a:rPr lang="en-US" sz="1200" b="0" i="0" u="none" strike="noStrike" kern="1200" baseline="0" dirty="0" err="1">
                <a:solidFill>
                  <a:schemeClr val="tx1"/>
                </a:solidFill>
                <a:latin typeface="+mn-lt"/>
                <a:ea typeface="+mn-ea"/>
                <a:cs typeface="+mn-cs"/>
              </a:rPr>
              <a:t>Fjern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sikkerhedskapslerne</a:t>
            </a:r>
            <a:r>
              <a:rPr lang="en-US" sz="1200" b="0" i="0" u="none" strike="noStrike" kern="1200" baseline="0" dirty="0">
                <a:solidFill>
                  <a:schemeClr val="tx1"/>
                </a:solidFill>
                <a:latin typeface="+mn-lt"/>
                <a:ea typeface="+mn-ea"/>
                <a:cs typeface="+mn-cs"/>
              </a:rPr>
              <a:t>.</a:t>
            </a:r>
          </a:p>
          <a:p>
            <a:pPr marL="228600" indent="-228600">
              <a:buAutoNum type="arabicPeriod"/>
            </a:pPr>
            <a:r>
              <a:rPr lang="en-US" sz="1200" b="0" i="0" u="none" strike="noStrike" kern="1200" baseline="0" dirty="0" err="1">
                <a:solidFill>
                  <a:schemeClr val="tx1"/>
                </a:solidFill>
                <a:latin typeface="+mn-lt"/>
                <a:ea typeface="+mn-ea"/>
                <a:cs typeface="+mn-cs"/>
              </a:rPr>
              <a:t>Forbind</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anden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det </a:t>
            </a:r>
            <a:r>
              <a:rPr lang="en-US" sz="1200" b="1"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vandsymbolet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Navina-kontrolenheden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Lås</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dreje</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uret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den stopper.</a:t>
            </a:r>
          </a:p>
          <a:p>
            <a:pPr marL="228600" indent="-228600">
              <a:buAutoNum type="arabicPeriod"/>
            </a:pPr>
            <a:r>
              <a:rPr lang="en-US" sz="1200" b="0" i="0" u="none" strike="noStrike" kern="1200" baseline="0" dirty="0" err="1">
                <a:solidFill>
                  <a:schemeClr val="tx1"/>
                </a:solidFill>
                <a:latin typeface="+mn-lt"/>
                <a:ea typeface="+mn-ea"/>
                <a:cs typeface="+mn-cs"/>
              </a:rPr>
              <a:t>Forbind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lyseblå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det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lyseblå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kateter-symbolet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Navina-kontrolenheden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forbindelsen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dreje</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uret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den stopper. </a:t>
            </a:r>
          </a:p>
          <a:p>
            <a:pPr marL="228600" indent="-228600">
              <a:buAutoNum type="arabicPeriod"/>
            </a:pPr>
            <a:r>
              <a:rPr lang="en-US" sz="1200" b="0" i="0" u="none" strike="noStrike" kern="1200" baseline="0" dirty="0" err="1">
                <a:solidFill>
                  <a:schemeClr val="tx1"/>
                </a:solidFill>
                <a:latin typeface="+mn-lt"/>
                <a:ea typeface="+mn-ea"/>
                <a:cs typeface="+mn-cs"/>
              </a:rPr>
              <a:t>Åben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kateter-pakken</a:t>
            </a:r>
            <a:r>
              <a:rPr lang="en-US" sz="1200" b="0" i="0" u="none" strike="noStrike" kern="1200" baseline="0" dirty="0">
                <a:solidFill>
                  <a:schemeClr val="tx1"/>
                </a:solidFill>
                <a:latin typeface="+mn-lt"/>
                <a:ea typeface="+mn-ea"/>
                <a:cs typeface="+mn-cs"/>
              </a:rPr>
              <a:t> 2-3 centimeter for at </a:t>
            </a:r>
            <a:r>
              <a:rPr lang="en-US" sz="1200" b="0" i="0" u="none" strike="noStrike" kern="1200" baseline="0" dirty="0" err="1">
                <a:solidFill>
                  <a:schemeClr val="tx1"/>
                </a:solidFill>
                <a:latin typeface="+mn-lt"/>
                <a:ea typeface="+mn-ea"/>
                <a:cs typeface="+mn-cs"/>
              </a:rPr>
              <a:t>gøre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synligt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Fjern</a:t>
            </a:r>
            <a:r>
              <a:rPr lang="en-US" sz="1200" b="0" i="0" u="sng" strike="noStrike" kern="1200" baseline="0" dirty="0">
                <a:solidFill>
                  <a:schemeClr val="tx1"/>
                </a:solidFill>
                <a:latin typeface="+mn-lt"/>
                <a:ea typeface="+mn-ea"/>
                <a:cs typeface="+mn-cs"/>
              </a:rPr>
              <a:t> 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forpakningen</a:t>
            </a:r>
            <a:r>
              <a:rPr lang="en-US" sz="1200" b="0" i="0" u="none" strike="noStrike" kern="1200" baseline="0" dirty="0">
                <a:solidFill>
                  <a:schemeClr val="tx1"/>
                </a:solidFill>
                <a:latin typeface="+mn-lt"/>
                <a:ea typeface="+mn-ea"/>
                <a:cs typeface="+mn-cs"/>
              </a:rPr>
              <a:t>.</a:t>
            </a:r>
          </a:p>
          <a:p>
            <a:pPr marL="228600" indent="-228600">
              <a:buAutoNum type="arabicPeriod"/>
            </a:pPr>
            <a:r>
              <a:rPr lang="en-US" sz="1200" b="0" i="0" u="none" strike="noStrike" kern="1200" baseline="0" dirty="0" err="1">
                <a:solidFill>
                  <a:schemeClr val="tx1"/>
                </a:solidFill>
                <a:latin typeface="+mn-lt"/>
                <a:ea typeface="+mn-ea"/>
                <a:cs typeface="+mn-cs"/>
              </a:rPr>
              <a:t>Sæt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røret</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hvide</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Stikket</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halvmåne-formet</a:t>
            </a:r>
            <a:r>
              <a:rPr lang="en-US" sz="1200" b="0" i="0" u="none" strike="noStrike" kern="1200" baseline="0" dirty="0">
                <a:solidFill>
                  <a:schemeClr val="tx1"/>
                </a:solidFill>
                <a:latin typeface="+mn-lt"/>
                <a:ea typeface="+mn-ea"/>
                <a:cs typeface="+mn-cs"/>
              </a:rPr>
              <a:t> for at </a:t>
            </a:r>
            <a:r>
              <a:rPr lang="en-US" sz="1200" b="0" i="0" u="none" strike="noStrike" kern="1200" baseline="0" dirty="0" err="1">
                <a:solidFill>
                  <a:schemeClr val="tx1"/>
                </a:solidFill>
                <a:latin typeface="+mn-lt"/>
                <a:ea typeface="+mn-ea"/>
                <a:cs typeface="+mn-cs"/>
              </a:rPr>
              <a:t>hjælpe</a:t>
            </a:r>
            <a:r>
              <a:rPr lang="en-US" sz="1200" b="0" i="0" u="none" strike="noStrike" kern="1200" baseline="0" dirty="0">
                <a:solidFill>
                  <a:schemeClr val="tx1"/>
                </a:solidFill>
                <a:latin typeface="+mn-lt"/>
                <a:ea typeface="+mn-ea"/>
                <a:cs typeface="+mn-cs"/>
              </a:rPr>
              <a:t> med at </a:t>
            </a:r>
            <a:r>
              <a:rPr lang="en-US" sz="1200" b="0" i="0" u="none" strike="noStrike" kern="1200" baseline="0" dirty="0" err="1">
                <a:solidFill>
                  <a:schemeClr val="tx1"/>
                </a:solidFill>
                <a:latin typeface="+mn-lt"/>
                <a:ea typeface="+mn-ea"/>
                <a:cs typeface="+mn-cs"/>
              </a:rPr>
              <a:t>sammensætte</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korrekt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forbindelsen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dreje</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uret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det stopper.</a:t>
            </a:r>
          </a:p>
          <a:p>
            <a:pPr marL="228600" indent="-228600">
              <a:buAutoNum type="arabicPeriod"/>
            </a:pPr>
            <a:r>
              <a:rPr lang="en-US" sz="1200" b="0" i="0" u="none" strike="noStrike" kern="1200" baseline="0" dirty="0" err="1">
                <a:solidFill>
                  <a:schemeClr val="tx1"/>
                </a:solidFill>
                <a:latin typeface="+mn-lt"/>
                <a:ea typeface="+mn-ea"/>
                <a:cs typeface="+mn-cs"/>
              </a:rPr>
              <a:t>Fastgør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forpakningen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jævn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overflade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bruge</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klæbende</a:t>
            </a:r>
            <a:r>
              <a:rPr lang="en-US" sz="1200" b="0" i="0" u="none" strike="noStrike" kern="1200" baseline="0" dirty="0">
                <a:solidFill>
                  <a:schemeClr val="tx1"/>
                </a:solidFill>
                <a:latin typeface="+mn-lt"/>
                <a:ea typeface="+mn-ea"/>
                <a:cs typeface="+mn-cs"/>
              </a:rPr>
              <a:t> plaster, placer den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vasken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højt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glas</a:t>
            </a:r>
            <a:r>
              <a:rPr lang="en-US" sz="1200" b="0" i="0" u="none" strike="noStrike" kern="1200" baseline="0" dirty="0">
                <a:solidFill>
                  <a:schemeClr val="tx1"/>
                </a:solidFill>
                <a:latin typeface="+mn-lt"/>
                <a:ea typeface="+mn-ea"/>
                <a:cs typeface="+mn-cs"/>
              </a:rPr>
              <a:t> for at </a:t>
            </a:r>
            <a:r>
              <a:rPr lang="en-US" sz="1200" b="0" i="0" u="none" strike="noStrike" kern="1200" baseline="0" dirty="0" err="1">
                <a:solidFill>
                  <a:schemeClr val="tx1"/>
                </a:solidFill>
                <a:latin typeface="+mn-lt"/>
                <a:ea typeface="+mn-ea"/>
                <a:cs typeface="+mn-cs"/>
              </a:rPr>
              <a:t>holde</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indhyldede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a:t>
            </a:r>
            <a:r>
              <a:rPr lang="en-US" sz="1200" b="0" i="0" u="none" strike="noStrike" kern="1200" baseline="0" dirty="0">
                <a:solidFill>
                  <a:schemeClr val="tx1"/>
                </a:solidFill>
                <a:latin typeface="+mn-lt"/>
                <a:ea typeface="+mn-ea"/>
                <a:cs typeface="+mn-cs"/>
              </a:rPr>
              <a:t> i </a:t>
            </a:r>
            <a:r>
              <a:rPr lang="en-US" sz="1200" b="0" i="0" u="none" strike="noStrike" kern="1200" baseline="0" dirty="0" err="1">
                <a:solidFill>
                  <a:schemeClr val="tx1"/>
                </a:solidFill>
                <a:latin typeface="+mn-lt"/>
                <a:ea typeface="+mn-ea"/>
                <a:cs typeface="+mn-cs"/>
              </a:rPr>
              <a:t>pakken</a:t>
            </a:r>
            <a:r>
              <a:rPr lang="en-US" sz="1200" b="0" i="0" u="none" strike="noStrike" kern="1200" baseline="0" dirty="0">
                <a:solidFill>
                  <a:schemeClr val="tx1"/>
                </a:solidFill>
                <a:latin typeface="+mn-lt"/>
                <a:ea typeface="+mn-ea"/>
                <a:cs typeface="+mn-cs"/>
              </a:rPr>
              <a:t>.</a:t>
            </a:r>
          </a:p>
          <a:p>
            <a:pPr marL="228600" indent="-228600">
              <a:buAutoNum type="arabicPeriod"/>
            </a:pPr>
            <a:r>
              <a:rPr lang="en-US" sz="1200" b="0" i="0" u="none" strike="noStrike" kern="1200" baseline="0" dirty="0" err="1">
                <a:solidFill>
                  <a:schemeClr val="tx1"/>
                </a:solidFill>
                <a:latin typeface="+mn-lt"/>
                <a:ea typeface="+mn-ea"/>
                <a:cs typeface="+mn-cs"/>
              </a:rPr>
              <a:t>Sikr</a:t>
            </a:r>
            <a:r>
              <a:rPr lang="en-US" sz="1200" b="0" i="0" u="none" strike="noStrike" kern="1200" baseline="0" dirty="0">
                <a:solidFill>
                  <a:schemeClr val="tx1"/>
                </a:solidFill>
                <a:latin typeface="+mn-lt"/>
                <a:ea typeface="+mn-ea"/>
                <a:cs typeface="+mn-cs"/>
              </a:rPr>
              <a:t> dig, at </a:t>
            </a:r>
            <a:r>
              <a:rPr lang="en-US" sz="1200" b="0" i="0" u="none" strike="noStrike" kern="1200" baseline="0" dirty="0" err="1">
                <a:solidFill>
                  <a:schemeClr val="tx1"/>
                </a:solidFill>
                <a:latin typeface="+mn-lt"/>
                <a:ea typeface="+mn-ea"/>
                <a:cs typeface="+mn-cs"/>
              </a:rPr>
              <a:t>placeringen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gør</a:t>
            </a:r>
            <a:r>
              <a:rPr lang="en-US" sz="1200" b="0" i="0" u="none" strike="noStrike" kern="1200" baseline="0" dirty="0">
                <a:solidFill>
                  <a:schemeClr val="tx1"/>
                </a:solidFill>
                <a:latin typeface="+mn-lt"/>
                <a:ea typeface="+mn-ea"/>
                <a:cs typeface="+mn-cs"/>
              </a:rPr>
              <a:t> det let at </a:t>
            </a:r>
            <a:r>
              <a:rPr lang="en-US" sz="1200" b="0" i="0" u="none" strike="noStrike" kern="1200" baseline="0" dirty="0" err="1">
                <a:solidFill>
                  <a:schemeClr val="tx1"/>
                </a:solidFill>
                <a:latin typeface="+mn-lt"/>
                <a:ea typeface="+mn-ea"/>
                <a:cs typeface="+mn-cs"/>
              </a:rPr>
              <a:t>nå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man </a:t>
            </a:r>
            <a:r>
              <a:rPr lang="en-US" sz="1200" b="0" i="0" u="none" strike="noStrike" kern="1200" baseline="0" dirty="0" err="1">
                <a:solidFill>
                  <a:schemeClr val="tx1"/>
                </a:solidFill>
                <a:latin typeface="+mn-lt"/>
                <a:ea typeface="+mn-ea"/>
                <a:cs typeface="+mn-cs"/>
              </a:rPr>
              <a:t>sidder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toilettet</a:t>
            </a:r>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345889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Saml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farvekoderne</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sikr</a:t>
            </a:r>
            <a:r>
              <a:rPr lang="en-US" sz="1200" b="0" i="0" u="none" strike="noStrike" kern="1200" baseline="0" dirty="0">
                <a:solidFill>
                  <a:schemeClr val="tx1"/>
                </a:solidFill>
                <a:latin typeface="+mn-lt"/>
                <a:ea typeface="+mn-ea"/>
                <a:cs typeface="+mn-cs"/>
              </a:rPr>
              <a:t> dig, at alle </a:t>
            </a:r>
            <a:r>
              <a:rPr lang="en-US" sz="1200" b="0" i="0" u="none" strike="noStrike" kern="1200" baseline="0" dirty="0" err="1">
                <a:solidFill>
                  <a:schemeClr val="tx1"/>
                </a:solidFill>
                <a:latin typeface="+mn-lt"/>
                <a:ea typeface="+mn-ea"/>
                <a:cs typeface="+mn-cs"/>
              </a:rPr>
              <a:t>forbindelser</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plads</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låst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err="1">
                <a:solidFill>
                  <a:schemeClr val="tx1"/>
                </a:solidFill>
                <a:latin typeface="+mn-lt"/>
                <a:ea typeface="+mn-ea"/>
                <a:cs typeface="+mn-cs"/>
              </a:rPr>
              <a:t>Forbind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med det </a:t>
            </a:r>
            <a:r>
              <a:rPr lang="en-US" sz="1200" b="1"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vandbeholderen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forbindelsen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dreje</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uret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indtil</a:t>
            </a:r>
            <a:r>
              <a:rPr lang="en-US" sz="1200" b="0" i="0" u="none" strike="noStrike" kern="1200" baseline="0" dirty="0">
                <a:solidFill>
                  <a:schemeClr val="tx1"/>
                </a:solidFill>
                <a:latin typeface="+mn-lt"/>
                <a:ea typeface="+mn-ea"/>
                <a:cs typeface="+mn-cs"/>
              </a:rPr>
              <a:t> den stopper. </a:t>
            </a:r>
          </a:p>
          <a:p>
            <a:pPr marL="228600" indent="-228600">
              <a:buAutoNum type="arabicPeriod"/>
            </a:pPr>
            <a:r>
              <a:rPr lang="da-DK" sz="1200" b="0" i="0" u="none" strike="noStrike" kern="1200" baseline="0" dirty="0">
                <a:solidFill>
                  <a:schemeClr val="tx1"/>
                </a:solidFill>
                <a:latin typeface="+mn-lt"/>
                <a:ea typeface="+mn-ea"/>
                <a:cs typeface="+mn-cs"/>
              </a:rPr>
              <a:t>Forbind den anden ende af slangen med det mørkeblå stik til det mørkeblå stik med vandsymbolet på Navina-kontrolenheden. Lås forbindelsen ved at dreje den med uret, indtil den stopper.</a:t>
            </a:r>
          </a:p>
          <a:p>
            <a:pPr marL="228600" indent="-228600">
              <a:buAutoNum type="arabicPeriod"/>
            </a:pPr>
            <a:r>
              <a:rPr lang="da-DK" sz="1200" b="0" i="0" u="none" strike="noStrike" kern="1200" baseline="0" dirty="0">
                <a:solidFill>
                  <a:schemeClr val="tx1"/>
                </a:solidFill>
                <a:latin typeface="+mn-lt"/>
                <a:ea typeface="+mn-ea"/>
                <a:cs typeface="+mn-cs"/>
              </a:rPr>
              <a:t>Forbind slangen med det </a:t>
            </a:r>
            <a:r>
              <a:rPr lang="da-DK" sz="1200" b="1" i="0" u="none" strike="noStrike" kern="1200" baseline="0" dirty="0">
                <a:solidFill>
                  <a:schemeClr val="tx1"/>
                </a:solidFill>
                <a:latin typeface="+mn-lt"/>
                <a:ea typeface="+mn-ea"/>
                <a:cs typeface="+mn-cs"/>
              </a:rPr>
              <a:t>lyseblå</a:t>
            </a:r>
            <a:r>
              <a:rPr lang="da-DK" sz="1200" b="0" i="0" u="none" strike="noStrike" kern="1200" baseline="0" dirty="0">
                <a:solidFill>
                  <a:schemeClr val="tx1"/>
                </a:solidFill>
                <a:latin typeface="+mn-lt"/>
                <a:ea typeface="+mn-ea"/>
                <a:cs typeface="+mn-cs"/>
              </a:rPr>
              <a:t> stik til den </a:t>
            </a:r>
            <a:r>
              <a:rPr lang="da-DK" sz="1200" b="1" i="0" u="none" strike="noStrike" kern="1200" baseline="0" dirty="0">
                <a:solidFill>
                  <a:schemeClr val="tx1"/>
                </a:solidFill>
                <a:latin typeface="+mn-lt"/>
                <a:ea typeface="+mn-ea"/>
                <a:cs typeface="+mn-cs"/>
              </a:rPr>
              <a:t>lyseblå</a:t>
            </a:r>
            <a:r>
              <a:rPr lang="da-DK" sz="1200" b="0" i="0" u="none" strike="noStrike" kern="1200" baseline="0" dirty="0">
                <a:solidFill>
                  <a:schemeClr val="tx1"/>
                </a:solidFill>
                <a:latin typeface="+mn-lt"/>
                <a:ea typeface="+mn-ea"/>
                <a:cs typeface="+mn-cs"/>
              </a:rPr>
              <a:t> forbindelse og katetersymbolet på Navina-kontrolenheden. Lås forbindelsen ved at dreje den med uret, indtil den stopper.</a:t>
            </a:r>
          </a:p>
          <a:p>
            <a:pPr marL="228600" indent="-228600">
              <a:buAutoNum type="arabicPeriod"/>
            </a:pPr>
            <a:r>
              <a:rPr lang="da-DK" sz="1200" b="0" i="0" u="none" strike="noStrike" kern="1200" baseline="0" dirty="0">
                <a:solidFill>
                  <a:schemeClr val="tx1"/>
                </a:solidFill>
                <a:latin typeface="+mn-lt"/>
                <a:ea typeface="+mn-ea"/>
                <a:cs typeface="+mn-cs"/>
              </a:rPr>
              <a:t>Åben keglen/kateteremballagen 2-3 cm for at blotlægge den rektale kegle/kateterforbindelse. Fjern ikke keglen/kateteret fra emballagen.</a:t>
            </a:r>
          </a:p>
          <a:p>
            <a:pPr marL="228600" indent="-228600">
              <a:buAutoNum type="arabicPeriod"/>
            </a:pPr>
            <a:r>
              <a:rPr lang="da-DK" sz="1200" b="0" i="0" u="none" strike="noStrike" kern="1200" baseline="0" dirty="0">
                <a:solidFill>
                  <a:schemeClr val="tx1"/>
                </a:solidFill>
                <a:latin typeface="+mn-lt"/>
                <a:ea typeface="+mn-ea"/>
                <a:cs typeface="+mn-cs"/>
              </a:rPr>
              <a:t>Fastgør slangen med den </a:t>
            </a:r>
            <a:r>
              <a:rPr lang="da-DK" sz="1200" b="1" i="0" u="none" strike="noStrike" kern="1200" baseline="0" dirty="0">
                <a:solidFill>
                  <a:schemeClr val="tx1"/>
                </a:solidFill>
                <a:latin typeface="+mn-lt"/>
                <a:ea typeface="+mn-ea"/>
                <a:cs typeface="+mn-cs"/>
              </a:rPr>
              <a:t>hvide</a:t>
            </a:r>
            <a:r>
              <a:rPr lang="da-DK" sz="1200" b="0" i="0" u="none" strike="noStrike" kern="1200" baseline="0" dirty="0">
                <a:solidFill>
                  <a:schemeClr val="tx1"/>
                </a:solidFill>
                <a:latin typeface="+mn-lt"/>
                <a:ea typeface="+mn-ea"/>
                <a:cs typeface="+mn-cs"/>
              </a:rPr>
              <a:t> forbindelse til keglen/kateteret. Forbindelsen er halvmåne-formet for at hjælpe med at forbinde den korrekt. Lås forbindelsen ved at dreje den med uret, indtil den stopper.</a:t>
            </a:r>
          </a:p>
          <a:p>
            <a:pPr marL="228600" indent="-228600">
              <a:buAutoNum type="arabicPeriod"/>
            </a:pPr>
            <a:r>
              <a:rPr lang="da-DK" sz="1200" b="0" i="0" u="none" strike="noStrike" kern="1200" baseline="0" dirty="0">
                <a:solidFill>
                  <a:schemeClr val="tx1"/>
                </a:solidFill>
                <a:latin typeface="+mn-lt"/>
                <a:ea typeface="+mn-ea"/>
                <a:cs typeface="+mn-cs"/>
              </a:rPr>
              <a:t>Sæt emballagen på en lodret overflade ved hjælp af det klæbende plaster, læg den i vasken eller i et højt glas for at holde det indhyldede vand inde i pakken.</a:t>
            </a:r>
          </a:p>
          <a:p>
            <a:pPr marL="228600" indent="-228600">
              <a:buAutoNum type="arabicPeriod"/>
            </a:pPr>
            <a:r>
              <a:rPr lang="da-DK" sz="1200" b="0" i="0" u="none" strike="noStrike" kern="1200" baseline="0" dirty="0">
                <a:solidFill>
                  <a:schemeClr val="tx1"/>
                </a:solidFill>
                <a:latin typeface="+mn-lt"/>
                <a:ea typeface="+mn-ea"/>
                <a:cs typeface="+mn-cs"/>
              </a:rPr>
              <a:t>Sørg for, at placeringen af keglen/kateteret er inden for rækkevidde, når man sidder på toilettet.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a:p>
        </p:txBody>
      </p:sp>
    </p:spTree>
    <p:extLst>
      <p:ext uri="{BB962C8B-B14F-4D97-AF65-F5344CB8AC3E}">
        <p14:creationId xmlns:p14="http://schemas.microsoft.com/office/powerpoint/2010/main" val="2786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Den rektale kegle/kateter har en hydrofil overflade for at lette indføringen, og den aktiveres med vand.</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Smart</a:t>
            </a:r>
          </a:p>
          <a:p>
            <a:r>
              <a:rPr lang="da-DK" sz="1200" b="0" i="0" u="none" strike="noStrike" kern="1200" baseline="0" dirty="0">
                <a:solidFill>
                  <a:schemeClr val="tx1"/>
                </a:solidFill>
                <a:latin typeface="+mn-lt"/>
                <a:ea typeface="+mn-ea"/>
                <a:cs typeface="+mn-cs"/>
              </a:rPr>
              <a:t>1. Tænd for Navina Smart-kontrolenheden ved at trykke på tænd/sluk-knappen . Et blåt lys vil indikere, at enheden er tændt, og displayet viser velkomst-skærmen.</a:t>
            </a:r>
          </a:p>
          <a:p>
            <a:r>
              <a:rPr lang="da-DK" sz="1200" b="0" i="0" u="none" strike="noStrike" kern="1200" baseline="0" dirty="0">
                <a:solidFill>
                  <a:schemeClr val="tx1"/>
                </a:solidFill>
                <a:latin typeface="+mn-lt"/>
                <a:ea typeface="+mn-ea"/>
                <a:cs typeface="+mn-cs"/>
              </a:rPr>
              <a:t>2. Tryk på knappen "Tømning af ballon"- for at gå ind i aktiveringstilstand. Displayet vil vise vandbeholderen og kateteret pegende nedad i emballagen på en blå baggrund.</a:t>
            </a:r>
          </a:p>
          <a:p>
            <a:r>
              <a:rPr lang="da-DK" sz="1200" b="0" i="0" u="none" strike="noStrike" kern="1200" baseline="0" dirty="0">
                <a:solidFill>
                  <a:schemeClr val="tx1"/>
                </a:solidFill>
                <a:latin typeface="+mn-lt"/>
                <a:ea typeface="+mn-ea"/>
                <a:cs typeface="+mn-cs"/>
              </a:rPr>
              <a:t>3. Tryk og hold “installation af vand”-knapperne 1 eller 2 nede for at starte vandgennemstrømningen. Dette vil tømme rørene for luft og aktivere den hydrofile overflade på kateteret, hvilket gør det glat.</a:t>
            </a:r>
          </a:p>
          <a:p>
            <a:r>
              <a:rPr lang="da-DK" sz="1200" b="0" i="0" u="none" strike="noStrike" kern="1200" baseline="0" dirty="0">
                <a:solidFill>
                  <a:schemeClr val="tx1"/>
                </a:solidFill>
                <a:latin typeface="+mn-lt"/>
                <a:ea typeface="+mn-ea"/>
                <a:cs typeface="+mn-cs"/>
              </a:rPr>
              <a:t>4. Slip ”installation af vand"-knappen, når vandet har nået ¾ af kateteret eller det meste af keglen.</a:t>
            </a:r>
          </a:p>
          <a:p>
            <a:r>
              <a:rPr lang="da-DK" sz="1200" b="0" i="0" u="none" strike="noStrike" kern="1200" baseline="0" dirty="0">
                <a:solidFill>
                  <a:schemeClr val="tx1"/>
                </a:solidFill>
                <a:latin typeface="+mn-lt"/>
                <a:ea typeface="+mn-ea"/>
                <a:cs typeface="+mn-cs"/>
              </a:rPr>
              <a:t>5. Tryk på knappen "Tømning af ballon"- for at fortsætte til instillationstilstanden.</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a:p>
        </p:txBody>
      </p:sp>
    </p:spTree>
    <p:extLst>
      <p:ext uri="{BB962C8B-B14F-4D97-AF65-F5344CB8AC3E}">
        <p14:creationId xmlns:p14="http://schemas.microsoft.com/office/powerpoint/2010/main" val="42148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Den rektale kegle/kateter har en hydrofil overflade for at lette indføringen, og den aktiveres med vand.</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Classic</a:t>
            </a:r>
          </a:p>
          <a:p>
            <a:r>
              <a:rPr lang="da-DK" sz="1200" b="0" i="0" u="none" strike="noStrike" kern="1200" baseline="0" dirty="0">
                <a:solidFill>
                  <a:schemeClr val="tx1"/>
                </a:solidFill>
                <a:latin typeface="+mn-lt"/>
                <a:ea typeface="+mn-ea"/>
                <a:cs typeface="+mn-cs"/>
              </a:rPr>
              <a:t>1. Sørg for, at vandgennemstrømningen er åben. Vandgennemstrømningen er åben, når du kan se vandsymbolet over den blå kontakt.</a:t>
            </a:r>
          </a:p>
          <a:p>
            <a:r>
              <a:rPr lang="da-DK" sz="1200" b="0" i="0" u="none" strike="noStrike" kern="1200" baseline="0" dirty="0">
                <a:solidFill>
                  <a:schemeClr val="tx1"/>
                </a:solidFill>
                <a:latin typeface="+mn-lt"/>
                <a:ea typeface="+mn-ea"/>
                <a:cs typeface="+mn-cs"/>
              </a:rPr>
              <a:t>2. Brug den mørkeblå pumpe til at starte vandgennemstrømningen. Dette vil tømme rørene for luft og aktivere den hydrofile overflade på keglen/kateteret, hvilket gør det glat.</a:t>
            </a:r>
          </a:p>
          <a:p>
            <a:r>
              <a:rPr lang="da-DK" sz="1200" b="0" i="0" u="none" strike="noStrike" kern="1200" baseline="0" dirty="0">
                <a:solidFill>
                  <a:schemeClr val="tx1"/>
                </a:solidFill>
                <a:latin typeface="+mn-lt"/>
                <a:ea typeface="+mn-ea"/>
                <a:cs typeface="+mn-cs"/>
              </a:rPr>
              <a:t>3. Luk for vandstrømningen med kontakten, når vandet har nået ¾ af kateteret eller det meste af keglen.</a:t>
            </a:r>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a:p>
        </p:txBody>
      </p:sp>
    </p:spTree>
    <p:extLst>
      <p:ext uri="{BB962C8B-B14F-4D97-AF65-F5344CB8AC3E}">
        <p14:creationId xmlns:p14="http://schemas.microsoft.com/office/powerpoint/2010/main" val="187507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Indsættelse af kateter eller kegle kan udføres siddende, i hug eller stående; de fleste vil sidde for at indsætte det. </a:t>
            </a:r>
          </a:p>
          <a:p>
            <a:r>
              <a:rPr lang="da-DK" sz="1200" b="0" i="0" u="none" strike="noStrike" kern="1200" baseline="0" dirty="0">
                <a:solidFill>
                  <a:schemeClr val="tx1"/>
                </a:solidFill>
                <a:latin typeface="+mn-lt"/>
                <a:ea typeface="+mn-ea"/>
                <a:cs typeface="+mn-cs"/>
              </a:rPr>
              <a:t>Børn: Find den stilling, der er bedst for barnet, dette kan være at bøje sig med bøjede knæ eller siddende på toilettet eller på hug.</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Indsæt kateteret eller keglen</a:t>
            </a:r>
          </a:p>
          <a:p>
            <a:r>
              <a:rPr lang="da-DK" sz="1200" b="0" i="0" u="none" strike="noStrike" kern="1200" baseline="0" dirty="0">
                <a:solidFill>
                  <a:schemeClr val="tx1"/>
                </a:solidFill>
                <a:latin typeface="+mn-lt"/>
                <a:ea typeface="+mn-ea"/>
                <a:cs typeface="+mn-cs"/>
              </a:rPr>
              <a:t>1. Sørg for ikke at blokere rørene på nogen måde, f.eks. ved at sidde på dem.</a:t>
            </a:r>
          </a:p>
          <a:p>
            <a:r>
              <a:rPr lang="da-DK" sz="1200" b="0" i="0" u="none" strike="noStrike" kern="1200" baseline="0" dirty="0">
                <a:solidFill>
                  <a:schemeClr val="tx1"/>
                </a:solidFill>
                <a:latin typeface="+mn-lt"/>
                <a:ea typeface="+mn-ea"/>
                <a:cs typeface="+mn-cs"/>
              </a:rPr>
              <a:t>2. Tag kateteret eller keglen ud af emballagen. Opbevar pakken til bortskaffelse af kateteret eller keglen.</a:t>
            </a:r>
          </a:p>
          <a:p>
            <a:r>
              <a:rPr lang="da-DK" sz="1200" b="0" i="0" u="none" strike="noStrike" kern="1200" baseline="0" dirty="0">
                <a:solidFill>
                  <a:schemeClr val="tx1"/>
                </a:solidFill>
                <a:latin typeface="+mn-lt"/>
                <a:ea typeface="+mn-ea"/>
                <a:cs typeface="+mn-cs"/>
              </a:rPr>
              <a:t>3. Hold i kateterets eller keglens håndtag.</a:t>
            </a:r>
          </a:p>
          <a:p>
            <a:r>
              <a:rPr lang="da-DK" sz="1200" b="0" i="0" u="none" strike="noStrike" kern="1200" baseline="0" dirty="0">
                <a:solidFill>
                  <a:schemeClr val="tx1"/>
                </a:solidFill>
                <a:latin typeface="+mn-lt"/>
                <a:ea typeface="+mn-ea"/>
                <a:cs typeface="+mn-cs"/>
              </a:rPr>
              <a:t>4. Indfør forsigtigt kateteret/keglen i endetarmen. Indsæt aldrig kateter eller kegle med kraft, og sæt den aldrig ind over keglens bredeste del eller kateterets maksimale indstikslængde.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BEMÆRK: Digital tømning kan være nødvendig for at sikre, at kateteret/keglen kan indsættes sikkert og korrekt. Dette er især vigtigt under den tidlige brug af systemet. Når det er veletableret, vil endetarmen normalt være tom, når der udføres TAI. Men hvis modstanden fortsætter, må du ikke tvinge keglen ind i endetarmen. Stop vandtilførslen og vurder årsagen til problemet.</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Pust ballonen op</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Børn: Overvåg barnets ansigt under oppustning for tegn på angst eller ubehag. Stop eller hold pause, hvis det er ubehageligt for barnet.</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Smart</a:t>
            </a:r>
          </a:p>
          <a:p>
            <a:r>
              <a:rPr lang="da-DK" sz="1200" b="0" i="0" u="none" strike="noStrike" kern="1200" baseline="0" dirty="0">
                <a:solidFill>
                  <a:schemeClr val="tx1"/>
                </a:solidFill>
                <a:latin typeface="+mn-lt"/>
                <a:ea typeface="+mn-ea"/>
                <a:cs typeface="+mn-cs"/>
              </a:rPr>
              <a:t>1. Tryk på "oppust ballon”-knappen på Navina Smart kontrolenheden for at puste ballonen op. Stop oppustningen til enhver tid ved at slippe knappen.</a:t>
            </a:r>
          </a:p>
          <a:p>
            <a:r>
              <a:rPr lang="da-DK" sz="1200" b="0" i="0" u="none" strike="noStrike" kern="1200" baseline="0" dirty="0">
                <a:solidFill>
                  <a:schemeClr val="tx1"/>
                </a:solidFill>
                <a:latin typeface="+mn-lt"/>
                <a:ea typeface="+mn-ea"/>
                <a:cs typeface="+mn-cs"/>
              </a:rPr>
              <a:t>2. Pust ballonen op til den størrelse, der er indstillet på forhånd. Det anbefales at starte med en lille ballon og øge efter behov.</a:t>
            </a:r>
          </a:p>
          <a:p>
            <a:r>
              <a:rPr lang="da-DK" sz="1200" b="0" i="0" u="none" strike="noStrike" kern="1200" baseline="0" dirty="0">
                <a:solidFill>
                  <a:schemeClr val="tx1"/>
                </a:solidFill>
                <a:latin typeface="+mn-lt"/>
                <a:ea typeface="+mn-ea"/>
                <a:cs typeface="+mn-cs"/>
              </a:rPr>
              <a:t>3. Træk forsigtigt kateteret lidt ned for at forsegle endetarmen.</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Classic</a:t>
            </a:r>
          </a:p>
          <a:p>
            <a:r>
              <a:rPr lang="da-DK" sz="1200" b="0" i="0" u="none" strike="noStrike" kern="1200" baseline="0" dirty="0">
                <a:solidFill>
                  <a:schemeClr val="tx1"/>
                </a:solidFill>
                <a:latin typeface="+mn-lt"/>
                <a:ea typeface="+mn-ea"/>
                <a:cs typeface="+mn-cs"/>
              </a:rPr>
              <a:t>1. Brug den lyseblå pumpe på Navina Classic-kontrolenheden til at puste ballonen op. Stop inflationen til enhver tid</a:t>
            </a:r>
          </a:p>
          <a:p>
            <a:r>
              <a:rPr lang="da-DK" sz="1200" b="0" i="0" u="none" strike="noStrike" kern="1200" baseline="0" dirty="0">
                <a:solidFill>
                  <a:schemeClr val="tx1"/>
                </a:solidFill>
                <a:latin typeface="+mn-lt"/>
                <a:ea typeface="+mn-ea"/>
                <a:cs typeface="+mn-cs"/>
              </a:rPr>
              <a:t>ved at slippe pumpen.</a:t>
            </a:r>
          </a:p>
          <a:p>
            <a:r>
              <a:rPr lang="da-DK" sz="1200" b="0" i="0" u="none" strike="noStrike" kern="1200" baseline="0" dirty="0">
                <a:solidFill>
                  <a:schemeClr val="tx1"/>
                </a:solidFill>
                <a:latin typeface="+mn-lt"/>
                <a:ea typeface="+mn-ea"/>
                <a:cs typeface="+mn-cs"/>
              </a:rPr>
              <a:t>2. Pust ballonen op til den anbefalede størrelse. Det anbefales at starte med en lille ballon og øge efter behov. Brug aldrig mere end 5 pump, når du bruger det almindelige kateter og brug aldrig mere end 2 pump, når du bruger det lille kateter.</a:t>
            </a:r>
          </a:p>
          <a:p>
            <a:r>
              <a:rPr lang="da-DK" sz="1200" b="0" i="0" u="none" strike="noStrike" kern="1200" baseline="0" dirty="0">
                <a:solidFill>
                  <a:schemeClr val="tx1"/>
                </a:solidFill>
                <a:latin typeface="+mn-lt"/>
                <a:ea typeface="+mn-ea"/>
                <a:cs typeface="+mn-cs"/>
              </a:rPr>
              <a:t>3. Træk forsigtigt kateteret lidt ned for at forsegle endetarmen.</a:t>
            </a:r>
          </a:p>
          <a:p>
            <a:endParaRPr lang="da-DK" sz="1200" b="0" i="1" u="none" strike="noStrike" kern="1200" baseline="0" dirty="0">
              <a:solidFill>
                <a:schemeClr val="tx1"/>
              </a:solidFill>
              <a:latin typeface="+mn-lt"/>
              <a:ea typeface="+mn-ea"/>
              <a:cs typeface="+mn-cs"/>
            </a:endParaRPr>
          </a:p>
          <a:p>
            <a:r>
              <a:rPr lang="da-DK" sz="1200" b="0" i="1" u="none" strike="noStrike" kern="1200" baseline="0" dirty="0">
                <a:solidFill>
                  <a:schemeClr val="tx1"/>
                </a:solidFill>
                <a:latin typeface="+mn-lt"/>
                <a:ea typeface="+mn-ea"/>
                <a:cs typeface="+mn-cs"/>
              </a:rPr>
              <a:t>VIGTIGT: Pust ikke kateterballonen for meget op, da dette kan få ballonen til at sprænge.</a:t>
            </a:r>
          </a:p>
          <a:p>
            <a:endParaRPr lang="da-DK" sz="1200" b="0" i="1" u="none" strike="noStrike" kern="1200" baseline="0" dirty="0">
              <a:solidFill>
                <a:schemeClr val="tx1"/>
              </a:solidFill>
              <a:latin typeface="+mn-lt"/>
              <a:ea typeface="+mn-ea"/>
              <a:cs typeface="+mn-cs"/>
            </a:endParaRPr>
          </a:p>
          <a:p>
            <a:r>
              <a:rPr lang="da-DK" sz="1200" b="0" i="1" u="none" strike="noStrike" kern="1200" baseline="0" dirty="0">
                <a:solidFill>
                  <a:schemeClr val="tx1"/>
                </a:solidFill>
                <a:latin typeface="+mn-lt"/>
                <a:ea typeface="+mn-ea"/>
                <a:cs typeface="+mn-cs"/>
              </a:rPr>
              <a:t>Bemærk: Hvis du skal justere kateterets position, skal du tømme ballonen helt og genplacere kateteret.</a:t>
            </a:r>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a:p>
        </p:txBody>
      </p:sp>
    </p:spTree>
    <p:extLst>
      <p:ext uri="{BB962C8B-B14F-4D97-AF65-F5344CB8AC3E}">
        <p14:creationId xmlns:p14="http://schemas.microsoft.com/office/powerpoint/2010/main" val="4208596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Indstil vandet</a:t>
            </a:r>
          </a:p>
          <a:p>
            <a:r>
              <a:rPr lang="da-DK" sz="1200" b="0" i="0" u="none" strike="noStrike" kern="1200" baseline="0" dirty="0">
                <a:solidFill>
                  <a:schemeClr val="tx1"/>
                </a:solidFill>
                <a:latin typeface="+mn-lt"/>
                <a:ea typeface="+mn-ea"/>
                <a:cs typeface="+mn-cs"/>
              </a:rPr>
              <a:t>Børn: Overvåg barnets ansigt under irrigationen for tegn på angst eller ubehag. Stop eller hold pause, hvis det er ubehageligt for barnet.</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Smart</a:t>
            </a:r>
          </a:p>
          <a:p>
            <a:r>
              <a:rPr lang="da-DK" sz="1200" b="0" i="0" u="none" strike="noStrike" kern="1200" baseline="0" dirty="0">
                <a:solidFill>
                  <a:schemeClr val="tx1"/>
                </a:solidFill>
                <a:latin typeface="+mn-lt"/>
                <a:ea typeface="+mn-ea"/>
                <a:cs typeface="+mn-cs"/>
              </a:rPr>
              <a:t>1. Tryk på ”tilførsel af vand"-knapperne 1 eller 2 for at tilføre den forudindstillede vandmængde.</a:t>
            </a:r>
          </a:p>
          <a:p>
            <a:r>
              <a:rPr lang="da-DK" sz="1200" b="0" i="0" u="none" strike="noStrike" kern="1200" baseline="0" dirty="0">
                <a:solidFill>
                  <a:schemeClr val="tx1"/>
                </a:solidFill>
                <a:latin typeface="+mn-lt"/>
                <a:ea typeface="+mn-ea"/>
                <a:cs typeface="+mn-cs"/>
              </a:rPr>
              <a:t>2. Tjek displayet for at se mængden af tilført vand under vandbeholdersymbolet og hastigheden over</a:t>
            </a:r>
          </a:p>
          <a:p>
            <a:r>
              <a:rPr lang="da-DK" sz="1200" b="0" i="0" u="none" strike="noStrike" kern="1200" baseline="0" dirty="0">
                <a:solidFill>
                  <a:schemeClr val="tx1"/>
                </a:solidFill>
                <a:latin typeface="+mn-lt"/>
                <a:ea typeface="+mn-ea"/>
                <a:cs typeface="+mn-cs"/>
              </a:rPr>
              <a:t>katetersymbolet.</a:t>
            </a:r>
          </a:p>
          <a:p>
            <a:r>
              <a:rPr lang="da-DK" sz="1200" b="0" i="0" u="none" strike="noStrike" kern="1200" baseline="0" dirty="0">
                <a:solidFill>
                  <a:schemeClr val="tx1"/>
                </a:solidFill>
                <a:latin typeface="+mn-lt"/>
                <a:ea typeface="+mn-ea"/>
                <a:cs typeface="+mn-cs"/>
              </a:rPr>
              <a:t>3. Stop eller paus irrigationen til enhver tid ved at slippe knappen.</a:t>
            </a:r>
          </a:p>
          <a:p>
            <a:r>
              <a:rPr lang="da-DK" sz="1200" b="0" i="0" u="none" strike="noStrike" kern="1200" baseline="0" dirty="0">
                <a:solidFill>
                  <a:schemeClr val="tx1"/>
                </a:solidFill>
                <a:latin typeface="+mn-lt"/>
                <a:ea typeface="+mn-ea"/>
                <a:cs typeface="+mn-cs"/>
              </a:rPr>
              <a:t>VIGTIGT: Sluk ikke for Navina Smart-kontrolenheden under vandtilførslen. Navina Smart-kontrolenheden bør ikke slukkes, før alle rør er frakoblet.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a:p>
        </p:txBody>
      </p:sp>
    </p:spTree>
    <p:extLst>
      <p:ext uri="{BB962C8B-B14F-4D97-AF65-F5344CB8AC3E}">
        <p14:creationId xmlns:p14="http://schemas.microsoft.com/office/powerpoint/2010/main" val="126385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noProof="0" dirty="0" err="1">
                <a:solidFill>
                  <a:schemeClr val="tx1"/>
                </a:solidFill>
                <a:latin typeface="+mn-lt"/>
                <a:ea typeface="+mn-ea"/>
                <a:cs typeface="+mn-cs"/>
              </a:rPr>
              <a:t>Transanal</a:t>
            </a:r>
            <a:r>
              <a:rPr lang="en-US" sz="1200" b="0" i="0" u="none" strike="noStrike" kern="1200" baseline="0" noProof="0" dirty="0">
                <a:solidFill>
                  <a:schemeClr val="tx1"/>
                </a:solidFill>
                <a:latin typeface="+mn-lt"/>
                <a:ea typeface="+mn-ea"/>
                <a:cs typeface="+mn-cs"/>
              </a:rPr>
              <a:t> irrigation (TAI) med </a:t>
            </a:r>
            <a:r>
              <a:rPr lang="en-US" sz="1200" b="0" i="0" u="none" strike="noStrike" kern="1200" baseline="0" noProof="0" dirty="0" err="1">
                <a:solidFill>
                  <a:schemeClr val="tx1"/>
                </a:solidFill>
                <a:latin typeface="+mn-lt"/>
                <a:ea typeface="+mn-ea"/>
                <a:cs typeface="+mn-cs"/>
              </a:rPr>
              <a:t>medicinske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hjælpemidler</a:t>
            </a:r>
            <a:r>
              <a:rPr lang="en-US" sz="1200" b="0" i="0" u="none" strike="noStrike" kern="1200" baseline="0" noProof="0" dirty="0">
                <a:solidFill>
                  <a:schemeClr val="tx1"/>
                </a:solidFill>
                <a:latin typeface="+mn-lt"/>
                <a:ea typeface="+mn-ea"/>
                <a:cs typeface="+mn-cs"/>
              </a:rPr>
              <a:t> er </a:t>
            </a:r>
            <a:r>
              <a:rPr lang="en-US" sz="1200" b="0" i="0" u="none" strike="noStrike" kern="1200" baseline="0" noProof="0" dirty="0" err="1">
                <a:solidFill>
                  <a:schemeClr val="tx1"/>
                </a:solidFill>
                <a:latin typeface="+mn-lt"/>
                <a:ea typeface="+mn-ea"/>
                <a:cs typeface="+mn-cs"/>
              </a:rPr>
              <a:t>i</a:t>
            </a:r>
            <a:r>
              <a:rPr lang="en-US" sz="1200" b="0" i="0" u="none" strike="noStrike" kern="1200" baseline="0" noProof="0" dirty="0">
                <a:solidFill>
                  <a:schemeClr val="tx1"/>
                </a:solidFill>
                <a:latin typeface="+mn-lt"/>
                <a:ea typeface="+mn-ea"/>
                <a:cs typeface="+mn-cs"/>
              </a:rPr>
              <a:t> det store hele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relativ</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ny</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opfindelse</a:t>
            </a:r>
            <a:r>
              <a:rPr lang="en-US" sz="1200" b="0" i="0" u="none" strike="noStrike" kern="1200" baseline="0" noProof="0" dirty="0">
                <a:solidFill>
                  <a:schemeClr val="tx1"/>
                </a:solidFill>
                <a:latin typeface="+mn-lt"/>
                <a:ea typeface="+mn-ea"/>
                <a:cs typeface="+mn-cs"/>
              </a:rPr>
              <a:t> mod </a:t>
            </a:r>
            <a:r>
              <a:rPr lang="en-US" sz="1200" b="0" i="0" u="none" strike="noStrike" kern="1200" baseline="0" noProof="0" dirty="0" err="1">
                <a:solidFill>
                  <a:schemeClr val="tx1"/>
                </a:solidFill>
                <a:latin typeface="+mn-lt"/>
                <a:ea typeface="+mn-ea"/>
                <a:cs typeface="+mn-cs"/>
              </a:rPr>
              <a:t>tarmdysfunktion</a:t>
            </a:r>
            <a:r>
              <a:rPr lang="en-US" sz="1200" b="0" i="0" u="none" strike="noStrike" kern="1200" baseline="0" noProof="0" dirty="0">
                <a:solidFill>
                  <a:schemeClr val="tx1"/>
                </a:solidFill>
                <a:latin typeface="+mn-lt"/>
                <a:ea typeface="+mn-ea"/>
                <a:cs typeface="+mn-cs"/>
              </a:rPr>
              <a:t>, men </a:t>
            </a:r>
            <a:r>
              <a:rPr lang="en-US" sz="1200" b="0" i="0" u="none" strike="noStrike" kern="1200" baseline="0" noProof="0" dirty="0" err="1">
                <a:solidFill>
                  <a:schemeClr val="tx1"/>
                </a:solidFill>
                <a:latin typeface="+mn-lt"/>
                <a:ea typeface="+mn-ea"/>
                <a:cs typeface="+mn-cs"/>
              </a:rPr>
              <a:t>rektal</a:t>
            </a:r>
            <a:r>
              <a:rPr lang="en-US" sz="1200" b="0" i="0" u="none" strike="noStrike" kern="1200" baseline="0" noProof="0" dirty="0">
                <a:solidFill>
                  <a:schemeClr val="tx1"/>
                </a:solidFill>
                <a:latin typeface="+mn-lt"/>
                <a:ea typeface="+mn-ea"/>
                <a:cs typeface="+mn-cs"/>
              </a:rPr>
              <a:t>/anal irrigation er et </a:t>
            </a:r>
            <a:r>
              <a:rPr lang="en-US" sz="1200" b="0" i="0" u="none" strike="noStrike" kern="1200" baseline="0" noProof="0" dirty="0" err="1">
                <a:solidFill>
                  <a:schemeClr val="tx1"/>
                </a:solidFill>
                <a:latin typeface="+mn-lt"/>
                <a:ea typeface="+mn-ea"/>
                <a:cs typeface="+mn-cs"/>
              </a:rPr>
              <a:t>gammelt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koncept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egyptisk</a:t>
            </a:r>
            <a:r>
              <a:rPr lang="en-US" sz="1200" b="0" i="0" u="none" strike="noStrike" kern="1200" baseline="0" noProof="0" dirty="0">
                <a:solidFill>
                  <a:schemeClr val="tx1"/>
                </a:solidFill>
                <a:latin typeface="+mn-lt"/>
                <a:ea typeface="+mn-ea"/>
                <a:cs typeface="+mn-cs"/>
              </a:rPr>
              <a:t> papyrus-rule </a:t>
            </a:r>
            <a:r>
              <a:rPr lang="en-US" sz="1200" b="0" i="0" u="none" strike="noStrike" kern="1200" baseline="0" noProof="0" dirty="0" err="1">
                <a:solidFill>
                  <a:schemeClr val="tx1"/>
                </a:solidFill>
                <a:latin typeface="+mn-lt"/>
                <a:ea typeface="+mn-ea"/>
                <a:cs typeface="+mn-cs"/>
              </a:rPr>
              <a:t>fra</a:t>
            </a:r>
            <a:r>
              <a:rPr lang="en-US" sz="1200" b="0" i="0" u="none" strike="noStrike" kern="1200" baseline="0" noProof="0" dirty="0">
                <a:solidFill>
                  <a:schemeClr val="tx1"/>
                </a:solidFill>
                <a:latin typeface="+mn-lt"/>
                <a:ea typeface="+mn-ea"/>
                <a:cs typeface="+mn-cs"/>
              </a:rPr>
              <a:t> det 16. </a:t>
            </a:r>
            <a:r>
              <a:rPr lang="en-US" sz="1200" b="0" i="0" u="none" strike="noStrike" kern="1200" baseline="0" noProof="0" dirty="0" err="1">
                <a:solidFill>
                  <a:schemeClr val="tx1"/>
                </a:solidFill>
                <a:latin typeface="+mn-lt"/>
                <a:ea typeface="+mn-ea"/>
                <a:cs typeface="+mn-cs"/>
              </a:rPr>
              <a:t>århundrede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før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vor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tidsregning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viser</a:t>
            </a:r>
            <a:r>
              <a:rPr lang="en-US" sz="1200" b="0" i="0" u="none" strike="noStrike" kern="1200" baseline="0" noProof="0" dirty="0">
                <a:solidFill>
                  <a:schemeClr val="tx1"/>
                </a:solidFill>
                <a:latin typeface="+mn-lt"/>
                <a:ea typeface="+mn-ea"/>
                <a:cs typeface="+mn-cs"/>
              </a:rPr>
              <a:t>, at man </a:t>
            </a:r>
            <a:r>
              <a:rPr lang="en-US" sz="1200" b="0" i="0" u="none" strike="noStrike" kern="1200" baseline="0" noProof="0" dirty="0" err="1">
                <a:solidFill>
                  <a:schemeClr val="tx1"/>
                </a:solidFill>
                <a:latin typeface="+mn-lt"/>
                <a:ea typeface="+mn-ea"/>
                <a:cs typeface="+mn-cs"/>
              </a:rPr>
              <a:t>dengang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troede</a:t>
            </a:r>
            <a:r>
              <a:rPr lang="en-US" sz="1200" b="0" i="0" u="none" strike="noStrike" kern="1200" baseline="0" noProof="0" dirty="0">
                <a:solidFill>
                  <a:schemeClr val="tx1"/>
                </a:solidFill>
                <a:latin typeface="+mn-lt"/>
                <a:ea typeface="+mn-ea"/>
                <a:cs typeface="+mn-cs"/>
              </a:rPr>
              <a:t>, at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giftig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substans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indtaget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gennem</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dårligt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behandlede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fødevarer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kunne</a:t>
            </a:r>
            <a:r>
              <a:rPr lang="en-US" sz="1200" b="0" i="0" u="none" strike="noStrike" kern="1200" baseline="0" noProof="0" dirty="0">
                <a:solidFill>
                  <a:schemeClr val="tx1"/>
                </a:solidFill>
                <a:latin typeface="+mn-lt"/>
                <a:ea typeface="+mn-ea"/>
                <a:cs typeface="+mn-cs"/>
              </a:rPr>
              <a:t> </a:t>
            </a:r>
            <a:r>
              <a:rPr lang="da-DK" sz="1200" b="0" i="0" u="none" strike="noStrike" kern="1200" baseline="0" noProof="0" dirty="0">
                <a:solidFill>
                  <a:schemeClr val="tx1"/>
                </a:solidFill>
                <a:latin typeface="+mn-lt"/>
                <a:ea typeface="+mn-ea"/>
                <a:cs typeface="+mn-cs"/>
              </a:rPr>
              <a:t>passere gennem tarmen og ind i blodbanen og derved forårsage lidelser i andre organer. Brugen af rektal irrigation i det gamle Egypten er sandsynligvis inspireret af den hellige ibis, der brugte sit lange næb til at indsætte vand i dens anus for at udvaske forrådnende materiale - ifølge den romerske forfatter Plinius den Ældre (AD23-79). Den hellige ibis var associeret med guden for visdom, Thoth, der siges at have udtænkt brugen af lavementer til at lindre tarmproblemer.</a:t>
            </a:r>
          </a:p>
          <a:p>
            <a:endParaRPr lang="da-DK" sz="1200" b="0" i="0" u="none" strike="noStrike" kern="1200" baseline="0" noProof="0" dirty="0">
              <a:solidFill>
                <a:schemeClr val="tx1"/>
              </a:solidFill>
              <a:latin typeface="+mn-lt"/>
              <a:ea typeface="+mn-ea"/>
              <a:cs typeface="+mn-cs"/>
            </a:endParaRPr>
          </a:p>
          <a:p>
            <a:r>
              <a:rPr lang="da-DK" sz="1200" b="0" i="0" u="none" strike="noStrike" kern="1200" baseline="0" noProof="0" dirty="0">
                <a:solidFill>
                  <a:schemeClr val="tx1"/>
                </a:solidFill>
                <a:latin typeface="+mn-lt"/>
                <a:ea typeface="+mn-ea"/>
                <a:cs typeface="+mn-cs"/>
              </a:rPr>
              <a:t>I oldtidens medicin blev lavementer og rektolyse brugt til at ''befri kroppen for de gifte'', der menes at stamme fra tarmen og forårsage sygdomme i mange andre organer. I begyndelsen af 1900-tallet havde en britisk kirurg, Sir William Arbuthnot Lane, en teori om, at når indholdet af tyktarmen stagnerede, blev ''giftige stoffer'' lettere optaget og førte til kroniske lidelser. Som et bevis udførte han omfattende kolektomier på patienter med en bred vifte af lidelser - fra arthritis til hypertension og hudpatologier. Samtidig publicerede British Medical Journal en artikel, der understøttede denne teori om, at fækal stase ændrede tyktarmens bakterieflora og dermed favoriserede bakterier, der er i stand til at producere toksin (enten anaerobe eller kolibakterier) med systemiske effekter.</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r>
              <a:rPr lang="da-DK" sz="1200" b="0" i="0" u="none" strike="noStrike" kern="1200" baseline="0" noProof="0" dirty="0">
                <a:solidFill>
                  <a:schemeClr val="tx1"/>
                </a:solidFill>
                <a:latin typeface="+mn-lt"/>
                <a:ea typeface="+mn-ea"/>
                <a:cs typeface="+mn-cs"/>
              </a:rPr>
              <a:t>For at opsummere så er TAI gennem århundreder blevet brugt til at behandle en lang række symptomer, herunder kvalme, træthed, depression, hovedpine, angst, gigt og forstoppelse. Det er også blevet brugt som et ritual og en del af det moderne sociale fænomen tarmskylning.</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r>
              <a:rPr lang="da-DK" sz="1200" b="0" i="0" u="none" strike="noStrike" kern="1200" baseline="0" noProof="0" dirty="0">
                <a:solidFill>
                  <a:schemeClr val="tx1"/>
                </a:solidFill>
                <a:latin typeface="+mn-lt"/>
                <a:ea typeface="+mn-ea"/>
                <a:cs typeface="+mn-cs"/>
              </a:rPr>
              <a:t>I 1980'erne blev der udviklet et særligt kateter med en oppustelig ballon for at lette brugen af lavement og forhindre lækage af lavementvæsken til børn med tarmdysfunktion på grund af spina bifida (Shandling og Gilmour 1987). Siden har flere undersøgelser dokumenteret effektiviteten og sikkerheden af behandlingen hos børn. TAI er også blevet brugt til udvalgte voksne med forstoppelse eller fækal inkontinens. Hos rygmarvsskadede patienter, som har gavn af behandlingen, kan TAI være vanskelig at håndtere på grund af immobilitet eller nedsat håndfunktion (Christensen et al 2006).</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I 2016 </a:t>
            </a:r>
            <a:r>
              <a:rPr lang="en-US" sz="1200" b="0" i="0" u="none" strike="noStrike" kern="1200" baseline="0" noProof="0" dirty="0" err="1">
                <a:solidFill>
                  <a:schemeClr val="tx1"/>
                </a:solidFill>
                <a:latin typeface="+mn-lt"/>
                <a:ea typeface="+mn-ea"/>
                <a:cs typeface="+mn-cs"/>
              </a:rPr>
              <a:t>blev</a:t>
            </a:r>
            <a:r>
              <a:rPr lang="en-US" sz="1200" b="0" i="0" u="none" strike="noStrike" kern="1200" baseline="0" noProof="0" dirty="0">
                <a:solidFill>
                  <a:schemeClr val="tx1"/>
                </a:solidFill>
                <a:latin typeface="+mn-lt"/>
                <a:ea typeface="+mn-ea"/>
                <a:cs typeface="+mn-cs"/>
              </a:rPr>
              <a:t> det </a:t>
            </a:r>
            <a:r>
              <a:rPr lang="en-US" sz="1200" b="0" i="0" u="none" strike="noStrike" kern="1200" baseline="0" noProof="0" dirty="0" err="1">
                <a:solidFill>
                  <a:schemeClr val="tx1"/>
                </a:solidFill>
                <a:latin typeface="+mn-lt"/>
                <a:ea typeface="+mn-ea"/>
                <a:cs typeface="+mn-cs"/>
              </a:rPr>
              <a:t>første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håndholdte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elektroniske</a:t>
            </a:r>
            <a:r>
              <a:rPr lang="en-US" sz="1200" b="0" i="0" u="none" strike="noStrike" kern="1200" baseline="0" noProof="0" dirty="0">
                <a:solidFill>
                  <a:schemeClr val="tx1"/>
                </a:solidFill>
                <a:latin typeface="+mn-lt"/>
                <a:ea typeface="+mn-ea"/>
                <a:cs typeface="+mn-cs"/>
              </a:rPr>
              <a:t> system for TAI, </a:t>
            </a:r>
            <a:r>
              <a:rPr lang="en-US" sz="1200" b="0" i="0" u="none" strike="noStrike" kern="1200" baseline="0" noProof="0" dirty="0" err="1">
                <a:solidFill>
                  <a:schemeClr val="tx1"/>
                </a:solidFill>
                <a:latin typeface="+mn-lt"/>
                <a:ea typeface="+mn-ea"/>
                <a:cs typeface="+mn-cs"/>
              </a:rPr>
              <a:t>Navina</a:t>
            </a:r>
            <a:r>
              <a:rPr lang="en-US" sz="1200" b="0" i="0" u="none" strike="noStrike" kern="1200" baseline="0" noProof="0" dirty="0">
                <a:solidFill>
                  <a:schemeClr val="tx1"/>
                </a:solidFill>
                <a:latin typeface="+mn-lt"/>
                <a:ea typeface="+mn-ea"/>
                <a:cs typeface="+mn-cs"/>
              </a:rPr>
              <a:t> Smart, </a:t>
            </a:r>
            <a:r>
              <a:rPr lang="en-US" sz="1200" b="0" i="0" u="none" strike="noStrike" kern="1200" baseline="0" noProof="0" dirty="0" err="1">
                <a:solidFill>
                  <a:schemeClr val="tx1"/>
                </a:solidFill>
                <a:latin typeface="+mn-lt"/>
                <a:ea typeface="+mn-ea"/>
                <a:cs typeface="+mn-cs"/>
              </a:rPr>
              <a:t>introduceret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til</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markedet</a:t>
            </a:r>
            <a:r>
              <a:rPr lang="en-US" sz="1200" b="0" i="0" u="none" strike="noStrike" kern="1200" baseline="0" noProof="0" dirty="0">
                <a:solidFill>
                  <a:schemeClr val="tx1"/>
                </a:solidFill>
                <a:latin typeface="+mn-lt"/>
                <a:ea typeface="+mn-ea"/>
                <a:cs typeface="+mn-cs"/>
              </a:rPr>
              <a:t>. Med </a:t>
            </a:r>
            <a:r>
              <a:rPr lang="en-US" sz="1200" b="0" i="0" u="none" strike="noStrike" kern="1200" baseline="0" noProof="0" dirty="0" err="1">
                <a:solidFill>
                  <a:schemeClr val="tx1"/>
                </a:solidFill>
                <a:latin typeface="+mn-lt"/>
                <a:ea typeface="+mn-ea"/>
                <a:cs typeface="+mn-cs"/>
              </a:rPr>
              <a:t>Navina</a:t>
            </a:r>
            <a:r>
              <a:rPr lang="en-US" sz="1200" b="0" i="0" u="none" strike="noStrike" kern="1200" baseline="0" noProof="0" dirty="0">
                <a:solidFill>
                  <a:schemeClr val="tx1"/>
                </a:solidFill>
                <a:latin typeface="+mn-lt"/>
                <a:ea typeface="+mn-ea"/>
                <a:cs typeface="+mn-cs"/>
              </a:rPr>
              <a:t> Smart </a:t>
            </a:r>
            <a:r>
              <a:rPr lang="en-US" sz="1200" b="0" i="0" u="none" strike="noStrike" kern="1200" baseline="0" noProof="0" dirty="0" err="1">
                <a:solidFill>
                  <a:schemeClr val="tx1"/>
                </a:solidFill>
                <a:latin typeface="+mn-lt"/>
                <a:ea typeface="+mn-ea"/>
                <a:cs typeface="+mn-cs"/>
              </a:rPr>
              <a:t>udf</a:t>
            </a:r>
            <a:r>
              <a:rPr lang="da-DK" sz="1200" b="0" i="0" u="none" strike="noStrike" kern="1200" baseline="0" noProof="0" dirty="0">
                <a:solidFill>
                  <a:schemeClr val="tx1"/>
                </a:solidFill>
                <a:latin typeface="+mn-lt"/>
                <a:ea typeface="+mn-ea"/>
                <a:cs typeface="+mn-cs"/>
              </a:rPr>
              <a:t>øres</a:t>
            </a:r>
            <a:r>
              <a:rPr lang="en-US" sz="1200" b="0" i="0" u="none" strike="noStrike" kern="1200" baseline="0" noProof="0" dirty="0">
                <a:solidFill>
                  <a:schemeClr val="tx1"/>
                </a:solidFill>
                <a:latin typeface="+mn-lt"/>
                <a:ea typeface="+mn-ea"/>
                <a:cs typeface="+mn-cs"/>
              </a:rPr>
              <a:t> TAI </a:t>
            </a:r>
            <a:r>
              <a:rPr lang="en-US" sz="1200" b="0" i="0" u="none" strike="noStrike" kern="1200" baseline="0" noProof="0" dirty="0" err="1">
                <a:solidFill>
                  <a:schemeClr val="tx1"/>
                </a:solidFill>
                <a:latin typeface="+mn-lt"/>
                <a:ea typeface="+mn-ea"/>
                <a:cs typeface="+mn-cs"/>
              </a:rPr>
              <a:t>ved</a:t>
            </a:r>
            <a:r>
              <a:rPr lang="en-US" sz="1200" b="0" i="0" u="none" strike="noStrike" kern="1200" baseline="0" noProof="0" dirty="0">
                <a:solidFill>
                  <a:schemeClr val="tx1"/>
                </a:solidFill>
                <a:latin typeface="+mn-lt"/>
                <a:ea typeface="+mn-ea"/>
                <a:cs typeface="+mn-cs"/>
              </a:rPr>
              <a:t> at </a:t>
            </a:r>
            <a:r>
              <a:rPr lang="en-US" sz="1200" b="0" i="0" u="none" strike="noStrike" kern="1200" baseline="0" noProof="0" dirty="0" err="1">
                <a:solidFill>
                  <a:schemeClr val="tx1"/>
                </a:solidFill>
                <a:latin typeface="+mn-lt"/>
                <a:ea typeface="+mn-ea"/>
                <a:cs typeface="+mn-cs"/>
              </a:rPr>
              <a:t>trykke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på</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knap </a:t>
            </a:r>
            <a:r>
              <a:rPr lang="en-US" sz="1200" b="0" i="0" u="none" strike="noStrike" kern="1200" baseline="0" noProof="0" dirty="0" err="1">
                <a:solidFill>
                  <a:schemeClr val="tx1"/>
                </a:solidFill>
                <a:latin typeface="+mn-lt"/>
                <a:ea typeface="+mn-ea"/>
                <a:cs typeface="+mn-cs"/>
              </a:rPr>
              <a:t>i</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stedet</a:t>
            </a:r>
            <a:r>
              <a:rPr lang="en-US" sz="1200" b="0" i="0" u="none" strike="noStrike" kern="1200" baseline="0" noProof="0" dirty="0">
                <a:solidFill>
                  <a:schemeClr val="tx1"/>
                </a:solidFill>
                <a:latin typeface="+mn-lt"/>
                <a:ea typeface="+mn-ea"/>
                <a:cs typeface="+mn-cs"/>
              </a:rPr>
              <a:t> for </a:t>
            </a:r>
            <a:r>
              <a:rPr lang="en-US" sz="1200" b="0" i="0" u="none" strike="noStrike" kern="1200" baseline="0" noProof="0" dirty="0" err="1">
                <a:solidFill>
                  <a:schemeClr val="tx1"/>
                </a:solidFill>
                <a:latin typeface="+mn-lt"/>
                <a:ea typeface="+mn-ea"/>
                <a:cs typeface="+mn-cs"/>
              </a:rPr>
              <a:t>manuelt</a:t>
            </a:r>
            <a:r>
              <a:rPr lang="en-US" sz="1200" b="0" i="0" u="none" strike="noStrike" kern="1200" baseline="0" noProof="0" dirty="0">
                <a:solidFill>
                  <a:schemeClr val="tx1"/>
                </a:solidFill>
                <a:latin typeface="+mn-lt"/>
                <a:ea typeface="+mn-ea"/>
                <a:cs typeface="+mn-cs"/>
              </a:rPr>
              <a:t> at </a:t>
            </a:r>
            <a:r>
              <a:rPr lang="en-US" sz="1200" b="0" i="0" u="none" strike="noStrike" kern="1200" baseline="0" noProof="0" dirty="0" err="1">
                <a:solidFill>
                  <a:schemeClr val="tx1"/>
                </a:solidFill>
                <a:latin typeface="+mn-lt"/>
                <a:ea typeface="+mn-ea"/>
                <a:cs typeface="+mn-cs"/>
              </a:rPr>
              <a:t>pumpe</a:t>
            </a:r>
            <a:r>
              <a:rPr lang="en-US" sz="1200" b="0" i="0" u="none" strike="noStrike" kern="1200" baseline="0" noProof="0" dirty="0">
                <a:solidFill>
                  <a:schemeClr val="tx1"/>
                </a:solidFill>
                <a:latin typeface="+mn-lt"/>
                <a:ea typeface="+mn-ea"/>
                <a:cs typeface="+mn-cs"/>
              </a:rPr>
              <a:t>.</a:t>
            </a:r>
          </a:p>
        </p:txBody>
      </p:sp>
    </p:spTree>
    <p:extLst>
      <p:ext uri="{BB962C8B-B14F-4D97-AF65-F5344CB8AC3E}">
        <p14:creationId xmlns:p14="http://schemas.microsoft.com/office/powerpoint/2010/main" val="222815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Indstil vandet</a:t>
            </a:r>
          </a:p>
          <a:p>
            <a:r>
              <a:rPr lang="da-DK" dirty="0"/>
              <a:t>Børn: Overvåg barnets ansigt under irrigationen for tegn på angst eller ubehag. Stop eller hold pause, hvis det er ubehageligt for barnet.</a:t>
            </a:r>
          </a:p>
          <a:p>
            <a:endParaRPr lang="da-DK" dirty="0"/>
          </a:p>
          <a:p>
            <a:r>
              <a:rPr lang="da-DK" dirty="0"/>
              <a:t>Navina Classic</a:t>
            </a:r>
          </a:p>
          <a:p>
            <a:r>
              <a:rPr lang="da-DK" dirty="0"/>
              <a:t>1. Åbn vandgennemstrømningen. Vandgennemstrømningen er åben, når du kan se vandsymbolet over den blå kontakt.</a:t>
            </a:r>
          </a:p>
          <a:p>
            <a:r>
              <a:rPr lang="da-DK" dirty="0"/>
              <a:t>2. Brug den mørkeblå pumpe til at tilføre mængden af vand.</a:t>
            </a:r>
          </a:p>
          <a:p>
            <a:r>
              <a:rPr lang="da-DK" dirty="0"/>
              <a:t>3. Stop eller paus irrigationen til enhver tid ved at slippe pumpen og lukke for vandstrømmen med den blå kontakt.</a:t>
            </a:r>
          </a:p>
          <a:p>
            <a:endParaRPr lang="da-DK" dirty="0"/>
          </a:p>
          <a:p>
            <a:r>
              <a:rPr lang="da-DK" dirty="0"/>
              <a:t>Bemærk: Hastigheden, hvormed vandet tilføres, varierer afhængigt af, hvor hurtigt du pumper. Pumpning med fuld pumpekapacitet hvert 5. til 10. sekund giver en hastighed på cirka 300-500 ml/min.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a:p>
        </p:txBody>
      </p:sp>
    </p:spTree>
    <p:extLst>
      <p:ext uri="{BB962C8B-B14F-4D97-AF65-F5344CB8AC3E}">
        <p14:creationId xmlns:p14="http://schemas.microsoft.com/office/powerpoint/2010/main" val="11994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Når du sidder på toilettet, skal du tømme ballonen helt, før du forsigtigt fjerner kateteret for at starte tømningen.</a:t>
            </a:r>
          </a:p>
          <a:p>
            <a:r>
              <a:rPr lang="da-DK" sz="1200" b="0" i="0" u="none" strike="noStrike" kern="1200" baseline="0" dirty="0">
                <a:solidFill>
                  <a:schemeClr val="tx1"/>
                </a:solidFill>
                <a:latin typeface="+mn-lt"/>
                <a:ea typeface="+mn-ea"/>
                <a:cs typeface="+mn-cs"/>
              </a:rPr>
              <a:t>Hvis tarmen ikke begynder at tømmes af sig selv, skal du slappe af i 10-15 minutter og derefter forsøge at læne dig frem, hoste, udføre mavemassage eller bevæge overkroppen for at starte tømningsprocessen. Tømningstiden er individuel og kan variere fra dag til dag. Sørg for en behagelig stilling på toilettet (med en fodskammel, hvis fødderne ikke rører jorden) for at fremme afslapning af bækkenbunden.</a:t>
            </a:r>
          </a:p>
          <a:p>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Fjern kateteret - Navina Smart</a:t>
            </a:r>
          </a:p>
          <a:p>
            <a:r>
              <a:rPr lang="da-DK" sz="1200" b="0" i="0" u="none" strike="noStrike" kern="1200" baseline="0" dirty="0">
                <a:solidFill>
                  <a:schemeClr val="tx1"/>
                </a:solidFill>
                <a:latin typeface="+mn-lt"/>
                <a:ea typeface="+mn-ea"/>
                <a:cs typeface="+mn-cs"/>
              </a:rPr>
              <a:t>1. Tryk på "tøm ballonen"-knappen, indtil ballonen er helt tom.</a:t>
            </a:r>
          </a:p>
          <a:p>
            <a:r>
              <a:rPr lang="da-DK" sz="1200" b="0" i="0" u="none" strike="noStrike" kern="1200" baseline="0" dirty="0">
                <a:solidFill>
                  <a:schemeClr val="tx1"/>
                </a:solidFill>
                <a:latin typeface="+mn-lt"/>
                <a:ea typeface="+mn-ea"/>
                <a:cs typeface="+mn-cs"/>
              </a:rPr>
              <a:t>2. Træk forsigtigt kateteret ud.</a:t>
            </a:r>
          </a:p>
          <a:p>
            <a:r>
              <a:rPr lang="da-DK" sz="1200" b="0" i="0" u="none" strike="noStrike" kern="1200" baseline="0" dirty="0">
                <a:solidFill>
                  <a:schemeClr val="tx1"/>
                </a:solidFill>
                <a:latin typeface="+mn-lt"/>
                <a:ea typeface="+mn-ea"/>
                <a:cs typeface="+mn-cs"/>
              </a:rPr>
              <a:t>3. Læg kateteret på kanten af ​​toilettet eller læg det tilbage i emballagen.</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VIGTIGT: I tilfælde af at ballonen ikke kan tømmes for luft, løsnes slangen enten fra katetersiden eller fra Navina</a:t>
            </a:r>
          </a:p>
          <a:p>
            <a:r>
              <a:rPr lang="da-DK" sz="1200" b="0" i="0" u="none" strike="noStrike" kern="1200" baseline="0" dirty="0">
                <a:solidFill>
                  <a:schemeClr val="tx1"/>
                </a:solidFill>
                <a:latin typeface="+mn-lt"/>
                <a:ea typeface="+mn-ea"/>
                <a:cs typeface="+mn-cs"/>
              </a:rPr>
              <a:t>kontrolenhed. Dette vil tømme ballonen med det samme.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Fjern keglen</a:t>
            </a:r>
          </a:p>
          <a:p>
            <a:r>
              <a:rPr lang="da-DK" sz="1200" b="0" i="0" u="none" strike="noStrike" kern="1200" baseline="0" dirty="0">
                <a:solidFill>
                  <a:schemeClr val="tx1"/>
                </a:solidFill>
                <a:latin typeface="+mn-lt"/>
                <a:ea typeface="+mn-ea"/>
                <a:cs typeface="+mn-cs"/>
              </a:rPr>
              <a:t>1. Træk forsigtigt keglen ud.</a:t>
            </a:r>
          </a:p>
          <a:p>
            <a:r>
              <a:rPr lang="da-DK" sz="1200" b="0" i="0" u="none" strike="noStrike" kern="1200" baseline="0" dirty="0">
                <a:solidFill>
                  <a:schemeClr val="tx1"/>
                </a:solidFill>
                <a:latin typeface="+mn-lt"/>
                <a:ea typeface="+mn-ea"/>
                <a:cs typeface="+mn-cs"/>
              </a:rPr>
              <a:t>2. Sæt keglen på kanten af ​​toilettet eller læg den tilbage i emballagen.</a:t>
            </a:r>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a:p>
        </p:txBody>
      </p:sp>
    </p:spTree>
    <p:extLst>
      <p:ext uri="{BB962C8B-B14F-4D97-AF65-F5344CB8AC3E}">
        <p14:creationId xmlns:p14="http://schemas.microsoft.com/office/powerpoint/2010/main" val="4992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Når du sidder på toilettet, skal du tømme ballonen helt, før du forsigtigt fjerner kateteret for at starte tømningen.</a:t>
            </a:r>
          </a:p>
          <a:p>
            <a:r>
              <a:rPr lang="da-DK" sz="1200" b="0" i="0" u="none" strike="noStrike" kern="1200" baseline="0" dirty="0">
                <a:solidFill>
                  <a:schemeClr val="tx1"/>
                </a:solidFill>
                <a:latin typeface="+mn-lt"/>
                <a:ea typeface="+mn-ea"/>
                <a:cs typeface="+mn-cs"/>
              </a:rPr>
              <a:t>Hvis tarmen ikke begynder at tømmes af sig selv, skal du slappe af i 10-15 minutter og derefter forsøge at læne dig frem, hoste, udføre mavemassage eller bevæge overkroppen for at starte tømningsprocessen. Tømningstiden er individuel og kan variere fra dag til dag. Sørg for en behagelig stilling på toilettet (med en fodskammel, hvis fødderne ikke rører jorden) for at fremme afslapning af bækkenbunden.</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Fjern kateteret Navina Classic</a:t>
            </a:r>
          </a:p>
          <a:p>
            <a:r>
              <a:rPr lang="da-DK" sz="1200" b="0" i="0" u="none" strike="noStrike" kern="1200" baseline="0" dirty="0">
                <a:solidFill>
                  <a:schemeClr val="tx1"/>
                </a:solidFill>
                <a:latin typeface="+mn-lt"/>
                <a:ea typeface="+mn-ea"/>
                <a:cs typeface="+mn-cs"/>
              </a:rPr>
              <a:t>1. Tryk og hold “tøm ballonen”-knappen nede, indtil ballonen er helt tom (kan tage 10 sekunder).</a:t>
            </a:r>
          </a:p>
          <a:p>
            <a:r>
              <a:rPr lang="da-DK" sz="1200" b="0" i="0" u="none" strike="noStrike" kern="1200" baseline="0" dirty="0">
                <a:solidFill>
                  <a:schemeClr val="tx1"/>
                </a:solidFill>
                <a:latin typeface="+mn-lt"/>
                <a:ea typeface="+mn-ea"/>
                <a:cs typeface="+mn-cs"/>
              </a:rPr>
              <a:t>2. Kateteret kan glide ud af sig selv. Hvis ikke, træk kateteret forsigtigt ud.</a:t>
            </a:r>
          </a:p>
          <a:p>
            <a:r>
              <a:rPr lang="da-DK" sz="1200" b="0" i="0" u="none" strike="noStrike" kern="1200" baseline="0" dirty="0">
                <a:solidFill>
                  <a:schemeClr val="tx1"/>
                </a:solidFill>
                <a:latin typeface="+mn-lt"/>
                <a:ea typeface="+mn-ea"/>
                <a:cs typeface="+mn-cs"/>
              </a:rPr>
              <a:t>3. Læg kateteret på kanten af ​​toilettet eller læg det tilbage i emballagen.</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VIGTIGT: I tilfælde af at ballonen ikke kan tømmes for luft, løsnes slangen enten fra katetersiden eller fra Navina</a:t>
            </a:r>
          </a:p>
          <a:p>
            <a:r>
              <a:rPr lang="da-DK" sz="1200" b="0" i="0" u="none" strike="noStrike" kern="1200" baseline="0" dirty="0">
                <a:solidFill>
                  <a:schemeClr val="tx1"/>
                </a:solidFill>
                <a:latin typeface="+mn-lt"/>
                <a:ea typeface="+mn-ea"/>
                <a:cs typeface="+mn-cs"/>
              </a:rPr>
              <a:t>styreenhed. Dette vil tømme ballonen med det samme.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Fjern keglen</a:t>
            </a:r>
          </a:p>
          <a:p>
            <a:r>
              <a:rPr lang="da-DK" sz="1200" b="0" i="0" u="none" strike="noStrike" kern="1200" baseline="0" dirty="0">
                <a:solidFill>
                  <a:schemeClr val="tx1"/>
                </a:solidFill>
                <a:latin typeface="+mn-lt"/>
                <a:ea typeface="+mn-ea"/>
                <a:cs typeface="+mn-cs"/>
              </a:rPr>
              <a:t>1. Træk forsigtigt keglen ud.</a:t>
            </a:r>
          </a:p>
          <a:p>
            <a:r>
              <a:rPr lang="da-DK" sz="1200" b="0" i="0" u="none" strike="noStrike" kern="1200" baseline="0" dirty="0">
                <a:solidFill>
                  <a:schemeClr val="tx1"/>
                </a:solidFill>
                <a:latin typeface="+mn-lt"/>
                <a:ea typeface="+mn-ea"/>
                <a:cs typeface="+mn-cs"/>
              </a:rPr>
              <a:t>2. Sæt keglen på kanten af ​​toilettet eller læg den tilbage i emballagen.</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a:p>
        </p:txBody>
      </p:sp>
    </p:spTree>
    <p:extLst>
      <p:ext uri="{BB962C8B-B14F-4D97-AF65-F5344CB8AC3E}">
        <p14:creationId xmlns:p14="http://schemas.microsoft.com/office/powerpoint/2010/main" val="117177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Det er vigtigt at rengøre enheden efter brug.</a:t>
            </a:r>
          </a:p>
          <a:p>
            <a:pPr marL="228600" indent="-228600">
              <a:buFont typeface="+mj-lt"/>
              <a:buAutoNum type="arabicPeriod"/>
            </a:pPr>
            <a:endParaRPr lang="da-DK" sz="1200" b="0" i="0" u="none" strike="noStrike" kern="1200" baseline="0" dirty="0">
              <a:solidFill>
                <a:schemeClr val="tx1"/>
              </a:solidFill>
              <a:latin typeface="+mn-lt"/>
              <a:ea typeface="+mn-ea"/>
              <a:cs typeface="+mn-cs"/>
            </a:endParaRPr>
          </a:p>
          <a:p>
            <a:pPr marL="228600" indent="-228600">
              <a:buFont typeface="+mj-lt"/>
              <a:buAutoNum type="arabicPeriod"/>
            </a:pPr>
            <a:r>
              <a:rPr lang="da-DK" sz="1200" b="0" i="0" u="none" strike="noStrike" kern="1200" baseline="0" dirty="0">
                <a:solidFill>
                  <a:schemeClr val="tx1"/>
                </a:solidFill>
                <a:latin typeface="+mn-lt"/>
                <a:ea typeface="+mn-ea"/>
                <a:cs typeface="+mn-cs"/>
              </a:rPr>
              <a:t>Åbn låget på vandbeholderen for at minimere trykket i systemet.</a:t>
            </a:r>
          </a:p>
          <a:p>
            <a:pPr marL="228600" indent="-228600">
              <a:buFont typeface="+mj-lt"/>
              <a:buAutoNum type="arabicPeriod"/>
            </a:pPr>
            <a:r>
              <a:rPr lang="da-DK" sz="1200" b="0" i="0" u="none" strike="noStrike" kern="1200" baseline="0" dirty="0">
                <a:solidFill>
                  <a:schemeClr val="tx1"/>
                </a:solidFill>
                <a:latin typeface="+mn-lt"/>
                <a:ea typeface="+mn-ea"/>
                <a:cs typeface="+mn-cs"/>
              </a:rPr>
              <a:t>Fjern den lyseblå forbindelse fra Navina Smart-kontrolenheden.</a:t>
            </a:r>
          </a:p>
          <a:p>
            <a:pPr marL="228600" indent="-228600">
              <a:buFont typeface="+mj-lt"/>
              <a:buAutoNum type="arabicPeriod"/>
            </a:pPr>
            <a:r>
              <a:rPr lang="da-DK" sz="1200" b="0" i="0" u="none" strike="noStrike" kern="1200" baseline="0" dirty="0">
                <a:solidFill>
                  <a:schemeClr val="tx1"/>
                </a:solidFill>
                <a:latin typeface="+mn-lt"/>
                <a:ea typeface="+mn-ea"/>
                <a:cs typeface="+mn-cs"/>
              </a:rPr>
              <a:t>Tøm slangen for vand.</a:t>
            </a:r>
          </a:p>
          <a:p>
            <a:pPr marL="457200" lvl="1" indent="0">
              <a:buFont typeface="+mj-lt"/>
              <a:buNone/>
            </a:pPr>
            <a:r>
              <a:rPr lang="da-DK" sz="1200" b="0" i="0" u="none" strike="noStrike" kern="1200" baseline="0" dirty="0">
                <a:solidFill>
                  <a:schemeClr val="tx1"/>
                </a:solidFill>
                <a:latin typeface="+mn-lt"/>
                <a:ea typeface="+mn-ea"/>
                <a:cs typeface="+mn-cs"/>
              </a:rPr>
              <a:t>Hvis kateteret hænger i toilettet, hæves slangen for at tømme vand.</a:t>
            </a:r>
          </a:p>
          <a:p>
            <a:pPr marL="457200" lvl="1" indent="0">
              <a:buFont typeface="+mj-lt"/>
              <a:buNone/>
            </a:pPr>
            <a:r>
              <a:rPr lang="da-DK" sz="1200" b="0" i="0" u="none" strike="noStrike" kern="1200" baseline="0" dirty="0">
                <a:solidFill>
                  <a:schemeClr val="tx1"/>
                </a:solidFill>
                <a:latin typeface="+mn-lt"/>
                <a:ea typeface="+mn-ea"/>
                <a:cs typeface="+mn-cs"/>
              </a:rPr>
              <a:t>Hvis kateteret er i emballagen, skal du tømme vandet gennem det lyseblå stik.</a:t>
            </a:r>
          </a:p>
          <a:p>
            <a:pPr marL="228600" indent="-228600">
              <a:buFont typeface="+mj-lt"/>
              <a:buAutoNum type="arabicPeriod"/>
            </a:pPr>
            <a:r>
              <a:rPr lang="da-DK" sz="1200" b="0" i="0" u="none" strike="noStrike" kern="1200" baseline="0" dirty="0">
                <a:solidFill>
                  <a:schemeClr val="tx1"/>
                </a:solidFill>
                <a:latin typeface="+mn-lt"/>
                <a:ea typeface="+mn-ea"/>
                <a:cs typeface="+mn-cs"/>
              </a:rPr>
              <a:t>Fjern røret med den mørkeblå forbindelse fra Navina Smart-kontrolenheden.</a:t>
            </a:r>
          </a:p>
          <a:p>
            <a:pPr marL="228600" indent="-228600">
              <a:buFont typeface="+mj-lt"/>
              <a:buAutoNum type="arabicPeriod"/>
            </a:pPr>
            <a:r>
              <a:rPr lang="da-DK" sz="1200" b="0" i="0" u="none" strike="noStrike" kern="1200" baseline="0" dirty="0">
                <a:solidFill>
                  <a:schemeClr val="tx1"/>
                </a:solidFill>
                <a:latin typeface="+mn-lt"/>
                <a:ea typeface="+mn-ea"/>
                <a:cs typeface="+mn-cs"/>
              </a:rPr>
              <a:t>Løft slangen, så det resterende vand løber tilbage til vandbeholderen.</a:t>
            </a:r>
          </a:p>
          <a:p>
            <a:pPr marL="228600" indent="-228600">
              <a:buFont typeface="+mj-lt"/>
              <a:buAutoNum type="arabicPeriod"/>
            </a:pPr>
            <a:r>
              <a:rPr lang="da-DK" sz="1200" b="0" i="0" u="none" strike="noStrike" kern="1200" baseline="0" dirty="0">
                <a:solidFill>
                  <a:schemeClr val="tx1"/>
                </a:solidFill>
                <a:latin typeface="+mn-lt"/>
                <a:ea typeface="+mn-ea"/>
                <a:cs typeface="+mn-cs"/>
              </a:rPr>
              <a:t>Tryk og hold tænd/sluk-knappen nede et par sekunder for at slukke for Navina Smart-kontrolenheden.</a:t>
            </a:r>
          </a:p>
          <a:p>
            <a:pPr marL="0" indent="0">
              <a:buFont typeface="+mj-lt"/>
              <a:buNone/>
            </a:pPr>
            <a:r>
              <a:rPr lang="da-DK" sz="1200" b="0" i="0" u="none" strike="noStrike" kern="1200" baseline="0" dirty="0">
                <a:solidFill>
                  <a:schemeClr val="tx1"/>
                </a:solidFill>
                <a:latin typeface="+mn-lt"/>
                <a:ea typeface="+mn-ea"/>
                <a:cs typeface="+mn-cs"/>
              </a:rPr>
              <a:t>	Bemærk: Hvis skærmen er i strømsparetilstand, skal du trykke på den for at genaktivere skærmen og derefter trykke på knappen og holde den 	nede én gang mere i et par sekunder for at slukke for Navina Smart-kontrolenheden.</a:t>
            </a:r>
          </a:p>
          <a:p>
            <a:pPr marL="0" indent="0">
              <a:buFont typeface="+mj-lt"/>
              <a:buNone/>
            </a:pPr>
            <a:r>
              <a:rPr lang="da-DK" sz="1200" b="0" i="0" u="none" strike="noStrike" kern="1200" baseline="0" dirty="0">
                <a:solidFill>
                  <a:schemeClr val="tx1"/>
                </a:solidFill>
                <a:latin typeface="+mn-lt"/>
                <a:ea typeface="+mn-ea"/>
                <a:cs typeface="+mn-cs"/>
              </a:rPr>
              <a:t>7. Vend kontrolenheden på hovedet over toilettet eller håndvasken for at tømme eventuelt resterende vand.</a:t>
            </a:r>
          </a:p>
          <a:p>
            <a:pPr marL="0" indent="0">
              <a:buFont typeface="+mj-lt"/>
              <a:buNone/>
            </a:pPr>
            <a:r>
              <a:rPr lang="da-DK" sz="1200" b="0" i="0" u="none" strike="noStrike" kern="1200" baseline="0" dirty="0">
                <a:solidFill>
                  <a:schemeClr val="tx1"/>
                </a:solidFill>
                <a:latin typeface="+mn-lt"/>
                <a:ea typeface="+mn-ea"/>
                <a:cs typeface="+mn-cs"/>
              </a:rPr>
              <a:t>8. Fjern den mørkeblå tilslutning fra vandbeholderen og tøm det resterende vand.</a:t>
            </a:r>
          </a:p>
          <a:p>
            <a:pPr marL="0" indent="0">
              <a:buFont typeface="+mj-lt"/>
              <a:buNone/>
            </a:pPr>
            <a:r>
              <a:rPr lang="da-DK" sz="1200" b="0" i="0" u="none" strike="noStrike" kern="1200" baseline="0" dirty="0">
                <a:solidFill>
                  <a:schemeClr val="tx1"/>
                </a:solidFill>
                <a:latin typeface="+mn-lt"/>
                <a:ea typeface="+mn-ea"/>
                <a:cs typeface="+mn-cs"/>
              </a:rPr>
              <a:t>9. Hold røret med den hvide forbindelse, og læg kateteret tilbage i emballagen, hvis det ikke allerede er der, og fjern den fra røret.</a:t>
            </a:r>
          </a:p>
          <a:p>
            <a:pPr marL="0" indent="0">
              <a:buFont typeface="+mj-lt"/>
              <a:buNone/>
            </a:pPr>
            <a:r>
              <a:rPr lang="da-DK" sz="1200" b="0" i="0" u="none" strike="noStrike" kern="1200" baseline="0" dirty="0">
                <a:solidFill>
                  <a:schemeClr val="tx1"/>
                </a:solidFill>
                <a:latin typeface="+mn-lt"/>
                <a:ea typeface="+mn-ea"/>
                <a:cs typeface="+mn-cs"/>
              </a:rPr>
              <a:t>10. Bortskaf engangskatetret og emballagen sammen med husholdningsaffaldet.</a:t>
            </a:r>
          </a:p>
          <a:p>
            <a:pPr marL="0" indent="0">
              <a:buFont typeface="+mj-lt"/>
              <a:buNone/>
            </a:pPr>
            <a:r>
              <a:rPr lang="da-DK" sz="1200" b="0" i="0" u="none" strike="noStrike" kern="1200" baseline="0" dirty="0">
                <a:solidFill>
                  <a:schemeClr val="tx1"/>
                </a:solidFill>
                <a:latin typeface="+mn-lt"/>
                <a:ea typeface="+mn-ea"/>
                <a:cs typeface="+mn-cs"/>
              </a:rPr>
              <a:t>11. Rengør og tør de resterende dele af systemet med en klud og mildt sæbevand.</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a:p>
        </p:txBody>
      </p:sp>
    </p:spTree>
    <p:extLst>
      <p:ext uri="{BB962C8B-B14F-4D97-AF65-F5344CB8AC3E}">
        <p14:creationId xmlns:p14="http://schemas.microsoft.com/office/powerpoint/2010/main" val="164524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er vigtigt at rengøre enheden efter brug.</a:t>
            </a:r>
          </a:p>
          <a:p>
            <a:pPr marL="228600" indent="-228600">
              <a:buFont typeface="+mj-lt"/>
              <a:buAutoNum type="arabicPeriod"/>
            </a:pPr>
            <a:endParaRPr lang="da-DK" dirty="0"/>
          </a:p>
          <a:p>
            <a:pPr marL="228600" indent="-228600">
              <a:buFont typeface="+mj-lt"/>
              <a:buAutoNum type="arabicPeriod"/>
            </a:pPr>
            <a:r>
              <a:rPr lang="da-DK" dirty="0"/>
              <a:t>Åbn låget på vandbeholderen for at minimere trykket i systemet.</a:t>
            </a:r>
          </a:p>
          <a:p>
            <a:pPr marL="228600" indent="-228600">
              <a:buFont typeface="+mj-lt"/>
              <a:buAutoNum type="arabicPeriod"/>
            </a:pPr>
            <a:r>
              <a:rPr lang="da-DK" dirty="0"/>
              <a:t>Fjern den lyseblå forbindelse fra Navina Classic-kontrolenheden.</a:t>
            </a:r>
          </a:p>
          <a:p>
            <a:pPr marL="228600" indent="-228600">
              <a:buFont typeface="+mj-lt"/>
              <a:buAutoNum type="arabicPeriod"/>
            </a:pPr>
            <a:r>
              <a:rPr lang="da-DK" dirty="0"/>
              <a:t>Tøm røret for vand.</a:t>
            </a:r>
          </a:p>
          <a:p>
            <a:pPr marL="457200" lvl="1" indent="0">
              <a:buFont typeface="+mj-lt"/>
              <a:buNone/>
            </a:pPr>
            <a:r>
              <a:rPr lang="da-DK" dirty="0"/>
              <a:t>• Hvis kateteret eller keglen hænger i toilettet, hæves røret for at tømme vand.</a:t>
            </a:r>
          </a:p>
          <a:p>
            <a:pPr marL="457200" lvl="1" indent="0">
              <a:buFont typeface="+mj-lt"/>
              <a:buNone/>
            </a:pPr>
            <a:r>
              <a:rPr lang="da-DK" dirty="0"/>
              <a:t>• Hvis kateteret eller keglen er i emballagen, skal du tømme vandet gennem det lyseblå stik.</a:t>
            </a:r>
          </a:p>
          <a:p>
            <a:pPr marL="228600" indent="-228600">
              <a:buFont typeface="+mj-lt"/>
              <a:buAutoNum type="arabicPeriod"/>
            </a:pPr>
            <a:r>
              <a:rPr lang="da-DK" dirty="0"/>
              <a:t>Fjern slangen med den mørkeblå forbindelse fra Navina Classic-kontrolenheden.</a:t>
            </a:r>
          </a:p>
          <a:p>
            <a:pPr marL="228600" indent="-228600">
              <a:buFont typeface="+mj-lt"/>
              <a:buAutoNum type="arabicPeriod"/>
            </a:pPr>
            <a:r>
              <a:rPr lang="da-DK" dirty="0"/>
              <a:t>Løft slangen, så det resterende vand løber tilbage til vandbeholderen.</a:t>
            </a:r>
          </a:p>
          <a:p>
            <a:pPr marL="228600" indent="-228600">
              <a:buFont typeface="+mj-lt"/>
              <a:buAutoNum type="arabicPeriod"/>
            </a:pPr>
            <a:r>
              <a:rPr lang="da-DK" dirty="0"/>
              <a:t>Åbn vandgennemstrømningen.</a:t>
            </a:r>
          </a:p>
          <a:p>
            <a:pPr marL="228600" indent="-228600">
              <a:buFont typeface="+mj-lt"/>
              <a:buAutoNum type="arabicPeriod"/>
            </a:pPr>
            <a:r>
              <a:rPr lang="da-DK" dirty="0"/>
              <a:t>Vend enheden på hovedet over toilettet eller håndvasken for at tømme eventuelt resterende vand.</a:t>
            </a:r>
          </a:p>
          <a:p>
            <a:pPr marL="0" indent="0">
              <a:buFont typeface="+mj-lt"/>
              <a:buNone/>
            </a:pPr>
            <a:r>
              <a:rPr lang="da-DK" dirty="0"/>
              <a:t>	Bemærk: Tryk på pumperne kan hjælpe med at sikre, at de sidste dråber vand kommer ud af kontrolenheden.</a:t>
            </a:r>
          </a:p>
          <a:p>
            <a:pPr marL="0" indent="0">
              <a:buFont typeface="+mj-lt"/>
              <a:buNone/>
            </a:pPr>
            <a:r>
              <a:rPr lang="da-DK" dirty="0"/>
              <a:t>8. Fjern den mørkeblå tilslutning fra vandbeholderen og tøm det resterende vand.</a:t>
            </a:r>
          </a:p>
          <a:p>
            <a:pPr marL="0" indent="0">
              <a:buFont typeface="+mj-lt"/>
              <a:buNone/>
            </a:pPr>
            <a:r>
              <a:rPr lang="da-DK" dirty="0"/>
              <a:t>9. Hold røret med den hvide forbindelse, og sæt kateteret eller keglen tilbage i emballagen, hvis det ikke allerede er der, og afmonter det fra røret.</a:t>
            </a:r>
          </a:p>
          <a:p>
            <a:pPr marL="0" indent="0">
              <a:buFont typeface="+mj-lt"/>
              <a:buNone/>
            </a:pPr>
            <a:r>
              <a:rPr lang="da-DK" dirty="0"/>
              <a:t>10. Bortskaf engangskateteret eller -keglen og emballagen sammen med husholdningsaffaldet.</a:t>
            </a:r>
          </a:p>
          <a:p>
            <a:pPr marL="0" indent="0">
              <a:buFont typeface="+mj-lt"/>
              <a:buNone/>
            </a:pPr>
            <a:r>
              <a:rPr lang="da-DK" dirty="0"/>
              <a:t>11. Rengør og tør de resterende dele af systemet med en klud og mildt sæbevand.</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44</a:t>
            </a:fld>
            <a:endParaRPr lang="en-US"/>
          </a:p>
        </p:txBody>
      </p:sp>
    </p:spTree>
    <p:extLst>
      <p:ext uri="{BB962C8B-B14F-4D97-AF65-F5344CB8AC3E}">
        <p14:creationId xmlns:p14="http://schemas.microsoft.com/office/powerpoint/2010/main" val="24241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da-DK" sz="1200" b="0" i="0" u="none" strike="noStrike" kern="1200" baseline="0" dirty="0">
                <a:solidFill>
                  <a:schemeClr val="tx1"/>
                </a:solidFill>
                <a:latin typeface="+mn-lt"/>
                <a:ea typeface="+mn-ea"/>
                <a:cs typeface="+mn-cs"/>
              </a:rPr>
              <a:t>1. Tryk på knappen for at genstarte Navina Smart-kontrolenheden.</a:t>
            </a:r>
          </a:p>
          <a:p>
            <a:r>
              <a:rPr lang="da-DK" sz="1200" b="0" i="0" u="none" strike="noStrike" kern="1200" baseline="0" dirty="0">
                <a:solidFill>
                  <a:schemeClr val="tx1"/>
                </a:solidFill>
                <a:latin typeface="+mn-lt"/>
                <a:ea typeface="+mn-ea"/>
                <a:cs typeface="+mn-cs"/>
              </a:rPr>
              <a:t>2. Aktiver Bluetooth® på din mobile enhed.</a:t>
            </a:r>
          </a:p>
          <a:p>
            <a:r>
              <a:rPr lang="da-DK" sz="1200" b="0" i="0" u="none" strike="noStrike" kern="1200" baseline="0" dirty="0">
                <a:solidFill>
                  <a:schemeClr val="tx1"/>
                </a:solidFill>
                <a:latin typeface="+mn-lt"/>
                <a:ea typeface="+mn-ea"/>
                <a:cs typeface="+mn-cs"/>
              </a:rPr>
              <a:t>3. Åbn Navina™ Smart-appen.</a:t>
            </a:r>
          </a:p>
          <a:p>
            <a:r>
              <a:rPr lang="da-DK" sz="1200" b="0" i="0" u="none" strike="noStrike" kern="1200" baseline="0" dirty="0">
                <a:solidFill>
                  <a:schemeClr val="tx1"/>
                </a:solidFill>
                <a:latin typeface="+mn-lt"/>
                <a:ea typeface="+mn-ea"/>
                <a:cs typeface="+mn-cs"/>
              </a:rPr>
              <a:t>4. Indtast pinkode.</a:t>
            </a:r>
          </a:p>
          <a:p>
            <a:r>
              <a:rPr lang="da-DK" sz="1200" b="0" i="1" u="none" strike="noStrike" kern="1200" baseline="0" dirty="0">
                <a:solidFill>
                  <a:schemeClr val="tx1"/>
                </a:solidFill>
                <a:latin typeface="+mn-lt"/>
                <a:ea typeface="+mn-ea"/>
                <a:cs typeface="+mn-cs"/>
              </a:rPr>
              <a:t>Bemærk: Hvis du har mistet PIN-koden, skal du bruge de sidste fire cifre i serienummeret, der findes på skærmen på din Navina Smart-kontrolenhed.</a:t>
            </a:r>
          </a:p>
          <a:p>
            <a:r>
              <a:rPr lang="da-DK" sz="1200" b="0" i="1" u="none" strike="noStrike" kern="1200" baseline="0" dirty="0">
                <a:solidFill>
                  <a:schemeClr val="tx1"/>
                </a:solidFill>
                <a:latin typeface="+mn-lt"/>
                <a:ea typeface="+mn-ea"/>
                <a:cs typeface="+mn-cs"/>
              </a:rPr>
              <a:t>På grund af cybersikkerhed anbefales det at aktivere pinkoden på Navina Smart Mobile App.</a:t>
            </a:r>
          </a:p>
          <a:p>
            <a:r>
              <a:rPr lang="da-DK" sz="1200" b="0" i="0" u="none" strike="noStrike" kern="1200" baseline="0" dirty="0">
                <a:solidFill>
                  <a:schemeClr val="tx1"/>
                </a:solidFill>
                <a:latin typeface="+mn-lt"/>
                <a:ea typeface="+mn-ea"/>
                <a:cs typeface="+mn-cs"/>
              </a:rPr>
              <a:t>5. Bekræft kontrolenhedens identitet for at parre den med appen (kun første gang).</a:t>
            </a:r>
          </a:p>
          <a:p>
            <a:r>
              <a:rPr lang="da-DK" sz="1200" b="0" i="0" u="none" strike="noStrike" kern="1200" baseline="0" dirty="0">
                <a:solidFill>
                  <a:schemeClr val="tx1"/>
                </a:solidFill>
                <a:latin typeface="+mn-lt"/>
                <a:ea typeface="+mn-ea"/>
                <a:cs typeface="+mn-cs"/>
              </a:rPr>
              <a:t>6. Vælg synkroniser i appens hovedmenu.</a:t>
            </a:r>
          </a:p>
          <a:p>
            <a:r>
              <a:rPr lang="da-DK" sz="1200" b="0" i="0" u="none" strike="noStrike" kern="1200" baseline="0" dirty="0">
                <a:solidFill>
                  <a:schemeClr val="tx1"/>
                </a:solidFill>
                <a:latin typeface="+mn-lt"/>
                <a:ea typeface="+mn-ea"/>
                <a:cs typeface="+mn-cs"/>
              </a:rPr>
              <a:t>7. Bedøm den seneste vandmængde, der er uploadet i appen.</a:t>
            </a:r>
          </a:p>
          <a:p>
            <a:r>
              <a:rPr lang="da-DK" sz="1200" b="0" i="1" u="none" strike="noStrike" kern="1200" baseline="0" dirty="0">
                <a:solidFill>
                  <a:schemeClr val="tx1"/>
                </a:solidFill>
                <a:latin typeface="+mn-lt"/>
                <a:ea typeface="+mn-ea"/>
                <a:cs typeface="+mn-cs"/>
              </a:rPr>
              <a:t>Bemærk: Når du er på velkomstskærmen på Navina Smart-kontrolenheden, vil Bluetooth® være aktiv, så du kan overføre dine data til din Navina Smart-app. Bluetooth® er kun aktiv, mens du er på velkomstskærmen. Der kan ikke overføres data under irrigationen.</a:t>
            </a:r>
            <a:endParaRPr lang="en-US" sz="1200" b="0" i="1"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da-DK" sz="1200" b="0" i="0" u="none" strike="noStrike" kern="1200" baseline="0" dirty="0">
                <a:solidFill>
                  <a:schemeClr val="tx1"/>
                </a:solidFill>
                <a:latin typeface="+mn-lt"/>
                <a:ea typeface="+mn-ea"/>
                <a:cs typeface="+mn-cs"/>
              </a:rPr>
              <a:t>Anbefalingerne er, at TAI skal udføres dagligt i begyndelsen, og efter cirka 10-14 dage skal det reduceres til skiftende dage, hvor det er muligt. Desuden er det en fordel at opretholde en regelmæssig TAI-rutine, og at udføre TAI 20-30 minutter efter et måltid vil drage fordel af den gastrokoliske reaktion. Tidspunktet på dagen bør vælges, så det passer til patientens livsstil.</a:t>
            </a:r>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57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47</a:t>
            </a:fld>
            <a:endParaRPr lang="en-US"/>
          </a:p>
        </p:txBody>
      </p:sp>
    </p:spTree>
    <p:extLst>
      <p:ext uri="{BB962C8B-B14F-4D97-AF65-F5344CB8AC3E}">
        <p14:creationId xmlns:p14="http://schemas.microsoft.com/office/powerpoint/2010/main" val="3189992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da-DK" dirty="0"/>
              <a:t>I en undersøgelse om fastholdelse af TAI var hovedårsagerne til at afbryde TAI efter en vellykket træningssession manglende effektivitet af behandlingen (41 %), for mange begrænsninger (23 %) eller tekniske problemer (36 %), såsom:</a:t>
            </a:r>
          </a:p>
          <a:p>
            <a:pPr marL="171450" indent="-171450">
              <a:buFont typeface="Arial" panose="020B0604020202020204" pitchFamily="34" charset="0"/>
              <a:buChar char="•"/>
            </a:pPr>
            <a:r>
              <a:rPr lang="da-DK" dirty="0"/>
              <a:t>Kateterafvisning</a:t>
            </a:r>
          </a:p>
          <a:p>
            <a:pPr marL="171450" indent="-171450">
              <a:buFont typeface="Arial" panose="020B0604020202020204" pitchFamily="34" charset="0"/>
              <a:buChar char="•"/>
            </a:pPr>
            <a:r>
              <a:rPr lang="da-DK" dirty="0"/>
              <a:t>Rektal ballon brist</a:t>
            </a:r>
          </a:p>
          <a:p>
            <a:pPr marL="171450" indent="-171450">
              <a:buFont typeface="Arial" panose="020B0604020202020204" pitchFamily="34" charset="0"/>
              <a:buChar char="•"/>
            </a:pPr>
            <a:r>
              <a:rPr lang="da-DK" dirty="0"/>
              <a:t>Indsprøjtet vandlækage</a:t>
            </a:r>
          </a:p>
          <a:p>
            <a:pPr marL="171450" indent="-171450">
              <a:buFont typeface="Arial" panose="020B0604020202020204" pitchFamily="34" charset="0"/>
              <a:buChar char="•"/>
            </a:pPr>
            <a:r>
              <a:rPr lang="da-DK" dirty="0"/>
              <a:t>Smerter under irrigationen</a:t>
            </a:r>
          </a:p>
          <a:p>
            <a:pPr marL="171450" indent="-171450">
              <a:buFont typeface="Arial" panose="020B0604020202020204" pitchFamily="34" charset="0"/>
              <a:buChar char="•"/>
            </a:pPr>
            <a:r>
              <a:rPr lang="da-DK" dirty="0"/>
              <a:t>Anal blødning</a:t>
            </a:r>
          </a:p>
          <a:p>
            <a:pPr marL="171450" indent="-171450">
              <a:buFont typeface="Arial" panose="020B0604020202020204" pitchFamily="34" charset="0"/>
              <a:buChar char="•"/>
            </a:pPr>
            <a:r>
              <a:rPr lang="da-DK" dirty="0"/>
              <a:t>Anal fissur</a:t>
            </a:r>
            <a:endParaRPr lang="sv-SE" dirty="0"/>
          </a:p>
          <a:p>
            <a:endParaRPr lang="sv-SE"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48</a:t>
            </a:fld>
            <a:endParaRPr lang="en-US"/>
          </a:p>
        </p:txBody>
      </p:sp>
    </p:spTree>
    <p:extLst>
      <p:ext uri="{BB962C8B-B14F-4D97-AF65-F5344CB8AC3E}">
        <p14:creationId xmlns:p14="http://schemas.microsoft.com/office/powerpoint/2010/main" val="193886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49</a:t>
            </a:fld>
            <a:endParaRPr lang="en-US"/>
          </a:p>
        </p:txBody>
      </p:sp>
    </p:spTree>
    <p:extLst>
      <p:ext uri="{BB962C8B-B14F-4D97-AF65-F5344CB8AC3E}">
        <p14:creationId xmlns:p14="http://schemas.microsoft.com/office/powerpoint/2010/main" val="229050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a:p>
        </p:txBody>
      </p:sp>
    </p:spTree>
    <p:extLst>
      <p:ext uri="{BB962C8B-B14F-4D97-AF65-F5344CB8AC3E}">
        <p14:creationId xmlns:p14="http://schemas.microsoft.com/office/powerpoint/2010/main" val="374515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Navina Smart app er et nyttigt værktøj til opfølgning på TAI og hjælper med at optimere og skræddersy indstillingerne til brugerne. Navina Smart-appen er sat op med Navina Smart-kontrolenheden, som gør det muligt automatisk at overføre oplysninger om brugt vandvolumen, ballonstørrelse, vandstrømningshastighed og varigheden af irrigationen til appen. Kombinationen af behandlingsdata og hvis brugeren vurderer proceduren kan bruges i diskussioner for at finde de rigtige indstillinger for hver enkelt bruger. Under påbegyndelse og ved opfølgning kan en dagbog være nyttig til at justere indstillinger og skræddersy behandlingen. Data fra appen kan ses i appen, eller de kan deles via en e-mail i en vandingsrapport.</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Navina Smart Treatment-skema angiver, hvilke skridt der skal tages, når der foretages ændringer af den enkelte brugers TAI-behandling.</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50</a:t>
            </a:fld>
            <a:endParaRPr lang="en-US"/>
          </a:p>
        </p:txBody>
      </p:sp>
    </p:spTree>
    <p:extLst>
      <p:ext uri="{BB962C8B-B14F-4D97-AF65-F5344CB8AC3E}">
        <p14:creationId xmlns:p14="http://schemas.microsoft.com/office/powerpoint/2010/main" val="2267785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noProof="0" dirty="0"/>
              <a:t>Der </a:t>
            </a:r>
            <a:r>
              <a:rPr lang="en-US" b="0" noProof="0" dirty="0" err="1"/>
              <a:t>kan</a:t>
            </a:r>
            <a:r>
              <a:rPr lang="en-US" b="0" noProof="0" dirty="0"/>
              <a:t> </a:t>
            </a:r>
            <a:r>
              <a:rPr lang="en-US" b="0" noProof="0" dirty="0" err="1"/>
              <a:t>være</a:t>
            </a:r>
            <a:r>
              <a:rPr lang="en-US" b="0" noProof="0" dirty="0"/>
              <a:t> </a:t>
            </a:r>
            <a:r>
              <a:rPr lang="en-US" b="0" noProof="0" dirty="0" err="1"/>
              <a:t>lokale</a:t>
            </a:r>
            <a:r>
              <a:rPr lang="en-US" b="0" noProof="0" dirty="0"/>
              <a:t> </a:t>
            </a:r>
            <a:r>
              <a:rPr lang="en-US" b="0" noProof="0" dirty="0" err="1"/>
              <a:t>retningslinjer</a:t>
            </a:r>
            <a:r>
              <a:rPr lang="en-US" b="0" noProof="0" dirty="0"/>
              <a:t> for </a:t>
            </a:r>
            <a:r>
              <a:rPr lang="en-US" b="0" noProof="0" dirty="0" err="1"/>
              <a:t>ordinering</a:t>
            </a:r>
            <a:r>
              <a:rPr lang="en-US" b="0" noProof="0" dirty="0"/>
              <a:t> </a:t>
            </a:r>
            <a:r>
              <a:rPr lang="en-US" b="0" noProof="0" dirty="0" err="1"/>
              <a:t>af</a:t>
            </a:r>
            <a:r>
              <a:rPr lang="en-US" b="0" noProof="0" dirty="0"/>
              <a:t> </a:t>
            </a:r>
            <a:r>
              <a:rPr lang="en-US" b="0" noProof="0" dirty="0" err="1"/>
              <a:t>hjælpemidler</a:t>
            </a:r>
            <a:r>
              <a:rPr lang="en-US" b="0" noProof="0" dirty="0"/>
              <a:t>, </a:t>
            </a:r>
            <a:r>
              <a:rPr lang="en-US" b="0" noProof="0" dirty="0" err="1"/>
              <a:t>som</a:t>
            </a:r>
            <a:r>
              <a:rPr lang="en-US" b="0" noProof="0" dirty="0"/>
              <a:t> du </a:t>
            </a:r>
            <a:r>
              <a:rPr lang="en-US" b="0" noProof="0" dirty="0" err="1"/>
              <a:t>skal</a:t>
            </a:r>
            <a:r>
              <a:rPr lang="en-US" b="0" noProof="0" dirty="0"/>
              <a:t> </a:t>
            </a:r>
            <a:r>
              <a:rPr lang="en-US" b="0" noProof="0" dirty="0" err="1"/>
              <a:t>tjekke</a:t>
            </a:r>
            <a:r>
              <a:rPr lang="en-US" b="0" noProof="0" dirty="0"/>
              <a:t>.</a:t>
            </a:r>
            <a:endParaRPr lang="sv-SE" b="1" dirty="0"/>
          </a:p>
        </p:txBody>
      </p:sp>
      <p:sp>
        <p:nvSpPr>
          <p:cNvPr id="418" name="Google Shape;41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52</a:t>
            </a:fld>
            <a:endParaRPr lang="en-US"/>
          </a:p>
        </p:txBody>
      </p:sp>
    </p:spTree>
    <p:extLst>
      <p:ext uri="{BB962C8B-B14F-4D97-AF65-F5344CB8AC3E}">
        <p14:creationId xmlns:p14="http://schemas.microsoft.com/office/powerpoint/2010/main" val="353461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Lækage af vand (skylningsmiddel) under vandtilførelsen – hvis der er lækage omkring kateteret/keglen, skal du sørge for, at det er korrekt placeret, om muligt øge ballonstørrelsen, kontrollere vandtemperaturen, eller tilføre vandet langsommere.</a:t>
            </a:r>
          </a:p>
          <a:p>
            <a:endParaRPr lang="da-DK" noProof="0" dirty="0"/>
          </a:p>
          <a:p>
            <a:r>
              <a:rPr lang="da-DK" noProof="0" dirty="0"/>
              <a:t>Lækage af vand mellem brug af TAI – sørg for, at patienten giver sig tilstrækkelig tid på toilettet efter at have fjernet kateteret/keglen, supplerende foranstaltninger til at fremme tømning kan anvendes, reducer mængden af ​​vand, opdel skylningen i to episoder med halvdelen af ​​vandmængden ved hver session (10-15 minutter imellem). Hvis det ikke er muligt at afhjælpe lækagen, foreslå patienten at bruge en analprop mellem TAI-sessioner.</a:t>
            </a:r>
          </a:p>
          <a:p>
            <a:endParaRPr lang="da-DK" noProof="0" dirty="0"/>
          </a:p>
          <a:p>
            <a:r>
              <a:rPr lang="da-DK" noProof="0" dirty="0"/>
              <a:t>Lækage af afføring mellem brug af TAI – øg vandmængden med ca. 100 ml, indtil en tilfredsstillende tømning opnås uden fækal inkontinens, opdel skylningen i to episoder med halvdelen af ​​​​vandmængden ved hver session (10-15 minutter imellem), øg hyppigheden af ​​TAI og kontroller patientens brug af afføringsmiddel.</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53</a:t>
            </a:fld>
            <a:endParaRPr lang="en-US"/>
          </a:p>
        </p:txBody>
      </p:sp>
    </p:spTree>
    <p:extLst>
      <p:ext uri="{BB962C8B-B14F-4D97-AF65-F5344CB8AC3E}">
        <p14:creationId xmlns:p14="http://schemas.microsoft.com/office/powerpoint/2010/main" val="395387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Besvær med at indsætte kateter/kegle eller vandtilførelsen– foretag et digitalt rektaltjek for at sikre, at der ikke er afføring i endetarmen, øg frekvensen af TAI eller mængden af vand for at sikre, at tømningen er tilstrækkelig.</a:t>
            </a:r>
          </a:p>
          <a:p>
            <a:endParaRPr lang="da-DK" dirty="0"/>
          </a:p>
          <a:p>
            <a:r>
              <a:rPr lang="da-DK" dirty="0"/>
              <a:t>Vandet udstødes ikke – hvis skyllevæsken/vandet ikke udstødes efter fjernelse af kateter/kegle gentag TAI, brug supplerende foranstaltninger, sørg for, at patienten er tilstrækkeligt hydreret og vurder/behandl forstoppelse.</a:t>
            </a:r>
          </a:p>
          <a:p>
            <a:endParaRPr lang="da-DK" dirty="0"/>
          </a:p>
          <a:p>
            <a:r>
              <a:rPr lang="da-DK" dirty="0"/>
              <a:t>Ingen afføring tømt– gentag proceduren og/eller opdel behandlingen i to dele med halvdelen af vandmængden ved hver session (10-15 minutter imellem), brug supplerende foranstaltninger, overvej brugen af afføringsmidler, kontroller for forstoppelse og påvirkning – behandl, sørg for, at patienten er godt hydreret. Hvis et godt resultat blev opnået ved sidste behandling, og dette sker regelmæssigt, overvej da at reducere hyppigheden af TAI.</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54</a:t>
            </a:fld>
            <a:endParaRPr lang="en-US"/>
          </a:p>
        </p:txBody>
      </p:sp>
    </p:spTree>
    <p:extLst>
      <p:ext uri="{BB962C8B-B14F-4D97-AF65-F5344CB8AC3E}">
        <p14:creationId xmlns:p14="http://schemas.microsoft.com/office/powerpoint/2010/main" val="149536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b="1" dirty="0"/>
              <a:t>Navina tilbehør:</a:t>
            </a:r>
          </a:p>
          <a:p>
            <a:pPr marL="171450" lvl="0" indent="-171450" algn="l" rtl="0">
              <a:spcBef>
                <a:spcPts val="0"/>
              </a:spcBef>
              <a:spcAft>
                <a:spcPts val="0"/>
              </a:spcAft>
              <a:buFont typeface="Arial" panose="020B0604020202020204" pitchFamily="34" charset="0"/>
              <a:buChar char="•"/>
            </a:pPr>
            <a:r>
              <a:rPr lang="da-DK" dirty="0"/>
              <a:t>Navina positioneringsstrop - For at lette håndteringen kan styreenheden fastgøres til der, hvor det passer - for eksempel dit lår ved hjælp af positioneringsremmen.</a:t>
            </a:r>
          </a:p>
          <a:p>
            <a:pPr marL="171450" lvl="0" indent="-171450" algn="l" rtl="0">
              <a:spcBef>
                <a:spcPts val="0"/>
              </a:spcBef>
              <a:spcAft>
                <a:spcPts val="0"/>
              </a:spcAft>
              <a:buFont typeface="Arial" panose="020B0604020202020204" pitchFamily="34" charset="0"/>
              <a:buChar char="•"/>
            </a:pPr>
            <a:r>
              <a:rPr lang="da-DK" dirty="0"/>
              <a:t>Navina Smart kontrolenheds positioneringsklemme (bruges ikke med Navina Classic) -</a:t>
            </a:r>
          </a:p>
          <a:p>
            <a:pPr marL="171450" lvl="0" indent="-171450" algn="l" rtl="0">
              <a:spcBef>
                <a:spcPts val="0"/>
              </a:spcBef>
              <a:spcAft>
                <a:spcPts val="0"/>
              </a:spcAft>
              <a:buFont typeface="Arial" panose="020B0604020202020204" pitchFamily="34" charset="0"/>
              <a:buChar char="•"/>
            </a:pPr>
            <a:r>
              <a:rPr lang="da-DK" dirty="0"/>
              <a:t>Navina gripringe - Der er to forskellige gripringe for at lette håndteringen af keglen. Placer en af ringene (lodret eller vandret) på keglerøret tæt på keglestikket. Tryk, indtil det klikker for at sikre griberingen på plads.</a:t>
            </a:r>
          </a:p>
          <a:p>
            <a:pPr marL="171450" lvl="0" indent="-171450" algn="l" rtl="0">
              <a:spcBef>
                <a:spcPts val="0"/>
              </a:spcBef>
              <a:spcAft>
                <a:spcPts val="0"/>
              </a:spcAft>
              <a:buFont typeface="Arial" panose="020B0604020202020204" pitchFamily="34" charset="0"/>
              <a:buChar char="•"/>
            </a:pPr>
            <a:r>
              <a:rPr lang="da-DK" dirty="0"/>
              <a:t>Navina snor - Snoren lader styreenheden hænge om halsen.</a:t>
            </a:r>
            <a:endParaRPr lang="sv-SE" dirty="0"/>
          </a:p>
        </p:txBody>
      </p:sp>
      <p:sp>
        <p:nvSpPr>
          <p:cNvPr id="292" name="Google Shape;2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06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56</a:t>
            </a:fld>
            <a:endParaRPr lang="en-US"/>
          </a:p>
        </p:txBody>
      </p:sp>
    </p:spTree>
    <p:extLst>
      <p:ext uri="{BB962C8B-B14F-4D97-AF65-F5344CB8AC3E}">
        <p14:creationId xmlns:p14="http://schemas.microsoft.com/office/powerpoint/2010/main" val="3798928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57</a:t>
            </a:fld>
            <a:endParaRPr lang="en-US"/>
          </a:p>
        </p:txBody>
      </p:sp>
    </p:spTree>
    <p:extLst>
      <p:ext uri="{BB962C8B-B14F-4D97-AF65-F5344CB8AC3E}">
        <p14:creationId xmlns:p14="http://schemas.microsoft.com/office/powerpoint/2010/main" val="25657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58</a:t>
            </a:fld>
            <a:endParaRPr lang="en-US"/>
          </a:p>
        </p:txBody>
      </p:sp>
    </p:spTree>
    <p:extLst>
      <p:ext uri="{BB962C8B-B14F-4D97-AF65-F5344CB8AC3E}">
        <p14:creationId xmlns:p14="http://schemas.microsoft.com/office/powerpoint/2010/main" val="1448174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59</a:t>
            </a:fld>
            <a:endParaRPr lang="en-US"/>
          </a:p>
        </p:txBody>
      </p:sp>
    </p:spTree>
    <p:extLst>
      <p:ext uri="{BB962C8B-B14F-4D97-AF65-F5344CB8AC3E}">
        <p14:creationId xmlns:p14="http://schemas.microsoft.com/office/powerpoint/2010/main" val="42135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Tyktarmen er den sidste del af mave-tarmkanalen og består af:</a:t>
            </a:r>
          </a:p>
          <a:p>
            <a:r>
              <a:rPr lang="da-DK" sz="1200" kern="1200" dirty="0">
                <a:solidFill>
                  <a:schemeClr val="tx1"/>
                </a:solidFill>
                <a:effectLst/>
                <a:latin typeface="+mn-lt"/>
                <a:ea typeface="+mn-ea"/>
                <a:cs typeface="+mn-cs"/>
              </a:rPr>
              <a:t>Kolon – udvinder vand og salte fra indholdet. Der er forskellige dele af tyktarmen: i højre side af maven er den ascendensende tyktarm, på tværs til venstre side er den tværgående tyktarm, og nede i venstre side er den nedadgående tyktarm, der slutter sig til endetarmen.</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Endetarm – fungerer som et midlertidigt opbevaringssted for afføring. Når endetarmen kontinuerligt er fyldt med afføring, vil endetarmsvæggene udvide sig og sende signaler til hjernen med et ønske om at føre afføringen ud. Endetarmen ender i den anorektale vinkel, der skal rettes ud for frigivelse af afføring. Vinklen ændres med kropsposition og reduceres næsten, når man sidder på hug.</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Analkanal - er den sidste del af tyktarmen, og den har to omgivende muskelsfinkter; den Interne Anal Sphincter (IAS), som består af glatte muskelfibre, der ikke kan kontrolleres frivilligt, og dens afspænding under afføring afhænger af en intraparietal refleks. Den ydre anale lukkemuskel (EAS) består af tværstribede muskelfibre og kan være frivilligt kontrollerede, som skal slappes af under afføring for at kunne frigive afføring fra endetarmen.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da-DK" sz="2600" dirty="0"/>
              <a:t>Symptomer på tarmdysfunktion:</a:t>
            </a:r>
          </a:p>
          <a:p>
            <a:r>
              <a:rPr lang="da-DK" sz="2600" dirty="0"/>
              <a:t>Forstoppelse</a:t>
            </a:r>
          </a:p>
          <a:p>
            <a:r>
              <a:rPr lang="da-DK" sz="2600" dirty="0"/>
              <a:t>Sjældne og uregelmæssige afføringer - kan få tarmen til at strække sig og musklen til at svækkes over tid eller forårsage nerveskade, der fører til fækal inkontinens</a:t>
            </a:r>
          </a:p>
          <a:p>
            <a:endParaRPr lang="da-DK" sz="2600" dirty="0"/>
          </a:p>
          <a:p>
            <a:r>
              <a:rPr lang="da-DK" sz="2600" dirty="0"/>
              <a:t>Fækal inkontinens (FI)</a:t>
            </a:r>
          </a:p>
          <a:p>
            <a:r>
              <a:rPr lang="da-DK" sz="2600" dirty="0"/>
              <a:t>Ufrivillig frigivelse af afføring</a:t>
            </a:r>
            <a:endParaRPr lang="en-US" sz="2600"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2543498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60</a:t>
            </a:fld>
            <a:endParaRPr lang="en-US"/>
          </a:p>
        </p:txBody>
      </p:sp>
    </p:spTree>
    <p:extLst>
      <p:ext uri="{BB962C8B-B14F-4D97-AF65-F5344CB8AC3E}">
        <p14:creationId xmlns:p14="http://schemas.microsoft.com/office/powerpoint/2010/main" val="315681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61</a:t>
            </a:fld>
            <a:endParaRPr lang="en-US"/>
          </a:p>
        </p:txBody>
      </p:sp>
    </p:spTree>
    <p:extLst>
      <p:ext uri="{BB962C8B-B14F-4D97-AF65-F5344CB8AC3E}">
        <p14:creationId xmlns:p14="http://schemas.microsoft.com/office/powerpoint/2010/main" val="3202097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Tarmbehandling er ens hos patienter uanset årsagen til tarmproblemerne. Forskellen kan være, at patienter med neurogene tarmsygdomme kan finde fremskridt hurtigere.</a:t>
            </a:r>
          </a:p>
          <a:p>
            <a:endParaRPr lang="da-DK" noProof="0" dirty="0"/>
          </a:p>
          <a:p>
            <a:r>
              <a:rPr lang="da-DK" noProof="0" dirty="0"/>
              <a:t>Røde flag, der skal evalueres yderligere:</a:t>
            </a:r>
          </a:p>
          <a:p>
            <a:pPr marL="171450" indent="-171450">
              <a:buFont typeface="Arial" panose="020B0604020202020204" pitchFamily="34" charset="0"/>
              <a:buChar char="•"/>
            </a:pPr>
            <a:r>
              <a:rPr lang="da-DK" noProof="0" dirty="0"/>
              <a:t>Blod i afføring</a:t>
            </a:r>
          </a:p>
          <a:p>
            <a:pPr marL="171450" indent="-171450">
              <a:buFont typeface="Arial" panose="020B0604020202020204" pitchFamily="34" charset="0"/>
              <a:buChar char="•"/>
            </a:pPr>
            <a:r>
              <a:rPr lang="da-DK" noProof="0" dirty="0"/>
              <a:t>Vægttab</a:t>
            </a:r>
          </a:p>
          <a:p>
            <a:pPr marL="171450" indent="-171450">
              <a:buFont typeface="Arial" panose="020B0604020202020204" pitchFamily="34" charset="0"/>
              <a:buChar char="•"/>
            </a:pPr>
            <a:r>
              <a:rPr lang="da-DK" noProof="0" dirty="0"/>
              <a:t>Mavesmerter</a:t>
            </a:r>
          </a:p>
          <a:p>
            <a:pPr marL="171450" indent="-171450">
              <a:buFont typeface="Arial" panose="020B0604020202020204" pitchFamily="34" charset="0"/>
              <a:buChar char="•"/>
            </a:pPr>
            <a:r>
              <a:rPr lang="da-DK" noProof="0" dirty="0"/>
              <a:t>Nye og vedvarende ændringer i afføringsvaner</a:t>
            </a:r>
          </a:p>
          <a:p>
            <a:pPr marL="171450" indent="-171450">
              <a:buFont typeface="Arial" panose="020B0604020202020204" pitchFamily="34" charset="0"/>
              <a:buChar char="•"/>
            </a:pPr>
            <a:r>
              <a:rPr lang="da-DK" noProof="0" dirty="0"/>
              <a:t>Familiehistorik med tyktarmskræft eller inflammatorisk tarmsygdom</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3899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t>Transanal</a:t>
            </a:r>
            <a:r>
              <a:rPr lang="en-US" noProof="0" dirty="0"/>
              <a:t> irrigation (TAI) </a:t>
            </a:r>
            <a:r>
              <a:rPr lang="en-US" noProof="0" dirty="0" err="1"/>
              <a:t>modvirker</a:t>
            </a:r>
            <a:r>
              <a:rPr lang="en-US" noProof="0" dirty="0"/>
              <a:t> </a:t>
            </a:r>
            <a:r>
              <a:rPr lang="en-US" noProof="0" dirty="0" err="1"/>
              <a:t>forstoppelse</a:t>
            </a:r>
            <a:r>
              <a:rPr lang="en-US" noProof="0" dirty="0"/>
              <a:t> </a:t>
            </a:r>
            <a:r>
              <a:rPr lang="en-US" noProof="0" dirty="0" err="1"/>
              <a:t>og</a:t>
            </a:r>
            <a:r>
              <a:rPr lang="en-US" noProof="0" dirty="0"/>
              <a:t> </a:t>
            </a:r>
            <a:r>
              <a:rPr lang="en-US" noProof="0" dirty="0" err="1"/>
              <a:t>fækal</a:t>
            </a:r>
            <a:r>
              <a:rPr lang="en-US" noProof="0" dirty="0"/>
              <a:t> </a:t>
            </a:r>
            <a:r>
              <a:rPr lang="en-US" noProof="0" dirty="0" err="1"/>
              <a:t>inkontinens</a:t>
            </a:r>
            <a:r>
              <a:rPr lang="en-US" noProof="0" dirty="0"/>
              <a:t> </a:t>
            </a:r>
            <a:r>
              <a:rPr lang="en-US" noProof="0" dirty="0" err="1"/>
              <a:t>ved</a:t>
            </a:r>
            <a:r>
              <a:rPr lang="en-US" noProof="0" dirty="0"/>
              <a:t> </a:t>
            </a:r>
            <a:r>
              <a:rPr lang="en-US" noProof="0" dirty="0" err="1"/>
              <a:t>effektivt</a:t>
            </a:r>
            <a:r>
              <a:rPr lang="en-US" noProof="0" dirty="0"/>
              <a:t> at </a:t>
            </a:r>
            <a:r>
              <a:rPr lang="en-US" noProof="0" dirty="0" err="1"/>
              <a:t>tømme</a:t>
            </a:r>
            <a:r>
              <a:rPr lang="en-US" noProof="0" dirty="0"/>
              <a:t> </a:t>
            </a:r>
            <a:r>
              <a:rPr lang="en-US" noProof="0" dirty="0" err="1"/>
              <a:t>tarmen</a:t>
            </a:r>
            <a:r>
              <a:rPr lang="en-US" noProof="0" dirty="0"/>
              <a:t> </a:t>
            </a:r>
            <a:r>
              <a:rPr lang="da-DK" noProof="0" dirty="0"/>
              <a:t>ved at indføre lunkent vand i tyktarmen via et rektalkateter eller en kegle. Dette vil stimulere kroppens peristaltiske bevægelse til at udsende afføring fra den nedadgående tyktarm og endetarm, ligesom det indførte vand kan blødgøre afføringen.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Høj volumen TAI er, når der bruges mere end 250 ml. vand, og lav volumen TAI er, når der bruges mindre end 250 ml. vand. Mængden af vand påvirker, hvor meget af tarmen, der tømmes. Med højt volumen TAI tømmes rektum og nedadgående tyktarm, mens det med lavt volumen kun er endetarmen, der tømmes.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362373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da-DK" noProof="0" dirty="0"/>
              <a:t>Rygmarven og hjernen spiller en vigtig rolle for tarmproblemer ved neurogene sygdomme. Når nerverne er beskadiget, bliver det sværere for signalerne mellem hjernen og den del af rygmarven, der styrer tarmen, at nå destinationen. Der er flere undersøgelser, der viser fordelene ved brug af TAI hos patienter med neurogene sygdomme. (Christensen &amp; Krogh. Scand. J. Gastroenter. 2010).</a:t>
            </a:r>
            <a:endParaRPr lang="en-US" noProof="0" dirty="0"/>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7" name="Picture 6" descr="A picture containing text, water, shore&#10;&#10;Description automatically generated">
            <a:extLst>
              <a:ext uri="{FF2B5EF4-FFF2-40B4-BE49-F238E27FC236}">
                <a16:creationId xmlns:a16="http://schemas.microsoft.com/office/drawing/2014/main" id="{FD4042D9-9480-4CE3-97FF-A13D89180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234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C7ECE298-DC8E-4A77-B5C3-D1D567D4A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238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E16E44B4-EA8E-4C2B-9AB5-DC48E206F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67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low confidence">
            <a:extLst>
              <a:ext uri="{FF2B5EF4-FFF2-40B4-BE49-F238E27FC236}">
                <a16:creationId xmlns:a16="http://schemas.microsoft.com/office/drawing/2014/main" id="{51152824-4950-43E8-BBFB-B7DE5484B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7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4F176A47-EC33-4B50-8E11-148FCA052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29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imeline&#10;&#10;Description automatically generated">
            <a:extLst>
              <a:ext uri="{FF2B5EF4-FFF2-40B4-BE49-F238E27FC236}">
                <a16:creationId xmlns:a16="http://schemas.microsoft.com/office/drawing/2014/main" id="{BB61E824-B6F2-458C-AF0E-11004BA32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39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CD223265-AB22-4E1B-9959-989A447E7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35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886B198A-C2DA-4B8B-8E27-72EF8F4E3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787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A29AD375-2C93-4837-9765-F90F9EB50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03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5AA06823-8BB8-40F2-8C4A-714F7DBCE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9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6FC4B0D9-ECDC-4C52-BD30-102C316AB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263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low confidence">
            <a:extLst>
              <a:ext uri="{FF2B5EF4-FFF2-40B4-BE49-F238E27FC236}">
                <a16:creationId xmlns:a16="http://schemas.microsoft.com/office/drawing/2014/main" id="{716419AB-F17E-4C5F-BFE5-0D53CCB6E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71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8" name="Picture 7" descr="Graphical user interface&#10;&#10;Description automatically generated with low confidence">
            <a:extLst>
              <a:ext uri="{FF2B5EF4-FFF2-40B4-BE49-F238E27FC236}">
                <a16:creationId xmlns:a16="http://schemas.microsoft.com/office/drawing/2014/main" id="{90656002-BC8A-4BC5-959A-F6F4437DA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57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with medium confidence">
            <a:extLst>
              <a:ext uri="{FF2B5EF4-FFF2-40B4-BE49-F238E27FC236}">
                <a16:creationId xmlns:a16="http://schemas.microsoft.com/office/drawing/2014/main" id="{8FD71E0F-AB36-4B70-993F-950D7F7CE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12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73075D36-9D06-41F8-A2EF-FBA8DE14E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57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2E93E050-0EE5-4353-8929-66E065961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86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59EC0548-0F53-4CB7-8F19-8C63C797A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226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F8492CB7-9B62-46A2-B24B-9B330FE86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44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A5A7F9D5-72F5-4C4D-B5BF-AC48813CB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922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96D9B9-71D2-4A19-9446-61AD0711C635}"/>
              </a:ext>
            </a:extLst>
          </p:cNvPr>
          <p:cNvSpPr>
            <a:spLocks noGrp="1"/>
          </p:cNvSpPr>
          <p:nvPr>
            <p:ph type="title"/>
          </p:nvPr>
        </p:nvSpPr>
        <p:spPr/>
        <p:txBody>
          <a:bodyPr/>
          <a:lstStyle/>
          <a:p>
            <a:endParaRPr lang="en-US"/>
          </a:p>
        </p:txBody>
      </p:sp>
      <p:pic>
        <p:nvPicPr>
          <p:cNvPr id="8" name="Picture 7" descr="Text&#10;&#10;Description automatically generated with low confidence">
            <a:extLst>
              <a:ext uri="{FF2B5EF4-FFF2-40B4-BE49-F238E27FC236}">
                <a16:creationId xmlns:a16="http://schemas.microsoft.com/office/drawing/2014/main" id="{40451F14-7468-40C1-AA49-65135D16A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64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E06F6F2E-FAED-4381-82B9-66F0DE7A4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5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B61531C5-7549-4839-9979-9059EF3C6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784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82F3B844-F65A-4D2F-8973-25BD87575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96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r of white ear buds&#10;&#10;Description automatically generated with low confidence">
            <a:extLst>
              <a:ext uri="{FF2B5EF4-FFF2-40B4-BE49-F238E27FC236}">
                <a16:creationId xmlns:a16="http://schemas.microsoft.com/office/drawing/2014/main" id="{28B59BD4-3D53-47F2-B304-4BA7A2891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036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3772D2C4-BDD5-466C-B9C8-DEDD85324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9076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DE864B4B-20AE-43FB-A204-369F559B0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41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60ECE8B9-B3BB-4011-8620-207A5CE79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831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10;&#10;Description automatically generated">
            <a:extLst>
              <a:ext uri="{FF2B5EF4-FFF2-40B4-BE49-F238E27FC236}">
                <a16:creationId xmlns:a16="http://schemas.microsoft.com/office/drawing/2014/main" id="{BFECEB01-7542-4938-BB64-C813A2F7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3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36D0E4E-91C1-4D56-BDE9-B696C8330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1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26A1E75-691B-455B-BA10-9BD3D55B1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15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76ADBFF8-7BB1-48C4-8875-BB745B6E5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495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diagram&#10;&#10;Description automatically generated">
            <a:extLst>
              <a:ext uri="{FF2B5EF4-FFF2-40B4-BE49-F238E27FC236}">
                <a16:creationId xmlns:a16="http://schemas.microsoft.com/office/drawing/2014/main" id="{946F7702-1240-4FA0-AC72-E24B777C9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32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AAFE9A-3361-47C9-8D0C-96D1A972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74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63D31DA-B736-40AB-B1B6-D2C4AF6EC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73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269DE35-AF8B-4CBF-8C5F-C259B9802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612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8D1236A-852A-48CF-8CCF-54E028A16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977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710153B-5461-4DB3-A465-BFC5CD2E8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67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65FC1F08-BF95-41CC-8AE3-F243057D2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82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iagram&#10;&#10;Description automatically generated">
            <a:extLst>
              <a:ext uri="{FF2B5EF4-FFF2-40B4-BE49-F238E27FC236}">
                <a16:creationId xmlns:a16="http://schemas.microsoft.com/office/drawing/2014/main" id="{76351A33-E022-44D4-BEC0-D62BCF5AA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2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21719804-6DBB-459F-B746-F319AB62E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83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8" name="Picture 7" descr="Timeline&#10;&#10;Description automatically generated with medium confidence">
            <a:extLst>
              <a:ext uri="{FF2B5EF4-FFF2-40B4-BE49-F238E27FC236}">
                <a16:creationId xmlns:a16="http://schemas.microsoft.com/office/drawing/2014/main" id="{BB9C6897-481C-4565-9922-677C397C4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8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nature, shore&#10;&#10;Description automatically generated">
            <a:extLst>
              <a:ext uri="{FF2B5EF4-FFF2-40B4-BE49-F238E27FC236}">
                <a16:creationId xmlns:a16="http://schemas.microsoft.com/office/drawing/2014/main" id="{6CABE085-A5A5-4228-BC54-220596699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367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with medium confidence">
            <a:extLst>
              <a:ext uri="{FF2B5EF4-FFF2-40B4-BE49-F238E27FC236}">
                <a16:creationId xmlns:a16="http://schemas.microsoft.com/office/drawing/2014/main" id="{F76F9C75-187B-40FD-9480-0D85E7C6A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813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9600396B-5FBD-47B4-883B-F4DA3615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92F279ED-DE85-4BDF-90C3-D4CA02302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906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FF9999AB-C3C5-49AC-8B24-92058D1CB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921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4D281782-C11A-41CB-A010-97DCBC034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029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6B42DC1C-6FBA-45C6-ADA3-BEB53D536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447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with low confidence">
            <a:extLst>
              <a:ext uri="{FF2B5EF4-FFF2-40B4-BE49-F238E27FC236}">
                <a16:creationId xmlns:a16="http://schemas.microsoft.com/office/drawing/2014/main" id="{0B40E3D8-462D-4F33-BB47-E878D57B5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361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F73460B4-0362-42C0-A8F3-D545AC308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Picture 12" descr="A picture containing timeline&#10;&#10;Description automatically generated">
            <a:extLst>
              <a:ext uri="{FF2B5EF4-FFF2-40B4-BE49-F238E27FC236}">
                <a16:creationId xmlns:a16="http://schemas.microsoft.com/office/drawing/2014/main" id="{A91F1814-EFC2-4764-ACCA-1A476F180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66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6B63A19A-7049-4FC7-81B8-33C16DCCC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4787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9FA1C497-1601-48F2-9630-C75EA2DEE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84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5BB1F7E0-37B5-47B2-8B2E-D397D60C4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97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A2A365C8-D7BC-4734-99F7-9E7AA95B1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08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347CD503-BA04-4169-894D-556B9F364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43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low confidence">
            <a:extLst>
              <a:ext uri="{FF2B5EF4-FFF2-40B4-BE49-F238E27FC236}">
                <a16:creationId xmlns:a16="http://schemas.microsoft.com/office/drawing/2014/main" id="{223F7F1B-DB9E-4719-85D0-7B266310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59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3493E3A7-3E95-421C-B24A-E47E4798D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958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A11073D-6820-486E-ADBB-39C65E34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C44EF90-1C78-4B28-9356-549CF971E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721646A0-B565-4AAE-A562-B6C850EA0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15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6EAD0E9E-5A6F-4738-B218-44D2425EA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4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2" name="Picture 31" descr="Diagram&#10;&#10;Description automatically generated">
            <a:extLst>
              <a:ext uri="{FF2B5EF4-FFF2-40B4-BE49-F238E27FC236}">
                <a16:creationId xmlns:a16="http://schemas.microsoft.com/office/drawing/2014/main" id="{EB49F25E-D6AF-4434-88E4-A461B096B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991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CAC0B5-CD6A-44DE-A90B-2E14613BA064}">
  <ds:schemaRefs>
    <ds:schemaRef ds:uri="http://schemas.microsoft.com/sharepoint/v3/contenttype/forms"/>
  </ds:schemaRefs>
</ds:datastoreItem>
</file>

<file path=customXml/itemProps2.xml><?xml version="1.0" encoding="utf-8"?>
<ds:datastoreItem xmlns:ds="http://schemas.openxmlformats.org/officeDocument/2006/customXml" ds:itemID="{9AD966FE-CC13-49B3-90C0-89A4F0E66E58}">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fc4a65d8-3370-4642-9d46-8e8a4077b185"/>
    <ds:schemaRef ds:uri="e36f2201-6998-4fe1-9097-f47f55ea788e"/>
  </ds:schemaRefs>
</ds:datastoreItem>
</file>

<file path=customXml/itemProps3.xml><?xml version="1.0" encoding="utf-8"?>
<ds:datastoreItem xmlns:ds="http://schemas.openxmlformats.org/officeDocument/2006/customXml" ds:itemID="{E754AC26-8488-49C7-B3F8-C00BB5528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6451</Words>
  <Application>Microsoft Office PowerPoint</Application>
  <PresentationFormat>Widescreen</PresentationFormat>
  <Paragraphs>399</Paragraphs>
  <Slides>63</Slides>
  <Notes>62</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63</vt:i4>
      </vt:variant>
    </vt:vector>
  </HeadingPairs>
  <TitlesOfParts>
    <vt:vector size="84"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2021-03-22T14:40:56Z</dcterms:created>
  <dcterms:modified xsi:type="dcterms:W3CDTF">2022-03-16T09:02:04Z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